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897" r:id="rId5"/>
    <p:sldId id="911" r:id="rId6"/>
    <p:sldId id="896" r:id="rId7"/>
    <p:sldId id="862" r:id="rId8"/>
    <p:sldId id="876" r:id="rId9"/>
    <p:sldId id="877" r:id="rId10"/>
    <p:sldId id="878" r:id="rId11"/>
    <p:sldId id="879" r:id="rId12"/>
    <p:sldId id="880" r:id="rId13"/>
    <p:sldId id="894" r:id="rId14"/>
    <p:sldId id="881" r:id="rId15"/>
    <p:sldId id="882" r:id="rId16"/>
    <p:sldId id="883" r:id="rId17"/>
    <p:sldId id="884" r:id="rId18"/>
    <p:sldId id="885" r:id="rId19"/>
    <p:sldId id="886" r:id="rId20"/>
    <p:sldId id="887" r:id="rId21"/>
    <p:sldId id="814" r:id="rId22"/>
    <p:sldId id="850" r:id="rId23"/>
    <p:sldId id="851" r:id="rId24"/>
    <p:sldId id="848" r:id="rId25"/>
    <p:sldId id="908" r:id="rId26"/>
    <p:sldId id="817" r:id="rId27"/>
    <p:sldId id="909" r:id="rId28"/>
    <p:sldId id="910" r:id="rId29"/>
    <p:sldId id="820" r:id="rId30"/>
    <p:sldId id="847" r:id="rId31"/>
    <p:sldId id="873" r:id="rId32"/>
    <p:sldId id="904" r:id="rId33"/>
    <p:sldId id="906" r:id="rId34"/>
    <p:sldId id="905" r:id="rId35"/>
    <p:sldId id="907" r:id="rId36"/>
    <p:sldId id="846" r:id="rId37"/>
    <p:sldId id="821" r:id="rId38"/>
    <p:sldId id="889" r:id="rId39"/>
    <p:sldId id="890" r:id="rId40"/>
    <p:sldId id="837" r:id="rId41"/>
    <p:sldId id="898" r:id="rId4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vořák Mare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172"/>
    <a:srgbClr val="1D34FD"/>
    <a:srgbClr val="1D34FE"/>
    <a:srgbClr val="5D90E3"/>
    <a:srgbClr val="0D39A7"/>
    <a:srgbClr val="FB5271"/>
    <a:srgbClr val="082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EFEE9-6EA9-4D3C-9755-8DD22808C5F0}" v="1" dt="2022-12-13T09:30:52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vencová Lucie" userId="08f4a6f5-ceb6-429e-b4db-1fac3f4f62ac" providerId="ADAL" clId="{D8EEFEE9-6EA9-4D3C-9755-8DD22808C5F0}"/>
    <pc:docChg chg="undo redo custSel addSld modSld">
      <pc:chgData name="Bravencová Lucie" userId="08f4a6f5-ceb6-429e-b4db-1fac3f4f62ac" providerId="ADAL" clId="{D8EEFEE9-6EA9-4D3C-9755-8DD22808C5F0}" dt="2022-12-13T09:39:13.783" v="478" actId="20577"/>
      <pc:docMkLst>
        <pc:docMk/>
      </pc:docMkLst>
      <pc:sldChg chg="modSp new mod">
        <pc:chgData name="Bravencová Lucie" userId="08f4a6f5-ceb6-429e-b4db-1fac3f4f62ac" providerId="ADAL" clId="{D8EEFEE9-6EA9-4D3C-9755-8DD22808C5F0}" dt="2022-12-13T09:39:13.783" v="478" actId="20577"/>
        <pc:sldMkLst>
          <pc:docMk/>
          <pc:sldMk cId="4223681648" sldId="911"/>
        </pc:sldMkLst>
        <pc:spChg chg="mod">
          <ac:chgData name="Bravencová Lucie" userId="08f4a6f5-ceb6-429e-b4db-1fac3f4f62ac" providerId="ADAL" clId="{D8EEFEE9-6EA9-4D3C-9755-8DD22808C5F0}" dt="2022-12-13T09:32:54.664" v="289" actId="1076"/>
          <ac:spMkLst>
            <pc:docMk/>
            <pc:sldMk cId="4223681648" sldId="911"/>
            <ac:spMk id="2" creationId="{792FCCC9-8DCF-441F-887D-C0B00E1AB1F1}"/>
          </ac:spMkLst>
        </pc:spChg>
        <pc:spChg chg="mod">
          <ac:chgData name="Bravencová Lucie" userId="08f4a6f5-ceb6-429e-b4db-1fac3f4f62ac" providerId="ADAL" clId="{D8EEFEE9-6EA9-4D3C-9755-8DD22808C5F0}" dt="2022-12-13T09:39:13.783" v="478" actId="20577"/>
          <ac:spMkLst>
            <pc:docMk/>
            <pc:sldMk cId="4223681648" sldId="911"/>
            <ac:spMk id="3" creationId="{E6C722E5-6E58-483E-93A4-592048BE3F3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2244" y="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3160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2244" y="943160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2244" y="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086" y="4778723"/>
            <a:ext cx="5440681" cy="3909865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3160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2244" y="9431601"/>
            <a:ext cx="2947035" cy="49821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4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E96D0-710F-46FE-B1DE-8C082A7B3DB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51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324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33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rgbClr val="1D3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2989D406-8754-4E2C-A575-80114C8F00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5D493FEA-B112-4425-B8EF-62D47207E2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Nadpis </a:t>
            </a:r>
            <a:r>
              <a:rPr lang="cs-CZ" err="1"/>
              <a:t>powerpointové</a:t>
            </a:r>
            <a:endParaRPr lang="cs-CZ"/>
          </a:p>
        </p:txBody>
      </p:sp>
      <p:sp>
        <p:nvSpPr>
          <p:cNvPr id="7" name="Zástupný symbol pro text 9">
            <a:extLst>
              <a:ext uri="{FF2B5EF4-FFF2-40B4-BE49-F238E27FC236}">
                <a16:creationId xmlns:a16="http://schemas.microsoft.com/office/drawing/2014/main" id="{6EF1D36D-92B6-4140-9F8F-B6549DC271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4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prezentace ve třech řádcích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D4B3A96D-78A3-42EC-9469-3C0F57F44D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8974" y="533374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rgbClr val="FF5172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Autor</a:t>
            </a:r>
            <a:br>
              <a:rPr lang="cs-CZ"/>
            </a:br>
            <a:endParaRPr lang="cs-CZ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A94416D2-C1FF-4A1D-9896-0E03B2679F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82193" y="533766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Místo</a:t>
            </a:r>
            <a:br>
              <a:rPr lang="cs-CZ"/>
            </a:br>
            <a:r>
              <a:rPr lang="cs-CZ"/>
              <a:t>Datum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97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64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z="1800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z="1800" smtClean="0"/>
              <a:pPr/>
              <a:t>‹#›</a:t>
            </a:fld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.</a:t>
            </a:r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  <p:sldLayoutId id="2147483672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bukatovicova.hana@jmk.cz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irova.sona@jmk.cz" TargetMode="External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lekov&#225;.tereza@jmk.cz" TargetMode="External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ehal.mojmir@jmk.cz" TargetMode="External"/><Relationship Id="rId2" Type="http://schemas.openxmlformats.org/officeDocument/2006/relationships/hyperlink" Target="mailto:hanakova.marta@jmk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kjmk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ernesova.lenka@jmk.cz/I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bukatovicova.hana@kr-jihomoravsky.cz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bukatovicova.hana@kr-jihomoravsky.c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nodzakova.ivona@jmk.cz" TargetMode="External"/><Relationship Id="rId2" Type="http://schemas.openxmlformats.org/officeDocument/2006/relationships/hyperlink" Target="mailto:placha.veronika@jmk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placha.veronika@jmk.cz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eitl.roman@jmk.c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tomanickova.jana@jmk.cz" TargetMode="External"/><Relationship Id="rId2" Type="http://schemas.openxmlformats.org/officeDocument/2006/relationships/hyperlink" Target="mailto:Sekanina.borivoj@jmk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.kr-jihomoravsky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kr-jihomoravsky.cz/Default.aspx?ID=39398&amp;TypeID=12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metalova.petra@jmk.cz" TargetMode="External"/><Relationship Id="rId2" Type="http://schemas.openxmlformats.org/officeDocument/2006/relationships/hyperlink" Target="mailto:Adamcova.katerina@jmk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ialova.alena@jmk.cz" TargetMode="External"/><Relationship Id="rId4" Type="http://schemas.openxmlformats.org/officeDocument/2006/relationships/hyperlink" Target="mailto:Mokra.bohdana@jmk.cz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etalova.petra@jmk.cz" TargetMode="External"/><Relationship Id="rId2" Type="http://schemas.openxmlformats.org/officeDocument/2006/relationships/hyperlink" Target="mailto:Adamcova.katerina@jmk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ialova.alena@jmk.cz" TargetMode="External"/><Relationship Id="rId4" Type="http://schemas.openxmlformats.org/officeDocument/2006/relationships/hyperlink" Target="mailto:Mokra.bohdana@jmk.cz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metalova.petra@jmk.cz" TargetMode="External"/><Relationship Id="rId2" Type="http://schemas.openxmlformats.org/officeDocument/2006/relationships/hyperlink" Target="mailto:adamcova.katerina@jmk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ialova.alena@jmk.cz" TargetMode="External"/><Relationship Id="rId4" Type="http://schemas.openxmlformats.org/officeDocument/2006/relationships/hyperlink" Target="mailto:mokra.bohdana@jmk.cz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labakova.jana@jmk.cz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sekanina.borivoj@jmk.cz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zamecnik.jan@jmk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acurova.iveta@kr-jihomoravsky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bec.tomas@jmk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acurova.iveta@kr-jihomoravsk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6626435-1FC9-41EB-972C-F47D289493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193" y="3523268"/>
            <a:ext cx="8017955" cy="42816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400" dirty="0">
                <a:latin typeface="Arial"/>
                <a:cs typeface="Arial"/>
              </a:rPr>
              <a:t>Seminář „Avízo ke krajským dotačním</a:t>
            </a:r>
            <a:endParaRPr lang="en-US" sz="3400" dirty="0">
              <a:latin typeface="Arial"/>
              <a:cs typeface="Arial"/>
            </a:endParaRPr>
          </a:p>
          <a:p>
            <a:r>
              <a:rPr lang="cs-CZ" sz="3400" dirty="0">
                <a:latin typeface="Arial"/>
                <a:cs typeface="Arial"/>
              </a:rPr>
              <a:t> programům v roce 2023“</a:t>
            </a:r>
            <a:endParaRPr lang="en-US" sz="3400" dirty="0">
              <a:latin typeface="Arial"/>
              <a:cs typeface="Arial"/>
            </a:endParaRPr>
          </a:p>
          <a:p>
            <a:endParaRPr lang="cs-CZ" sz="3200" b="0" dirty="0">
              <a:latin typeface="Arial"/>
              <a:cs typeface="Arial"/>
            </a:endParaRPr>
          </a:p>
          <a:p>
            <a:r>
              <a:rPr lang="cs-CZ" sz="3200" b="0" dirty="0">
                <a:latin typeface="Arial"/>
                <a:cs typeface="Arial"/>
              </a:rPr>
              <a:t>https://dotace.kr-jihomoravsky.cz</a:t>
            </a:r>
          </a:p>
          <a:p>
            <a:r>
              <a:rPr lang="cs-CZ" sz="3200" b="0" dirty="0">
                <a:latin typeface="Arial"/>
                <a:cs typeface="Arial"/>
              </a:rPr>
              <a:t>(dotační portál KrÚ JMK)</a:t>
            </a:r>
            <a:endParaRPr lang="cs-CZ" sz="3200" b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484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01" y="1500283"/>
            <a:ext cx="8435816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výstavby domů s byty zvláštního určení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65" y="2339794"/>
            <a:ext cx="8805090" cy="44427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cs-CZ" b="1"/>
              <a:t>Cílem dotačního programu je zajištění a zkvalitnění prostor (bytů zvláštního určení) určených pro bydlení osob v nepříznivé sociální a zdravotní situaci.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1800" b="1">
                <a:latin typeface="Arial"/>
                <a:cs typeface="Arial"/>
              </a:rPr>
              <a:t>DT1 </a:t>
            </a:r>
            <a:r>
              <a:rPr lang="cs-CZ" sz="1800" b="1"/>
              <a:t>– </a:t>
            </a:r>
            <a:r>
              <a:rPr lang="cs-CZ" sz="1800">
                <a:latin typeface="Arial"/>
                <a:cs typeface="Arial"/>
              </a:rPr>
              <a:t>Projektová dokumentace</a:t>
            </a:r>
            <a:endParaRPr lang="cs-CZ" sz="180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/>
              <a:t>DT2 – </a:t>
            </a:r>
            <a:r>
              <a:rPr lang="cs-CZ" sz="1800"/>
              <a:t>Realizace stavby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1800"/>
          </a:p>
          <a:p>
            <a:pPr marL="0" indent="0">
              <a:spcBef>
                <a:spcPts val="0"/>
              </a:spcBef>
              <a:buNone/>
            </a:pPr>
            <a:r>
              <a:rPr lang="cs-CZ" b="1">
                <a:latin typeface="Arial"/>
                <a:cs typeface="Arial"/>
              </a:rPr>
              <a:t>Příjemce: </a:t>
            </a:r>
            <a:r>
              <a:rPr lang="cs-CZ" sz="1800" b="1">
                <a:latin typeface="Arial"/>
                <a:cs typeface="Arial"/>
              </a:rPr>
              <a:t>DT1 </a:t>
            </a:r>
            <a:r>
              <a:rPr lang="cs-CZ">
                <a:latin typeface="Arial"/>
                <a:cs typeface="Arial"/>
              </a:rPr>
              <a:t>a </a:t>
            </a:r>
            <a:r>
              <a:rPr lang="cs-CZ" sz="1800" b="1">
                <a:latin typeface="Arial"/>
                <a:cs typeface="Arial"/>
              </a:rPr>
              <a:t>DT2 –</a:t>
            </a:r>
            <a:r>
              <a:rPr lang="cs-CZ" sz="1800">
                <a:latin typeface="Arial"/>
                <a:cs typeface="Arial"/>
              </a:rPr>
              <a:t> obec na území JMK, svazek obcí s převahou členských 		                         obcí na území JMK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>
                <a:latin typeface="Arial"/>
                <a:cs typeface="Arial"/>
              </a:rPr>
              <a:t>               </a:t>
            </a:r>
          </a:p>
          <a:p>
            <a:pPr marL="3232150" indent="-3232150" algn="just">
              <a:spcBef>
                <a:spcPts val="0"/>
              </a:spcBef>
              <a:buNone/>
              <a:tabLst>
                <a:tab pos="2605088" algn="l"/>
              </a:tabLst>
            </a:pPr>
            <a:r>
              <a:rPr lang="cs-CZ" b="1"/>
              <a:t>Alokace dotačního programu: </a:t>
            </a:r>
            <a:r>
              <a:rPr lang="cs-CZ" b="1">
                <a:solidFill>
                  <a:srgbClr val="FF5172"/>
                </a:solidFill>
              </a:rPr>
              <a:t>30 000 000 Kč</a:t>
            </a:r>
          </a:p>
          <a:p>
            <a:pPr marL="3316288" indent="-3232150" algn="just">
              <a:spcBef>
                <a:spcPts val="0"/>
              </a:spcBef>
              <a:buNone/>
              <a:tabLst>
                <a:tab pos="2605088" algn="l"/>
              </a:tabLst>
            </a:pPr>
            <a:r>
              <a:rPr lang="cs-CZ" b="1">
                <a:solidFill>
                  <a:srgbClr val="FF5172"/>
                </a:solidFill>
              </a:rPr>
              <a:t>	</a:t>
            </a:r>
            <a:r>
              <a:rPr lang="cs-CZ" b="1"/>
              <a:t>DT1 –   5 000 000 Kč</a:t>
            </a:r>
          </a:p>
          <a:p>
            <a:pPr marL="3316288" indent="-3232150" algn="just">
              <a:spcBef>
                <a:spcPts val="0"/>
              </a:spcBef>
              <a:buNone/>
              <a:tabLst>
                <a:tab pos="2605088" algn="l"/>
              </a:tabLst>
            </a:pPr>
            <a:r>
              <a:rPr lang="cs-CZ" b="1"/>
              <a:t>	DT2 – 25 000 000 Kč </a:t>
            </a:r>
          </a:p>
          <a:p>
            <a:pPr marL="3316288" indent="-3232150" algn="just">
              <a:spcBef>
                <a:spcPts val="0"/>
              </a:spcBef>
              <a:buNone/>
              <a:tabLst>
                <a:tab pos="2605088" algn="l"/>
              </a:tabLst>
            </a:pPr>
            <a:endParaRPr lang="cs-CZ" b="1"/>
          </a:p>
          <a:p>
            <a:r>
              <a:rPr lang="cs-CZ" b="1"/>
              <a:t>Min. spoluúčast žadatele </a:t>
            </a:r>
            <a:r>
              <a:rPr lang="cs-CZ"/>
              <a:t>v DT1 </a:t>
            </a:r>
            <a:r>
              <a:rPr lang="cs-CZ" b="1"/>
              <a:t>30 %, </a:t>
            </a:r>
            <a:r>
              <a:rPr lang="cs-CZ"/>
              <a:t>DT2 </a:t>
            </a:r>
            <a:r>
              <a:rPr lang="cs-CZ" b="1"/>
              <a:t>40 % </a:t>
            </a:r>
            <a:r>
              <a:rPr lang="cs-CZ"/>
              <a:t>z celkových uznatelných výdajů akce a zároveň maximálně 500 000 na 1 bytovou jednotku.</a:t>
            </a:r>
          </a:p>
          <a:p>
            <a:r>
              <a:rPr lang="cs-CZ"/>
              <a:t>V případě spolufinancování z (cizích) zdrojů v DT1 a DT 2 min. </a:t>
            </a:r>
            <a:r>
              <a:rPr lang="cs-CZ" b="1"/>
              <a:t>50 % </a:t>
            </a:r>
            <a:r>
              <a:rPr lang="cs-CZ"/>
              <a:t>ze zbytkové části celkových uznatelných výdajů projektu.</a:t>
            </a:r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161755" y="1409036"/>
            <a:ext cx="3030244" cy="56938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DT1: 13.02.2023 – 28.02.2023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DT2: 13.02.2023 – průběžná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do 30.9.2023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Min. 200 000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 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 1 000 000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 5 000 000 Kč</a:t>
            </a: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RNDr. Iveta Macurová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macurova.iveta@jmk.cz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94644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0" y="1653549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zkvalitnění služeb turistických informačních center</a:t>
            </a:r>
            <a:br>
              <a:rPr lang="cs-CZ" sz="2400"/>
            </a:b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7" y="2719356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Cílem dotačního programu je podpora zkvalitnění služeb poskytovaných TIC, zejména prodloužení doby a personální posílení v turistické sezóně</a:t>
            </a:r>
          </a:p>
          <a:p>
            <a:pPr algn="just"/>
            <a:endParaRPr lang="cs-CZ" b="1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Příjemce:</a:t>
            </a:r>
            <a:r>
              <a:rPr lang="cs-CZ">
                <a:latin typeface="Arial"/>
                <a:cs typeface="Arial"/>
              </a:rPr>
              <a:t> fyzické nebo právnické osoby s právní osobností provozující certifikované turistické informační centrum na území JMK</a:t>
            </a:r>
          </a:p>
          <a:p>
            <a:endParaRPr lang="cs-CZ" b="1"/>
          </a:p>
          <a:p>
            <a:endParaRPr lang="cs-CZ" b="1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Alokace dotačního programu: 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2 200 000 Kč</a:t>
            </a:r>
          </a:p>
          <a:p>
            <a:pPr algn="just"/>
            <a:endParaRPr lang="cs-CZ" sz="20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555701"/>
            <a:ext cx="2967789" cy="86280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 50 000 Kč</a:t>
            </a: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Bc. Jaroslava Hrušková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hruskova.jaroslava@jmk.cz</a:t>
            </a: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86384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0" y="1653549"/>
            <a:ext cx="9544717" cy="666119"/>
          </a:xfrm>
        </p:spPr>
        <p:txBody>
          <a:bodyPr>
            <a:noAutofit/>
          </a:bodyPr>
          <a:lstStyle/>
          <a:p>
            <a:r>
              <a:rPr lang="cs-CZ" sz="3200">
                <a:latin typeface="Arial"/>
                <a:cs typeface="Arial"/>
              </a:rPr>
              <a:t>Dotační program Podpora činnosti destinačních organizací v turistických oblastech v roce 2022</a:t>
            </a:r>
            <a:br>
              <a:rPr lang="cs-CZ" sz="2400"/>
            </a:b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60" y="2794816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b="1"/>
              <a:t>Cílem dotačního programu je podpora činnosti certifikovaných destinačních organizací ve vymezených turistických oblastech Jihomoravského kraje</a:t>
            </a:r>
          </a:p>
          <a:p>
            <a:pPr algn="just"/>
            <a:endParaRPr lang="cs-CZ" b="1"/>
          </a:p>
          <a:p>
            <a:pPr marL="0" indent="0">
              <a:buNone/>
            </a:pPr>
            <a:r>
              <a:rPr lang="cs-CZ" b="1"/>
              <a:t>Příjemce: </a:t>
            </a:r>
            <a:r>
              <a:rPr lang="cs-CZ"/>
              <a:t>právnická osoba, která je platně certifikovaná jako oblastní organizace</a:t>
            </a:r>
          </a:p>
          <a:p>
            <a:pPr marL="0" indent="0">
              <a:buNone/>
            </a:pPr>
            <a:r>
              <a:rPr lang="cs-CZ"/>
              <a:t>destinačního managementu pro turistickou oblast Jihomoravského kraje</a:t>
            </a:r>
          </a:p>
          <a:p>
            <a:endParaRPr lang="cs-CZ" b="1"/>
          </a:p>
          <a:p>
            <a:endParaRPr lang="cs-CZ" b="1"/>
          </a:p>
          <a:p>
            <a:endParaRPr lang="cs-CZ" b="1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Alokace dotačního programu : 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3 500 000 Kč</a:t>
            </a:r>
          </a:p>
          <a:p>
            <a:pPr algn="just"/>
            <a:endParaRPr lang="cs-CZ" sz="20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sz="20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555701"/>
            <a:ext cx="2967789" cy="86280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konec dubna 2023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50 000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 600 000 Kč</a:t>
            </a: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Mgr. Soňa Šírová</a:t>
            </a: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sirova.sona@jmk.cz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814979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3" y="1555701"/>
            <a:ext cx="9544717" cy="666119"/>
          </a:xfrm>
        </p:spPr>
        <p:txBody>
          <a:bodyPr>
            <a:noAutofit/>
          </a:bodyPr>
          <a:lstStyle/>
          <a:p>
            <a:r>
              <a:rPr lang="cs-CZ" sz="3200">
                <a:latin typeface="Arial"/>
                <a:cs typeface="Arial"/>
              </a:rPr>
              <a:t>Dotační program Rozvoj turistické infrastruktury Jihomoravského kraje – Karavanové stání </a:t>
            </a: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878" y="2918625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Cílem dotačního programu je podpořit vznik chybějící doprovodné turistické infrastruktury v Jihomoravském kraji, konkrétně karavanové stání.</a:t>
            </a:r>
          </a:p>
          <a:p>
            <a:pPr algn="just"/>
            <a:endParaRPr lang="cs-CZ" b="1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Příjemce:</a:t>
            </a:r>
            <a:r>
              <a:rPr lang="cs-CZ">
                <a:latin typeface="Arial"/>
                <a:cs typeface="Arial"/>
              </a:rPr>
              <a:t> vlastníci nebo osoby mající souhlas vlastníka s vybudováním a následným provozováním karavanových stání pro obytné automobily a obytné přívěsy</a:t>
            </a:r>
          </a:p>
          <a:p>
            <a:endParaRPr lang="cs-CZ" b="1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Alokace dotačního programu: 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3 000 000 Kč</a:t>
            </a:r>
          </a:p>
          <a:p>
            <a:pPr algn="just"/>
            <a:endParaRPr lang="cs-CZ" sz="20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sz="20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sz="20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sz="2400" b="1"/>
          </a:p>
          <a:p>
            <a:pPr algn="just"/>
            <a:endParaRPr lang="cs-CZ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sz="2000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888760"/>
            <a:ext cx="2967789" cy="8271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Min. 50 000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 500 000 Kč</a:t>
            </a: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Mgr. Soňa Šírová</a:t>
            </a: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sirova.sona@jmk.cz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753716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3" y="1420507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rozvoje cyklistiky a cyklistické dopravy </a:t>
            </a: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33" y="2158702"/>
            <a:ext cx="8954878" cy="48834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28600" lvl="1" algn="just"/>
            <a:r>
              <a:rPr lang="cs-CZ" sz="1600" b="1">
                <a:latin typeface="Arial"/>
                <a:cs typeface="Arial"/>
              </a:rPr>
              <a:t>Cílem programu je zkvalitnění infrastruktury cyklistické dopravy jako jedné ze základních forem dojížďky do zaměstnání, škol, za službami a rozvoj cykloturistiky jako součásti budování systému bezpečných cyklotras a cyklostezek, které na ně bezprostředně navazují a tras MTB na území Jihomoravského kraje. </a:t>
            </a:r>
            <a:endParaRPr lang="cs-CZ" sz="1600" b="1"/>
          </a:p>
          <a:p>
            <a:pPr marL="228600" lvl="1" algn="just"/>
            <a:endParaRPr lang="cs-CZ" sz="1600" b="1"/>
          </a:p>
          <a:p>
            <a:pPr marL="0" indent="0" algn="just">
              <a:buNone/>
            </a:pPr>
            <a:r>
              <a:rPr lang="cs-CZ" sz="1600" b="1">
                <a:solidFill>
                  <a:srgbClr val="1D34FE"/>
                </a:solidFill>
                <a:latin typeface="Arial"/>
                <a:cs typeface="Arial"/>
              </a:rPr>
              <a:t>DT1 – Cyklistické stezky – </a:t>
            </a:r>
            <a:r>
              <a:rPr lang="cs-CZ" sz="1600">
                <a:solidFill>
                  <a:srgbClr val="1D34FE"/>
                </a:solidFill>
                <a:latin typeface="Arial"/>
                <a:cs typeface="Arial"/>
              </a:rPr>
              <a:t>dotaci lze použít na výstavbu cyklostezek, cyklotras</a:t>
            </a:r>
            <a:endParaRPr lang="cs-CZ"/>
          </a:p>
          <a:p>
            <a:pPr marL="0" indent="0" algn="just">
              <a:buNone/>
            </a:pPr>
            <a:r>
              <a:rPr lang="cs-CZ" sz="1600" b="1">
                <a:solidFill>
                  <a:srgbClr val="1D34FE"/>
                </a:solidFill>
                <a:latin typeface="Arial"/>
                <a:cs typeface="Arial"/>
              </a:rPr>
              <a:t>DT2 – Cyklistická infrastruktura – </a:t>
            </a:r>
            <a:r>
              <a:rPr lang="cs-CZ" sz="1600">
                <a:solidFill>
                  <a:srgbClr val="1D34FE"/>
                </a:solidFill>
                <a:latin typeface="Arial"/>
                <a:cs typeface="Arial"/>
              </a:rPr>
              <a:t>Výstavba a rekonstrukce tras MTB, zkvalitnění cyklistické infrastruktury jako  nedílné součásti cyklistických stezek, cyklotras a tras MTB</a:t>
            </a:r>
          </a:p>
          <a:p>
            <a:pPr marL="0" indent="0" algn="just">
              <a:buNone/>
            </a:pPr>
            <a:r>
              <a:rPr lang="cs-CZ" sz="1600" b="1">
                <a:solidFill>
                  <a:srgbClr val="1D34FE"/>
                </a:solidFill>
                <a:latin typeface="Arial"/>
                <a:cs typeface="Arial"/>
              </a:rPr>
              <a:t>DT3 - Projektová dokumentace -</a:t>
            </a:r>
            <a:r>
              <a:rPr lang="cs-CZ" sz="1600">
                <a:solidFill>
                  <a:srgbClr val="1D34FE"/>
                </a:solidFill>
                <a:latin typeface="Arial"/>
                <a:cs typeface="Arial"/>
              </a:rPr>
              <a:t> pořízení projektové dokumentace k provedení stavby k jednotlivým fázím stavebního povolení nebo územního řízení k výstavbě.</a:t>
            </a:r>
          </a:p>
          <a:p>
            <a:pPr marL="0" indent="0">
              <a:buNone/>
            </a:pPr>
            <a:r>
              <a:rPr lang="cs-CZ" sz="1600" b="1">
                <a:latin typeface="Arial"/>
                <a:cs typeface="Arial"/>
              </a:rPr>
              <a:t>Příjemce:</a:t>
            </a:r>
            <a:r>
              <a:rPr lang="cs-CZ" sz="1600">
                <a:latin typeface="Arial"/>
                <a:cs typeface="Arial"/>
              </a:rPr>
              <a:t> obce, DSO, MAS</a:t>
            </a:r>
            <a:endParaRPr lang="cs-CZ" sz="1600"/>
          </a:p>
          <a:p>
            <a:pPr marL="0" indent="0">
              <a:buNone/>
            </a:pPr>
            <a:r>
              <a:rPr lang="cs-CZ" sz="1600" b="1">
                <a:latin typeface="Arial"/>
                <a:cs typeface="Arial"/>
              </a:rPr>
              <a:t>Alokace dotačního programu:  </a:t>
            </a: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14 000 000 Kč</a:t>
            </a:r>
          </a:p>
          <a:p>
            <a:pPr marL="0" indent="0">
              <a:buNone/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                                          </a:t>
            </a:r>
            <a:r>
              <a:rPr lang="cs-CZ" sz="1600" b="1">
                <a:solidFill>
                  <a:srgbClr val="1D34FE"/>
                </a:solidFill>
                <a:latin typeface="Arial"/>
                <a:cs typeface="Arial"/>
              </a:rPr>
              <a:t>DT1 – 11 000 000 Kč    DT3 – 1 500 000 Kč</a:t>
            </a:r>
          </a:p>
          <a:p>
            <a:pPr marL="0" indent="0">
              <a:buNone/>
            </a:pPr>
            <a:r>
              <a:rPr lang="cs-CZ" sz="1600" b="1">
                <a:solidFill>
                  <a:srgbClr val="1D34FE"/>
                </a:solidFill>
                <a:latin typeface="Arial"/>
                <a:cs typeface="Arial"/>
              </a:rPr>
              <a:t>                                          DT2 – 1 500 000 Kč</a:t>
            </a:r>
          </a:p>
          <a:p>
            <a:pPr>
              <a:buNone/>
            </a:pPr>
            <a:r>
              <a:rPr lang="cs-CZ" sz="1600" b="1">
                <a:latin typeface="Arial"/>
                <a:cs typeface="Arial"/>
              </a:rPr>
              <a:t>Min. spoluúčast žadatele </a:t>
            </a:r>
            <a:r>
              <a:rPr lang="cs-CZ" sz="1600">
                <a:latin typeface="Arial"/>
                <a:cs typeface="Arial"/>
              </a:rPr>
              <a:t>40 %, při spolufinancování 50% zbytkové částky</a:t>
            </a:r>
          </a:p>
          <a:p>
            <a:pPr marL="0" indent="0">
              <a:buNone/>
            </a:pPr>
            <a:endParaRPr lang="cs-CZ" sz="1600" b="1">
              <a:solidFill>
                <a:srgbClr val="1D34FE"/>
              </a:solidFill>
            </a:endParaRPr>
          </a:p>
          <a:p>
            <a:pPr marL="0" indent="0">
              <a:buNone/>
            </a:pPr>
            <a:endParaRPr lang="cs-CZ" sz="1600" b="1">
              <a:solidFill>
                <a:srgbClr val="1D34FE"/>
              </a:solidFill>
            </a:endParaRPr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lvl="0" algn="just">
              <a:defRPr/>
            </a:pPr>
            <a:endParaRPr lang="cs-CZ" sz="1600" b="1"/>
          </a:p>
          <a:p>
            <a:pPr lvl="0">
              <a:defRPr/>
            </a:pPr>
            <a:endParaRPr lang="cs-CZ" sz="160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616070"/>
            <a:ext cx="2967789" cy="108491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5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13.02.2023- 31.08.2023</a:t>
            </a: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Min.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 1 500 000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 300 000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DT3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 300 000 Kč</a:t>
            </a:r>
          </a:p>
          <a:p>
            <a:pPr algn="ctr">
              <a:spcAft>
                <a:spcPts val="500"/>
              </a:spcAft>
            </a:pPr>
            <a:endParaRPr lang="cs-CZ" sz="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B5271"/>
                </a:solidFill>
                <a:latin typeface="Arial"/>
                <a:cs typeface="Arial"/>
              </a:rPr>
              <a:t>Uznatelné náklady</a:t>
            </a:r>
            <a:endParaRPr lang="cs-CZ" sz="1600" b="1">
              <a:solidFill>
                <a:srgbClr val="FB52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FB5271"/>
                </a:solidFill>
                <a:latin typeface="Arial"/>
                <a:cs typeface="Arial"/>
              </a:rPr>
              <a:t>od 01.01.2023-31.12.2024</a:t>
            </a:r>
            <a:endParaRPr lang="cs-CZ" sz="1600">
              <a:solidFill>
                <a:srgbClr val="FB52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300" b="1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  <a:endParaRPr lang="en-US" sz="1600">
              <a:latin typeface="Arial"/>
              <a:ea typeface="+mn-lt"/>
              <a:cs typeface="Arial"/>
            </a:endParaRP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ea typeface="+mn-lt"/>
                <a:cs typeface="Arial"/>
              </a:rPr>
              <a:t>Mgr. Kubík Vojtěch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kubik.vojtech@jmk.cz</a:t>
            </a: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FB52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Char char="•"/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Char char="•"/>
              <a:defRPr/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Char char="•"/>
              <a:defRPr/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Char char="•"/>
              <a:defRPr/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614416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05" y="1756047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udržování čistoty cyklistických komunikací a úpravy běžeckých lyžařských tratí</a:t>
            </a: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70" y="2900153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1600" b="1">
                <a:latin typeface="Arial"/>
                <a:cs typeface="Arial"/>
              </a:rPr>
              <a:t>Cílem Programu je zajištění čistoty a bezpečnosti na veřejných stezkách pro cyklisty, stezkách pro chodce a cyklisty, terénních a cyklistických trasách, podporu bezpečné sjízdnosti </a:t>
            </a:r>
            <a:r>
              <a:rPr lang="cs-CZ" sz="1600" b="1" err="1">
                <a:latin typeface="Arial"/>
                <a:cs typeface="Arial"/>
              </a:rPr>
              <a:t>singletrailů</a:t>
            </a:r>
            <a:r>
              <a:rPr lang="cs-CZ" sz="1600" b="1">
                <a:latin typeface="Arial"/>
                <a:cs typeface="Arial"/>
              </a:rPr>
              <a:t> a na podporu úpravy běžeckých lyžařských tratí</a:t>
            </a:r>
          </a:p>
          <a:p>
            <a:r>
              <a:rPr lang="cs-CZ" sz="1600" b="1">
                <a:latin typeface="Arial"/>
                <a:cs typeface="Arial"/>
              </a:rPr>
              <a:t>DT1 - Čistota cyklistických komunikací  </a:t>
            </a:r>
            <a:r>
              <a:rPr lang="cs-CZ" sz="1600">
                <a:latin typeface="Arial"/>
                <a:cs typeface="Arial"/>
              </a:rPr>
              <a:t>- je zaměřen na podporu bezpečné sjízdnosti    stávajících cyklistických komunikací, údržbu drobné infrastruktury </a:t>
            </a:r>
            <a:endParaRPr lang="cs-CZ" sz="1600"/>
          </a:p>
          <a:p>
            <a:r>
              <a:rPr lang="cs-CZ" sz="1600" b="1">
                <a:latin typeface="Arial"/>
                <a:cs typeface="Arial"/>
              </a:rPr>
              <a:t>DT2 – Údržba </a:t>
            </a:r>
            <a:r>
              <a:rPr lang="cs-CZ" sz="1600" b="1" err="1">
                <a:latin typeface="Arial"/>
                <a:cs typeface="Arial"/>
              </a:rPr>
              <a:t>singletrailů</a:t>
            </a:r>
            <a:r>
              <a:rPr lang="cs-CZ" sz="1600" b="1">
                <a:latin typeface="Arial"/>
                <a:cs typeface="Arial"/>
              </a:rPr>
              <a:t> </a:t>
            </a:r>
            <a:r>
              <a:rPr lang="cs-CZ" sz="1600">
                <a:latin typeface="Arial"/>
                <a:cs typeface="Arial"/>
              </a:rPr>
              <a:t>– je zaměřen na podporu bezpečné sjízdnosti stávajících </a:t>
            </a:r>
            <a:r>
              <a:rPr lang="cs-CZ" sz="1600" err="1">
                <a:latin typeface="Arial"/>
                <a:cs typeface="Arial"/>
              </a:rPr>
              <a:t>singletrailů</a:t>
            </a:r>
            <a:endParaRPr lang="cs-CZ" sz="1600" b="1">
              <a:latin typeface="Arial"/>
              <a:cs typeface="Arial"/>
            </a:endParaRPr>
          </a:p>
          <a:p>
            <a:r>
              <a:rPr lang="cs-CZ" sz="1600" b="1">
                <a:latin typeface="Arial"/>
                <a:cs typeface="Arial"/>
              </a:rPr>
              <a:t>DT3 - Značení a úpravy běžeckých lyžařských tratí </a:t>
            </a:r>
            <a:r>
              <a:rPr lang="cs-CZ" sz="1600">
                <a:latin typeface="Arial"/>
                <a:cs typeface="Arial"/>
              </a:rPr>
              <a:t>– je zaměřen na podporu značení </a:t>
            </a:r>
            <a:br>
              <a:rPr lang="cs-CZ" sz="1600"/>
            </a:br>
            <a:r>
              <a:rPr lang="cs-CZ" sz="1600">
                <a:latin typeface="Arial"/>
                <a:cs typeface="Arial"/>
              </a:rPr>
              <a:t>a úpravy běžeckých lyžařských tratí </a:t>
            </a:r>
            <a:endParaRPr lang="cs-CZ" sz="1600"/>
          </a:p>
          <a:p>
            <a:pPr marL="0" indent="0">
              <a:buNone/>
            </a:pPr>
            <a:r>
              <a:rPr lang="cs-CZ" sz="1600" b="1">
                <a:latin typeface="Arial"/>
                <a:cs typeface="Arial"/>
              </a:rPr>
              <a:t>Příjemce:</a:t>
            </a:r>
            <a:r>
              <a:rPr lang="cs-CZ" sz="1600">
                <a:latin typeface="Arial"/>
                <a:cs typeface="Arial"/>
              </a:rPr>
              <a:t> obce, DSO a jiné PO splňující podmínky DP</a:t>
            </a:r>
          </a:p>
          <a:p>
            <a:pPr marL="0" indent="0">
              <a:buNone/>
            </a:pPr>
            <a:r>
              <a:rPr lang="cs-CZ" sz="1600" b="1">
                <a:latin typeface="Arial"/>
                <a:cs typeface="Arial"/>
              </a:rPr>
              <a:t>Alokovaná částka:  </a:t>
            </a:r>
            <a:r>
              <a:rPr lang="cs-CZ" sz="1600" b="1">
                <a:solidFill>
                  <a:srgbClr val="FB5271"/>
                </a:solidFill>
                <a:latin typeface="Arial"/>
                <a:cs typeface="Arial"/>
              </a:rPr>
              <a:t>3 000 </a:t>
            </a: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000 Kč </a:t>
            </a:r>
            <a:r>
              <a:rPr lang="cs-CZ" sz="1600">
                <a:solidFill>
                  <a:srgbClr val="1D34FE"/>
                </a:solidFill>
                <a:latin typeface="Arial"/>
                <a:cs typeface="Arial"/>
              </a:rPr>
              <a:t>z toho na DT2 600 000 Kč</a:t>
            </a:r>
          </a:p>
          <a:p>
            <a:pPr>
              <a:buNone/>
            </a:pPr>
            <a:r>
              <a:rPr lang="cs-CZ" sz="1600" b="1">
                <a:latin typeface="Arial"/>
                <a:cs typeface="Arial"/>
              </a:rPr>
              <a:t>Min. spoluúčast žadatele </a:t>
            </a:r>
            <a:r>
              <a:rPr lang="cs-CZ" sz="1600">
                <a:latin typeface="Arial"/>
                <a:cs typeface="Arial"/>
              </a:rPr>
              <a:t>30 % (DT1, DT2, DT3)</a:t>
            </a:r>
          </a:p>
          <a:p>
            <a:pPr marL="0" indent="0">
              <a:buNone/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   </a:t>
            </a:r>
            <a:endParaRPr lang="cs-CZ" sz="1600" b="1">
              <a:solidFill>
                <a:srgbClr val="FF5172"/>
              </a:solidFill>
            </a:endParaRPr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endParaRPr lang="cs-CZ" sz="1600"/>
          </a:p>
          <a:p>
            <a:pPr algn="just"/>
            <a:endParaRPr lang="cs-CZ" sz="1600" b="1"/>
          </a:p>
          <a:p>
            <a:endParaRPr lang="cs-CZ" sz="1600" b="1"/>
          </a:p>
          <a:p>
            <a:pPr algn="just"/>
            <a:endParaRPr lang="cs-CZ" sz="1600" b="1"/>
          </a:p>
          <a:p>
            <a:pPr algn="just"/>
            <a:endParaRPr lang="cs-CZ" sz="1600" b="1"/>
          </a:p>
          <a:p>
            <a:pPr lvl="0">
              <a:defRPr/>
            </a:pPr>
            <a:endParaRPr lang="cs-CZ" sz="160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601158"/>
            <a:ext cx="2967789" cy="96026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Min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 70 000 Kč    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 max. 8 000 Kč/ na kilometr (udržovaných </a:t>
            </a:r>
            <a:r>
              <a:rPr lang="cs-CZ" sz="1600" err="1">
                <a:solidFill>
                  <a:srgbClr val="1D34FD"/>
                </a:solidFill>
                <a:latin typeface="Arial"/>
                <a:cs typeface="Arial"/>
              </a:rPr>
              <a:t>sigletrailů</a:t>
            </a: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)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DT3 70 000 Kč</a:t>
            </a: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B5271"/>
                </a:solidFill>
                <a:latin typeface="Arial"/>
                <a:cs typeface="Arial"/>
              </a:rPr>
              <a:t>Uznatelné náklady</a:t>
            </a:r>
            <a:endParaRPr lang="cs-CZ" sz="1600">
              <a:latin typeface="Arial"/>
              <a:ea typeface="+mn-lt"/>
              <a:cs typeface="Arial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od 01.01.2023-31.12.2023</a:t>
            </a:r>
            <a:endParaRPr lang="cs-CZ">
              <a:solidFill>
                <a:srgbClr val="1D34FD"/>
              </a:solidFill>
              <a:cs typeface="Calibri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Ing. Hana </a:t>
            </a:r>
            <a:r>
              <a:rPr lang="cs-CZ" sz="1300" err="1">
                <a:solidFill>
                  <a:srgbClr val="1D34FD"/>
                </a:solidFill>
                <a:latin typeface="Arial"/>
                <a:cs typeface="Arial"/>
              </a:rPr>
              <a:t>Bukatovičová</a:t>
            </a: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 (DT1, DT2)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bukatovicova.hana@jmk.cz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Mgr. Soňa Šírová (DT3)</a:t>
            </a: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E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sirova.sona@jmk.cz</a:t>
            </a:r>
            <a:endParaRPr lang="cs-CZ" sz="1300">
              <a:solidFill>
                <a:srgbClr val="1D34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Char char="•"/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Char char="•"/>
              <a:defRPr/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4212141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05" y="1756047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adaptačních opatření na změnu klimatu v roce 2023</a:t>
            </a:r>
            <a:b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05" y="2502989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Účelem dotačního programu je podpora adaptačních opatření přispívajících k zvýšení odolnosti, biodiverzity a vodní stability v krajině</a:t>
            </a:r>
          </a:p>
          <a:p>
            <a:pPr algn="just"/>
            <a:r>
              <a:rPr lang="cs-CZ" sz="1400" b="1" dirty="0">
                <a:latin typeface="Arial"/>
                <a:cs typeface="Arial"/>
              </a:rPr>
              <a:t>DT1 -</a:t>
            </a:r>
            <a:r>
              <a:rPr lang="cs-CZ" sz="1400" dirty="0">
                <a:latin typeface="Arial"/>
                <a:cs typeface="Arial"/>
              </a:rPr>
              <a:t> </a:t>
            </a:r>
            <a:r>
              <a:rPr lang="cs-CZ" sz="1400" b="1" dirty="0">
                <a:latin typeface="Arial"/>
                <a:cs typeface="Arial"/>
              </a:rPr>
              <a:t>Podpora na drobných vodních tocích a malých vodních nádrží </a:t>
            </a:r>
            <a:r>
              <a:rPr lang="cs-CZ" sz="1400" dirty="0">
                <a:latin typeface="Arial"/>
                <a:cs typeface="Arial"/>
              </a:rPr>
              <a:t>je zaměřen na podporu a zlepšení technického stavu drobných vodních toků a malých vodních nádrž, které podpoří vodní režim krajiny a zvětší bezpečnost při zvýšených průtocích.</a:t>
            </a:r>
          </a:p>
          <a:p>
            <a:pPr algn="just"/>
            <a:r>
              <a:rPr lang="cs-CZ" sz="1400" b="1" dirty="0"/>
              <a:t>DT2 – Zadržení vody v krajině </a:t>
            </a:r>
            <a:r>
              <a:rPr lang="cs-CZ" sz="1400" dirty="0">
                <a:latin typeface="Arial"/>
                <a:cs typeface="Arial"/>
              </a:rPr>
              <a:t>je zaměřen na zvýšení retenční schopnosti krajiny a protierozní opatření, </a:t>
            </a:r>
            <a:r>
              <a:rPr lang="cs-CZ" sz="1400" dirty="0">
                <a:solidFill>
                  <a:srgbClr val="FB5271"/>
                </a:solidFill>
                <a:latin typeface="Arial"/>
                <a:cs typeface="Arial"/>
              </a:rPr>
              <a:t>obnova polních cest s nezpevněným povrchem přírodního propustného rázu.</a:t>
            </a:r>
          </a:p>
          <a:p>
            <a:pPr algn="just"/>
            <a:r>
              <a:rPr lang="cs-CZ" sz="1400" b="1" dirty="0"/>
              <a:t>DT3 – Následná péče o zeleň </a:t>
            </a:r>
            <a:r>
              <a:rPr lang="cs-CZ" sz="1400" dirty="0"/>
              <a:t>je zaměřen na podporu následné péče o vysazenou zeleň (stromy a keře) v rámci realizovaných projektů, nákup a použití půdních kondicionérů a zavlažovacích vaků. </a:t>
            </a:r>
            <a:endParaRPr lang="cs-CZ" sz="1400" b="1" dirty="0"/>
          </a:p>
          <a:p>
            <a:pPr algn="just"/>
            <a:r>
              <a:rPr lang="cs-CZ" sz="1400" b="1" dirty="0"/>
              <a:t>DT4 – Projektové dokumentace </a:t>
            </a:r>
            <a:r>
              <a:rPr lang="cs-CZ" sz="1400" dirty="0"/>
              <a:t>je zaměřen na podporu zpracování projektové dokumentace na realizaci aktivit pro zmírnění dopadů klimatických změn.</a:t>
            </a:r>
          </a:p>
          <a:p>
            <a:pPr algn="just"/>
            <a:r>
              <a:rPr lang="cs-CZ" sz="1400" b="1" dirty="0"/>
              <a:t>DT5 - Koncepční dokumenty  </a:t>
            </a:r>
            <a:r>
              <a:rPr lang="cs-CZ" sz="1400" dirty="0"/>
              <a:t>- je zaměřen na zpracování koncepčních dokumentů pro rozhodování o přírodě blízkých adaptačních opatřeních přispívajících k zvýšení odolnosti, biodiverzity a vodní stability v krajině.</a:t>
            </a:r>
          </a:p>
          <a:p>
            <a:pPr algn="just"/>
            <a:r>
              <a:rPr lang="cs-CZ" sz="1400" b="1" dirty="0">
                <a:solidFill>
                  <a:srgbClr val="FB5271"/>
                </a:solidFill>
              </a:rPr>
              <a:t>DT6 - Zakládání krajinných trávníků na veřejných prostranstvích a v krajině</a:t>
            </a:r>
            <a:r>
              <a:rPr lang="cs-CZ" sz="1400" dirty="0">
                <a:solidFill>
                  <a:srgbClr val="FB5271"/>
                </a:solidFill>
              </a:rPr>
              <a:t>- </a:t>
            </a:r>
            <a:r>
              <a:rPr lang="cs-CZ" sz="1400" dirty="0">
                <a:solidFill>
                  <a:srgbClr val="FB5271"/>
                </a:solidFill>
                <a:latin typeface="Arial"/>
                <a:cs typeface="Arial"/>
              </a:rPr>
              <a:t>je zaměřen na podporu zakládání stanovištně vhodných trvalých travních porostů – krajinných trávníků zahrnujících jak bylinné trávníky, tak luční porosty včetně smíšených trvalkových výsadeb. </a:t>
            </a:r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402937" y="1293132"/>
            <a:ext cx="2967789" cy="109824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průběžný od 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13.02.2023 – 18.09.2023</a:t>
            </a:r>
          </a:p>
          <a:p>
            <a:pPr algn="ctr">
              <a:spcAft>
                <a:spcPts val="500"/>
              </a:spcAft>
            </a:pPr>
            <a:endParaRPr lang="cs-CZ" sz="8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500 000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 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500 000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DT3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FB52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60 000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DT4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100 000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DT5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60 000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FB52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DT6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FB52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40 000 Kč</a:t>
            </a: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2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2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2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2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370324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05" y="1756047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adaptačních opatření na změnu klimatu v roce 2023</a:t>
            </a:r>
            <a:b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696" y="2632299"/>
            <a:ext cx="925335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1600" b="1" dirty="0"/>
              <a:t>Příjemce: DT1,DT2 -</a:t>
            </a:r>
            <a:r>
              <a:rPr lang="cs-CZ" sz="1600" dirty="0"/>
              <a:t> obec, DSO, škola, církev, zemědělský podnikatel, spolek, obecně prospěšná 	              společnost dle zák.248/1995 Sb.</a:t>
            </a:r>
          </a:p>
          <a:p>
            <a:pPr marL="0" indent="0">
              <a:buNone/>
            </a:pPr>
            <a:r>
              <a:rPr lang="cs-CZ" sz="1600" dirty="0"/>
              <a:t>             </a:t>
            </a:r>
            <a:r>
              <a:rPr lang="cs-CZ" sz="1600" b="1" dirty="0"/>
              <a:t>DT3 - </a:t>
            </a:r>
            <a:r>
              <a:rPr lang="cs-CZ" sz="1600" dirty="0"/>
              <a:t>obec, DSO, škola, spolek, MAS a obecně prospěšná společnost dle zák.248/1995 Sb.</a:t>
            </a:r>
          </a:p>
          <a:p>
            <a:pPr marL="0" indent="0">
              <a:buNone/>
            </a:pPr>
            <a:r>
              <a:rPr lang="cs-CZ" sz="1600" b="1" dirty="0"/>
              <a:t>            DT4, DT5, DT6 - </a:t>
            </a:r>
            <a:r>
              <a:rPr lang="cs-CZ" sz="1600" dirty="0"/>
              <a:t>obec, DSO, </a:t>
            </a:r>
          </a:p>
          <a:p>
            <a:pPr marL="0" indent="0">
              <a:buNone/>
            </a:pPr>
            <a:endParaRPr lang="cs-CZ" sz="500" b="1" dirty="0">
              <a:solidFill>
                <a:srgbClr val="FF5172"/>
              </a:solidFill>
            </a:endParaRPr>
          </a:p>
          <a:p>
            <a:pPr marL="0" indent="0" algn="just">
              <a:buNone/>
            </a:pPr>
            <a:r>
              <a:rPr lang="cs-CZ" sz="1600" b="1" dirty="0"/>
              <a:t>Alokace dotačního programu: </a:t>
            </a:r>
            <a:r>
              <a:rPr lang="cs-CZ" sz="1600" b="1" dirty="0">
                <a:solidFill>
                  <a:srgbClr val="FB5271"/>
                </a:solidFill>
              </a:rPr>
              <a:t>20 000 000 Kč</a:t>
            </a:r>
          </a:p>
          <a:p>
            <a:pPr marL="0" indent="0" algn="just">
              <a:buNone/>
            </a:pPr>
            <a:endParaRPr lang="cs-CZ" sz="200" dirty="0"/>
          </a:p>
          <a:p>
            <a:pPr marL="0" indent="0">
              <a:buNone/>
            </a:pPr>
            <a:r>
              <a:rPr lang="cs-CZ" sz="1600" b="1" dirty="0">
                <a:latin typeface="Arial"/>
                <a:cs typeface="Arial"/>
              </a:rPr>
              <a:t>Min. spoluúčast žadatele </a:t>
            </a:r>
            <a:r>
              <a:rPr lang="cs-CZ" sz="1600" dirty="0">
                <a:latin typeface="Arial"/>
                <a:cs typeface="Arial"/>
              </a:rPr>
              <a:t>50 % (DT1, DT2), 30 % (DT3,), 40 % (DT4,DT5 a DT6)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	</a:t>
            </a:r>
            <a:endParaRPr lang="cs-CZ" sz="1600" b="1" dirty="0">
              <a:solidFill>
                <a:srgbClr val="FF5172"/>
              </a:solidFill>
            </a:endParaRPr>
          </a:p>
          <a:p>
            <a:pPr marL="0" indent="0" algn="just">
              <a:buNone/>
            </a:pPr>
            <a:endParaRPr lang="cs-CZ" sz="1600" b="1" dirty="0">
              <a:solidFill>
                <a:srgbClr val="FF5172"/>
              </a:solidFill>
            </a:endParaRPr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algn="just"/>
            <a:endParaRPr lang="cs-CZ" sz="1600" b="1" dirty="0"/>
          </a:p>
          <a:p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endParaRPr lang="cs-CZ" sz="1600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402937" y="942151"/>
            <a:ext cx="2967789" cy="111363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průběžný od 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13.02.2023 - 18.09.2023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B5271"/>
                </a:solidFill>
                <a:latin typeface="Arial"/>
                <a:cs typeface="Arial"/>
              </a:rPr>
              <a:t>Uznatelné náklady</a:t>
            </a:r>
            <a:endParaRPr lang="cs-CZ" sz="1600" b="1">
              <a:solidFill>
                <a:srgbClr val="FB52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DT1,DT2, DT4, DT5, DT6 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01.01.2023-31.12.2024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DT3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01.01.2023-31.12.2023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Ing. Jan Lachout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lachout.jan@jmk.cz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Ing. Tereza Fleková 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flekova.tereza@jmk.cz</a:t>
            </a:r>
            <a:endParaRPr lang="cs-CZ" sz="16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Char char="•"/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Char char="•"/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Char char="•"/>
              <a:defRPr/>
            </a:pPr>
            <a:endParaRPr lang="cs-CZ" sz="1600">
              <a:solidFill>
                <a:srgbClr val="1D34FD"/>
              </a:solidFill>
              <a:latin typeface="Work Sans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492339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cs-CZ"/>
              <a:t>Odbor životního prostředí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5CE997-45E9-446E-9A54-5FD1B09A5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1263" y="3429000"/>
            <a:ext cx="8117306" cy="18673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cs-CZ" sz="190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900"/>
              <a:t>Dotační program v oblasti vodního hospodářství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900"/>
              <a:t>Dotační program v oblasti enviromentálního vzdělávání, výchovy a osvěty</a:t>
            </a:r>
          </a:p>
          <a:p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3131215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61" y="1481973"/>
            <a:ext cx="9358870" cy="666119"/>
          </a:xfrm>
        </p:spPr>
        <p:txBody>
          <a:bodyPr>
            <a:noAutofit/>
          </a:bodyPr>
          <a:lstStyle/>
          <a:p>
            <a:r>
              <a:rPr lang="cs-CZ" sz="3600"/>
              <a:t>Dotační program v oblasti vodního hospodářství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2339794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dirty="0">
                <a:latin typeface="Arial"/>
                <a:cs typeface="Arial"/>
              </a:rPr>
              <a:t>Cílem dotačního programu </a:t>
            </a:r>
            <a:r>
              <a:rPr lang="cs-CZ" dirty="0">
                <a:latin typeface="Arial"/>
                <a:cs typeface="Arial"/>
              </a:rPr>
              <a:t>je podpora výstavby vodohospodářské infrastruktury specifikovaná jednotlivými dotačními podprogramy.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b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b="1" dirty="0">
                <a:latin typeface="Arial"/>
                <a:cs typeface="Arial"/>
              </a:rPr>
              <a:t>DT1 – </a:t>
            </a:r>
            <a:r>
              <a:rPr lang="cs-CZ" sz="1600" dirty="0">
                <a:latin typeface="Arial"/>
                <a:cs typeface="Arial"/>
              </a:rPr>
              <a:t>Podpora v oblasti vodárenství (zásobování pitnou vodou), max. 5 000 000 Kč na jednu akci, resp. 4 200 000 Kč (dle typu financování projektu).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b="1" dirty="0">
                <a:latin typeface="Arial"/>
                <a:cs typeface="Arial"/>
              </a:rPr>
              <a:t>DT2 – </a:t>
            </a:r>
            <a:r>
              <a:rPr lang="cs-CZ" sz="1600" dirty="0">
                <a:latin typeface="Arial"/>
                <a:cs typeface="Arial"/>
              </a:rPr>
              <a:t>Podpora v oblasti odkanalizování a čištění odpadních vod, max. 10 000 000 Kč na jednu akci, resp. 7 000 000 Kč (dle typu financování projektu).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b="1" dirty="0">
                <a:latin typeface="Arial"/>
                <a:cs typeface="Arial"/>
              </a:rPr>
              <a:t>DT3 – </a:t>
            </a:r>
            <a:r>
              <a:rPr lang="cs-CZ" sz="1600" dirty="0">
                <a:latin typeface="Arial"/>
                <a:cs typeface="Arial"/>
              </a:rPr>
              <a:t>Podpora tvorby projektů podporujících snížení znečištění povrchových vod, max. 450 000 Kč na jednu akci.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b="1" dirty="0">
                <a:latin typeface="Arial"/>
                <a:cs typeface="Arial"/>
              </a:rPr>
              <a:t>Příjemce:</a:t>
            </a:r>
            <a:r>
              <a:rPr lang="cs-CZ" sz="1600" dirty="0">
                <a:latin typeface="Arial"/>
                <a:cs typeface="Arial"/>
              </a:rPr>
              <a:t> obce, dobrovolné svazky obcí, zájmové sdružení právnických osob, jehož členy jsou pouze obce a svazky obcí.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b="1" dirty="0">
                <a:latin typeface="Arial"/>
                <a:cs typeface="Arial"/>
              </a:rPr>
              <a:t>Alokovaná částka: </a:t>
            </a:r>
            <a:r>
              <a:rPr lang="cs-CZ" sz="1600" dirty="0">
                <a:latin typeface="Arial"/>
                <a:cs typeface="Arial"/>
              </a:rPr>
              <a:t> </a:t>
            </a:r>
            <a:r>
              <a:rPr lang="cs-CZ" sz="1600" b="1" dirty="0">
                <a:solidFill>
                  <a:srgbClr val="FF5172"/>
                </a:solidFill>
                <a:latin typeface="Arial"/>
                <a:cs typeface="Arial"/>
              </a:rPr>
              <a:t>92 000 000 Kč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0" y="1409036"/>
            <a:ext cx="2967789" cy="52296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průběžně</a:t>
            </a:r>
          </a:p>
          <a:p>
            <a:pPr lvl="0" algn="ctr">
              <a:spcAft>
                <a:spcPts val="500"/>
              </a:spcAft>
              <a:defRPr/>
            </a:pPr>
            <a:endParaRPr lang="cs-CZ" sz="16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endParaRPr lang="cs-CZ" sz="16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Minimální spoluúčast</a:t>
            </a:r>
          </a:p>
          <a:p>
            <a:pPr algn="ctr"/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 30 % / 50 %</a:t>
            </a:r>
          </a:p>
          <a:p>
            <a:pPr algn="ctr"/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 30 % / 50 %</a:t>
            </a:r>
          </a:p>
          <a:p>
            <a:pPr algn="ctr"/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DT3 10 %</a:t>
            </a:r>
          </a:p>
          <a:p>
            <a:pPr lvl="0" algn="ctr">
              <a:spcAft>
                <a:spcPts val="500"/>
              </a:spcAft>
              <a:defRPr/>
            </a:pPr>
            <a:endParaRPr lang="cs-CZ" sz="16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Ing. Marta Hanáková,</a:t>
            </a:r>
            <a:endParaRPr lang="en-US" sz="1600">
              <a:ea typeface="+mn-lt"/>
              <a:cs typeface="+mn-lt"/>
            </a:endParaRPr>
          </a:p>
          <a:p>
            <a:pPr algn="ctr">
              <a:spcAft>
                <a:spcPts val="600"/>
              </a:spcAft>
              <a:defRPr/>
            </a:pPr>
            <a:r>
              <a:rPr lang="cs-CZ" sz="1600">
                <a:solidFill>
                  <a:srgbClr val="FF517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hanakova.marta@jmk.cz</a:t>
            </a:r>
            <a:r>
              <a:rPr lang="cs-CZ" sz="1600">
                <a:solidFill>
                  <a:srgbClr val="FF5172"/>
                </a:solidFill>
                <a:latin typeface="Arial"/>
                <a:cs typeface="Arial"/>
              </a:rPr>
              <a:t> </a:t>
            </a:r>
          </a:p>
          <a:p>
            <a:pPr algn="ctr">
              <a:spcAft>
                <a:spcPts val="600"/>
              </a:spcAft>
              <a:defRPr/>
            </a:pPr>
            <a:endParaRPr lang="cs-CZ" sz="1600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Ing. Mojmír </a:t>
            </a:r>
            <a:r>
              <a:rPr lang="cs-CZ" sz="1600" err="1">
                <a:solidFill>
                  <a:srgbClr val="1D34FD"/>
                </a:solidFill>
                <a:latin typeface="Arial"/>
                <a:cs typeface="Arial"/>
              </a:rPr>
              <a:t>Pehal</a:t>
            </a:r>
            <a:r>
              <a:rPr lang="cs-CZ" sz="1400"/>
              <a:t>, 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defRPr/>
            </a:pPr>
            <a:r>
              <a:rPr lang="cs-CZ" sz="1600">
                <a:solidFill>
                  <a:srgbClr val="FF5172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pehal.mojmir@jmk.cz</a:t>
            </a:r>
            <a:r>
              <a:rPr lang="cs-CZ" sz="1600">
                <a:solidFill>
                  <a:srgbClr val="FF5172"/>
                </a:solidFill>
                <a:latin typeface="Arial"/>
                <a:cs typeface="Arial"/>
              </a:rPr>
              <a:t> </a:t>
            </a:r>
            <a:endParaRPr lang="cs-CZ" sz="160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88232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FCCC9-8DCF-441F-887D-C0B00E1AB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1" y="1475200"/>
            <a:ext cx="10933309" cy="666119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pro online přenos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C722E5-6E58-483E-93A4-592048BE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607435"/>
            <a:ext cx="11598684" cy="35576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3200" dirty="0"/>
              <a:t>Jednání bude nahráváno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Jednání lze </a:t>
            </a:r>
            <a:r>
              <a:rPr lang="cs-CZ" sz="3200"/>
              <a:t>pouze sledovat; </a:t>
            </a:r>
            <a:r>
              <a:rPr lang="cs-CZ" sz="3200" dirty="0"/>
              <a:t>mikrofony a kamery jsou vypnuty</a:t>
            </a:r>
          </a:p>
          <a:p>
            <a:endParaRPr lang="cs-CZ" sz="3200" dirty="0"/>
          </a:p>
          <a:p>
            <a:r>
              <a:rPr lang="cs-CZ" sz="3200" dirty="0"/>
              <a:t>Prezentace bude k dispozici po skončení semináře na webu </a:t>
            </a:r>
            <a:r>
              <a:rPr lang="cs-CZ" sz="3200" dirty="0">
                <a:hlinkClick r:id="rId2"/>
              </a:rPr>
              <a:t>www.rskjmk.cz</a:t>
            </a:r>
            <a:r>
              <a:rPr lang="cs-CZ" sz="3200" dirty="0"/>
              <a:t> v rubrice Semináře, sympozia a kulaté stoly</a:t>
            </a:r>
          </a:p>
        </p:txBody>
      </p:sp>
    </p:spTree>
    <p:extLst>
      <p:ext uri="{BB962C8B-B14F-4D97-AF65-F5344CB8AC3E}">
        <p14:creationId xmlns:p14="http://schemas.microsoft.com/office/powerpoint/2010/main" val="4223681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87" y="1585071"/>
            <a:ext cx="9385452" cy="878769"/>
          </a:xfrm>
        </p:spPr>
        <p:txBody>
          <a:bodyPr>
            <a:noAutofit/>
          </a:bodyPr>
          <a:lstStyle/>
          <a:p>
            <a:r>
              <a:rPr lang="cs-CZ" sz="3200">
                <a:latin typeface="Arial"/>
                <a:cs typeface="Arial"/>
              </a:rPr>
              <a:t>Dotační program v oblasti enviromentálního vzdělávání, výchovy a osvěty (EVVO)</a:t>
            </a:r>
            <a:endParaRPr lang="cs-CZ" sz="32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2887578"/>
            <a:ext cx="8954878" cy="35153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dirty="0">
                <a:latin typeface="Arial"/>
                <a:cs typeface="Arial"/>
              </a:rPr>
              <a:t>Cílem dotačního programu je podpora vzdělávacích a osvětových projektů v oblasti environmentálního vzdělávání, výchovy a osvěty s aktivním zapojením dětí, mládeže i dospělých do péče o životní prostředí. </a:t>
            </a: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>
                <a:latin typeface="Arial"/>
                <a:cs typeface="Arial"/>
              </a:rPr>
              <a:t>DT1</a:t>
            </a:r>
            <a:r>
              <a:rPr lang="cs-CZ" sz="1600" dirty="0">
                <a:latin typeface="Arial"/>
                <a:cs typeface="Arial"/>
              </a:rPr>
              <a:t>: Vzdělávací a osvětové projekty (neinvestiční)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>
                <a:latin typeface="Arial"/>
                <a:cs typeface="Arial"/>
              </a:rPr>
              <a:t>DT2:</a:t>
            </a:r>
            <a:r>
              <a:rPr lang="cs-CZ" sz="1600" dirty="0">
                <a:latin typeface="Arial"/>
                <a:cs typeface="Arial"/>
              </a:rPr>
              <a:t> Vybudování přírodních učeben, zahrad a naučných stezek (investiční)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1600" b="1" dirty="0">
                <a:latin typeface="Arial"/>
                <a:cs typeface="Arial"/>
              </a:rPr>
              <a:t>Příjemce:</a:t>
            </a:r>
            <a:r>
              <a:rPr lang="cs-CZ" sz="1600" dirty="0">
                <a:latin typeface="Arial"/>
                <a:cs typeface="Arial"/>
              </a:rPr>
              <a:t> obce, dobrovolné svazky obcí, školy, jejichž zřizovatelem není JMK a leží v územním obvodu JMK, NNO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b="1" dirty="0">
                <a:latin typeface="Arial"/>
                <a:cs typeface="Arial"/>
              </a:rPr>
              <a:t>Alokovaná částka: </a:t>
            </a:r>
            <a:r>
              <a:rPr lang="cs-CZ" sz="1600" dirty="0">
                <a:latin typeface="Arial"/>
                <a:cs typeface="Arial"/>
              </a:rPr>
              <a:t> </a:t>
            </a:r>
            <a:r>
              <a:rPr lang="cs-CZ" sz="1600" b="1" dirty="0">
                <a:solidFill>
                  <a:srgbClr val="FF5172"/>
                </a:solidFill>
                <a:latin typeface="Arial"/>
                <a:cs typeface="Arial"/>
              </a:rPr>
              <a:t>3 000 000 Kč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344283" y="1581144"/>
            <a:ext cx="2967789" cy="55758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  <a:defRPr/>
            </a:pPr>
            <a:endParaRPr lang="cs-CZ" sz="1600">
              <a:solidFill>
                <a:srgbClr val="1D34FD"/>
              </a:solidFill>
              <a:latin typeface="Arial"/>
              <a:cs typeface="Arial"/>
            </a:endParaRPr>
          </a:p>
          <a:p>
            <a:pPr lvl="0" algn="ctr"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600" u="sng">
                <a:solidFill>
                  <a:srgbClr val="1D34FD"/>
                </a:solidFill>
                <a:latin typeface="Arial"/>
                <a:cs typeface="Arial"/>
              </a:rPr>
              <a:t>Min.</a:t>
            </a: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 40 000 Kč ( u DT 1)</a:t>
            </a: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           40 000 Kč ( u DT 2)  </a:t>
            </a:r>
            <a:endParaRPr lang="cs-CZ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  </a:t>
            </a:r>
            <a:endParaRPr lang="cs-CZ">
              <a:cs typeface="Calibri"/>
            </a:endParaRPr>
          </a:p>
          <a:p>
            <a:pPr algn="ctr">
              <a:defRPr/>
            </a:pPr>
            <a:r>
              <a:rPr lang="cs-CZ" sz="1600" u="sng">
                <a:solidFill>
                  <a:srgbClr val="1D34FD"/>
                </a:solidFill>
                <a:latin typeface="Arial"/>
                <a:cs typeface="Arial"/>
              </a:rPr>
              <a:t>Max</a:t>
            </a: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. 100 000 Kč ( u DT 1)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        150 000 Kč ( u DT 2)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  <a:defRPr/>
            </a:pP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min. spoluúčast </a:t>
            </a:r>
            <a:b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žadatele 20 %</a:t>
            </a:r>
          </a:p>
          <a:p>
            <a:pPr lvl="0" algn="ctr">
              <a:spcAft>
                <a:spcPts val="500"/>
              </a:spcAft>
              <a:defRPr/>
            </a:pPr>
            <a:endParaRPr lang="cs-CZ" sz="16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6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Ing. Andrea Putnová, </a:t>
            </a:r>
            <a:r>
              <a:rPr lang="cs-CZ" sz="1600" u="sng" err="1">
                <a:solidFill>
                  <a:srgbClr val="FF5172"/>
                </a:solidFill>
                <a:latin typeface="Arial"/>
                <a:cs typeface="Arial"/>
              </a:rPr>
              <a:t>putnova.andrea</a:t>
            </a:r>
            <a:r>
              <a:rPr lang="cs-CZ" sz="1600" u="sng">
                <a:solidFill>
                  <a:srgbClr val="FF517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@jmk.cz</a:t>
            </a:r>
            <a:endParaRPr lang="cs-CZ" sz="1600" u="sng">
              <a:solidFill>
                <a:srgbClr val="FF5172"/>
              </a:solidFill>
              <a:latin typeface="Arial"/>
              <a:cs typeface="Arial"/>
            </a:endParaRPr>
          </a:p>
          <a:p>
            <a:pPr algn="ctr"/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Mgr. Kateřina Pospíšilová, </a:t>
            </a:r>
            <a:r>
              <a:rPr lang="cs-CZ" sz="1600" u="sng">
                <a:solidFill>
                  <a:srgbClr val="FF5172"/>
                </a:solidFill>
                <a:latin typeface="Arial"/>
                <a:cs typeface="Arial"/>
              </a:rPr>
              <a:t>pospisilova.katerina@jmk.cz</a:t>
            </a: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590623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Odbor kultury a památkové péče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5CE997-45E9-446E-9A54-5FD1B09A5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1263" y="3429000"/>
            <a:ext cx="8117306" cy="186737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endParaRPr lang="cs-CZ" sz="190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  <a:defRPr/>
            </a:pPr>
            <a:r>
              <a:rPr lang="cs-CZ" sz="1900">
                <a:latin typeface="Arial"/>
                <a:cs typeface="Arial"/>
              </a:rPr>
              <a:t>Dotační program Podpora rozvoje v oblasti památkové péče</a:t>
            </a:r>
            <a:endParaRPr lang="cs-CZ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900">
                <a:latin typeface="Arial"/>
                <a:cs typeface="Arial"/>
              </a:rPr>
              <a:t>Dotační program Podpora památek místního významu 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  <a:defRPr/>
            </a:pPr>
            <a:r>
              <a:rPr lang="cs-CZ" sz="1900">
                <a:latin typeface="Arial"/>
                <a:cs typeface="Arial"/>
              </a:rPr>
              <a:t>Dotační program Podpora rozvoje v oblasti kultury</a:t>
            </a:r>
            <a:endParaRPr lang="cs-CZ" sz="190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900">
                <a:latin typeface="Arial"/>
                <a:cs typeface="Arial"/>
              </a:rPr>
              <a:t>Dotační program Muzejní noci a noci kostelů</a:t>
            </a:r>
            <a:endParaRPr lang="cs-CZ" sz="190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900"/>
          </a:p>
          <a:p>
            <a:pPr>
              <a:lnSpc>
                <a:spcPct val="120000"/>
              </a:lnSpc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1695502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CE4DC-FDF9-F8E3-220B-A901781B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>
                <a:latin typeface="Arial"/>
                <a:cs typeface="Arial"/>
              </a:rPr>
              <a:t>Dotační program Podpora rozvoje v oblasti památkové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ACA6B-EF6E-4AE8-45DA-D59F25CF7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8911079" cy="327648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Cílem dotačního programu je podpora zachování a obnovy movitých i nemovitých kulturních památek. </a:t>
            </a:r>
            <a:endParaRPr lang="en-US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700" b="1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latin typeface="Arial"/>
                <a:cs typeface="Arial"/>
              </a:rPr>
              <a:t>DT1</a:t>
            </a:r>
            <a:r>
              <a:rPr lang="cs-CZ" dirty="0">
                <a:latin typeface="Arial"/>
                <a:cs typeface="Arial"/>
              </a:rPr>
              <a:t> - Podpora projektů v oblasti památkové péče - nemovité kulturní památky - podpora odstranění havarijních stavů nemovitých kulturních památek (stavební obnova kulturních památek JMK: obnova střech včetně krovů a klempířských prvků, statické zajištění budov; obnova fasád vč. výplní otvorů na nemovitostech, v obcích s počtem obyvatel do 6 tis., se stavebně zajištěnou statikou, střechami včetně krovů a klempířských prvků).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latin typeface="Arial"/>
                <a:cs typeface="Arial"/>
              </a:rPr>
              <a:t>DT2</a:t>
            </a:r>
            <a:r>
              <a:rPr lang="cs-CZ" dirty="0">
                <a:latin typeface="Arial"/>
                <a:cs typeface="Arial"/>
              </a:rPr>
              <a:t> - Podpora projektů v oblasti památkové péče - restaurování nemovitých a movitých kulturních památek s preferencí restaurování soch, maleb a výmaleb včetně jejich součástí a dále hudebních nástrojů  i ohrožených významných hrobů, které jsou samostatně prohlášené za památky.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Arial"/>
                <a:cs typeface="Arial"/>
              </a:rPr>
              <a:t>Příjemce:</a:t>
            </a:r>
            <a:r>
              <a:rPr lang="cs-CZ" dirty="0">
                <a:latin typeface="Arial"/>
                <a:cs typeface="Arial"/>
              </a:rPr>
              <a:t> fyzická nebo právnická osoba, vlastnící movitou či nemovitou kulturní památku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Arial"/>
                <a:cs typeface="Arial"/>
              </a:rPr>
              <a:t>Alokovaná částka:  </a:t>
            </a:r>
            <a:r>
              <a:rPr lang="cs-CZ" b="1" dirty="0">
                <a:solidFill>
                  <a:srgbClr val="FF5172"/>
                </a:solidFill>
                <a:latin typeface="Arial"/>
                <a:cs typeface="Arial"/>
              </a:rPr>
              <a:t>18 500 000 Kč</a:t>
            </a:r>
            <a:endParaRPr lang="en-US" b="1" dirty="0">
              <a:solidFill>
                <a:srgbClr val="FF5172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Arial"/>
                <a:cs typeface="Arial"/>
              </a:rPr>
              <a:t>Min. spoluúčast žadatele </a:t>
            </a:r>
            <a:r>
              <a:rPr lang="cs-CZ" dirty="0">
                <a:latin typeface="Arial"/>
                <a:cs typeface="Arial"/>
              </a:rPr>
              <a:t>50 % 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6B2F9F-DDBE-0DE1-5E4D-2BA7D354CB5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9523902" y="2470517"/>
            <a:ext cx="2638791" cy="3651127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b="1">
                <a:latin typeface="Arial"/>
                <a:cs typeface="Arial"/>
              </a:rPr>
              <a:t>Příjem žádostí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>
                <a:latin typeface="Arial"/>
                <a:cs typeface="Arial"/>
              </a:rPr>
              <a:t>13.02.2023 – 28.02.2023</a:t>
            </a:r>
            <a:endParaRPr lang="en-US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endParaRPr lang="cs-CZ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>
                <a:latin typeface="Arial"/>
                <a:cs typeface="Arial"/>
              </a:rPr>
              <a:t>Výše dotace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 DT1 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min.  100 000 Kč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max. 500 000 Kč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 DT2 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min.  25 000 Kč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  max. 200 000 Kč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endParaRPr lang="cs-CZ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>
                <a:latin typeface="Arial"/>
                <a:cs typeface="Arial"/>
              </a:rPr>
              <a:t>Kontaktní osoba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Ing. Iva Čechová Houbová</a:t>
            </a:r>
            <a:endParaRPr lang="en-US">
              <a:latin typeface="Arial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>
                <a:solidFill>
                  <a:srgbClr val="FF0000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cechova.iva@jmk.cz</a:t>
            </a:r>
            <a:endParaRPr lang="en-US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52BA1CB-6455-CC23-27B8-2480C260BA9C}"/>
              </a:ext>
            </a:extLst>
          </p:cNvPr>
          <p:cNvSpPr txBox="1"/>
          <p:nvPr/>
        </p:nvSpPr>
        <p:spPr>
          <a:xfrm>
            <a:off x="9420447" y="15257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  <a:latin typeface="Arial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686217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61" y="1481973"/>
            <a:ext cx="9358870" cy="666119"/>
          </a:xfrm>
        </p:spPr>
        <p:txBody>
          <a:bodyPr>
            <a:noAutofit/>
          </a:bodyPr>
          <a:lstStyle/>
          <a:p>
            <a:r>
              <a:rPr lang="cs-CZ" sz="3600"/>
              <a:t>Dotační program Podpora památek místního významu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2339794"/>
            <a:ext cx="8954878" cy="4063184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700" b="1" dirty="0"/>
              <a:t>Cílem dotačního programu je podpora obnovy veřejně přístupných drobných památek místního významu, tj. drobných staveb a objektů nebo jejich částí s nepopiratelnou kulturněhistorickou hodnotou, které nejsou prohlášeny kulturními památkami podle zákona č. 20/1987 Sb., o státní památkové péči, ve znění pozdějších předpisů.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700" b="1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700" b="1" dirty="0"/>
              <a:t>Dotace jsou určeny na 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700" dirty="0"/>
              <a:t>podporu obnovy drobných kapliček, křížových cest, zvoniček, božích muk, křížů, exteriérových soch a sousoší, byst, náhrobků či připomínek slavných událostí, rodáků a osobností. Podporována nebude taková obnova stávajících drobných staveb a objektů, která by způsobila neodborným zásahem devastaci či narušení původního rázu objektu.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7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700" b="1" dirty="0"/>
              <a:t>Příjemce:</a:t>
            </a:r>
            <a:r>
              <a:rPr lang="cs-CZ" sz="1700" dirty="0"/>
              <a:t> fyzická nebo právnická osoba, která vlastní památku místního významu nacházející se na území JMK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7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700" b="1" dirty="0"/>
              <a:t>Alokovaná částka:  </a:t>
            </a:r>
            <a:r>
              <a:rPr lang="cs-CZ" sz="1700" b="1" dirty="0">
                <a:solidFill>
                  <a:srgbClr val="FF5172"/>
                </a:solidFill>
              </a:rPr>
              <a:t>1 500 000 Kč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077659" y="1155036"/>
            <a:ext cx="3320716" cy="57066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endParaRPr lang="cs-CZ" sz="17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lvl="0"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  20 000 Kč</a:t>
            </a:r>
          </a:p>
          <a:p>
            <a:pPr lvl="0"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Max. 50 000 Kč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 spoluúčast </a:t>
            </a:r>
            <a:br>
              <a:rPr lang="cs-CZ" sz="1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žadatele 50 %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Ing. Iva Čechová Houbová</a:t>
            </a:r>
          </a:p>
          <a:p>
            <a:pPr lvl="0" algn="ctr">
              <a:defRPr/>
            </a:pPr>
            <a:r>
              <a:rPr lang="cs-CZ" sz="1700">
                <a:solidFill>
                  <a:srgbClr val="FF517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cechova.iva@jmk.cz</a:t>
            </a:r>
            <a:endParaRPr lang="cs-CZ" sz="1700">
              <a:solidFill>
                <a:srgbClr val="1D34FD"/>
              </a:solidFill>
              <a:latin typeface="Arial"/>
              <a:cs typeface="Arial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lvl="0">
              <a:spcAft>
                <a:spcPts val="500"/>
              </a:spcAft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92346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91" y="1481973"/>
            <a:ext cx="9513940" cy="666119"/>
          </a:xfrm>
        </p:spPr>
        <p:txBody>
          <a:bodyPr>
            <a:noAutofit/>
          </a:bodyPr>
          <a:lstStyle/>
          <a:p>
            <a:r>
              <a:rPr lang="cs-CZ" sz="3600">
                <a:latin typeface="Arial"/>
                <a:cs typeface="Arial"/>
              </a:rPr>
              <a:t>Dotační program Podpora rozvoje v oblasti kultury 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339794"/>
            <a:ext cx="9155160" cy="426446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600" b="1" dirty="0">
                <a:latin typeface="Arial"/>
                <a:cs typeface="Arial"/>
              </a:rPr>
              <a:t>Cílem dotačního programu je podpora subjektů realizujících kulturní aktivity a akce, profesionální nebo neprofesionální uměleckou činnost v různých oblastech kulturních žánrů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5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400" b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400" b="1" u="sng" dirty="0">
                <a:latin typeface="Arial"/>
                <a:cs typeface="Arial"/>
              </a:rPr>
              <a:t>DT1</a:t>
            </a:r>
            <a:r>
              <a:rPr lang="cs-CZ" sz="1400" b="1" dirty="0">
                <a:latin typeface="Arial"/>
                <a:cs typeface="Arial"/>
              </a:rPr>
              <a:t> – </a:t>
            </a:r>
            <a:r>
              <a:rPr lang="cs-CZ" sz="1400" dirty="0">
                <a:latin typeface="Arial"/>
                <a:cs typeface="Arial"/>
              </a:rPr>
              <a:t>Podpora projektů v oblasti kultury - kulturní aktivity a projekty místního, regionálního i nadregionálního významu, akce profesionálního i neprofesionálního umění se zaměřením na hudbu, divadelní a výtvarnou tvorbu, taneční umění a tradiční lidovou kulturu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400" b="1" u="sng" dirty="0">
                <a:latin typeface="Arial"/>
                <a:cs typeface="Arial"/>
              </a:rPr>
              <a:t>DT2</a:t>
            </a:r>
            <a:r>
              <a:rPr lang="cs-CZ" sz="1400" b="1" dirty="0">
                <a:latin typeface="Arial"/>
                <a:cs typeface="Arial"/>
              </a:rPr>
              <a:t> – </a:t>
            </a:r>
            <a:r>
              <a:rPr lang="cs-CZ" sz="1400" dirty="0">
                <a:latin typeface="Arial"/>
                <a:cs typeface="Arial"/>
              </a:rPr>
              <a:t>Podpora projektů v oblasti nemateriálních statků zapsaných do Reprezentativního seznamu nemateriálního kulturního dědictví lidstva (UNESCO) - podpora propagace nemateriálních statků, a to </a:t>
            </a:r>
            <a:r>
              <a:rPr lang="cs-CZ" sz="1400" b="1" dirty="0">
                <a:latin typeface="Arial"/>
                <a:cs typeface="Arial"/>
              </a:rPr>
              <a:t>slováckého verbuňku, jízdy králů, loutkářství a textilní tiskařské techniky – modrotisku</a:t>
            </a:r>
            <a:endParaRPr lang="cs-CZ" sz="1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400" b="1" dirty="0">
                <a:latin typeface="Arial"/>
                <a:cs typeface="Arial"/>
              </a:rPr>
              <a:t>Příjemce:</a:t>
            </a:r>
            <a:r>
              <a:rPr lang="cs-CZ" sz="1400" dirty="0">
                <a:latin typeface="Arial"/>
                <a:cs typeface="Arial"/>
              </a:rPr>
              <a:t> fyzická nebo právnická osoba, která pořádá projekt na území JMK nebo realizuje projekt, jehož realizace je či bude pro Jihomoravský kraj přínosem.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4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400" b="1" dirty="0">
                <a:latin typeface="Arial"/>
                <a:cs typeface="Arial"/>
              </a:rPr>
              <a:t>Alokovaná částka:  </a:t>
            </a:r>
            <a:r>
              <a:rPr lang="cs-CZ" sz="1400" b="1" dirty="0">
                <a:solidFill>
                  <a:srgbClr val="FF5172"/>
                </a:solidFill>
                <a:latin typeface="Arial"/>
                <a:cs typeface="Arial"/>
              </a:rPr>
              <a:t>10 000 000 Kč</a:t>
            </a:r>
            <a:endParaRPr lang="cs-CZ" b="1" dirty="0">
              <a:solidFill>
                <a:srgbClr val="FF5172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400" b="1" dirty="0">
                <a:latin typeface="Arial"/>
                <a:cs typeface="Arial"/>
              </a:rPr>
              <a:t>Min. spoluúčast žadatele </a:t>
            </a:r>
            <a:r>
              <a:rPr lang="cs-CZ" sz="1400" dirty="0">
                <a:latin typeface="Arial"/>
                <a:cs typeface="Arial"/>
              </a:rPr>
              <a:t>10 % (DT2), 50 % (DT1)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400" dirty="0">
              <a:latin typeface="Work Sans"/>
              <a:cs typeface="Arial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052362" y="1288009"/>
            <a:ext cx="3320716" cy="77380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  <a:defRPr/>
            </a:pPr>
            <a:endParaRPr lang="cs-CZ" sz="1600" b="1">
              <a:solidFill>
                <a:srgbClr val="1D34FD"/>
              </a:solidFill>
              <a:latin typeface="Arial"/>
              <a:cs typeface="Arial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  <a:endParaRPr lang="cs-CZ"/>
          </a:p>
          <a:p>
            <a:pPr algn="ctr">
              <a:spcAft>
                <a:spcPts val="500"/>
              </a:spcAft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Min. </a:t>
            </a: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      20 000 Kč    </a:t>
            </a:r>
            <a:endParaRPr lang="cs-CZ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      20 000 Kč    </a:t>
            </a:r>
            <a:endParaRPr lang="cs-CZ"/>
          </a:p>
          <a:p>
            <a:pPr algn="ctr">
              <a:defRPr/>
            </a:pPr>
            <a:endParaRPr lang="cs-CZ" sz="1600">
              <a:solidFill>
                <a:srgbClr val="1D34FD"/>
              </a:solidFill>
              <a:latin typeface="Arial"/>
              <a:cs typeface="Arial"/>
            </a:endParaRPr>
          </a:p>
          <a:p>
            <a:pPr lvl="0"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</a:t>
            </a: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  DT1      200 000 Kč    </a:t>
            </a: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      100 000 Kč </a:t>
            </a:r>
          </a:p>
          <a:p>
            <a:pPr algn="ctr">
              <a:defRPr/>
            </a:pPr>
            <a:endParaRPr lang="cs-CZ" sz="1600">
              <a:solidFill>
                <a:srgbClr val="1D34FD"/>
              </a:solidFill>
              <a:latin typeface="Arial"/>
              <a:cs typeface="Arial"/>
            </a:endParaRPr>
          </a:p>
          <a:p>
            <a:pPr lvl="0" algn="ctr">
              <a:spcAft>
                <a:spcPts val="500"/>
              </a:spcAft>
              <a:defRPr/>
            </a:pPr>
            <a:endParaRPr lang="cs-CZ" sz="16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6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Bc. Veronika Plachá,</a:t>
            </a:r>
            <a:endParaRPr lang="cs-CZ" sz="1600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cs-CZ" sz="1600">
                <a:solidFill>
                  <a:srgbClr val="FF517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placha.veronika@jmk.cz</a:t>
            </a:r>
            <a:endParaRPr lang="cs-CZ" sz="1600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Ing. Ivona </a:t>
            </a:r>
            <a:r>
              <a:rPr lang="cs-CZ" sz="1600" err="1">
                <a:solidFill>
                  <a:srgbClr val="1D34FD"/>
                </a:solidFill>
                <a:latin typeface="Arial"/>
                <a:cs typeface="Arial"/>
              </a:rPr>
              <a:t>Nodžáková</a:t>
            </a: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,</a:t>
            </a:r>
            <a:r>
              <a:rPr lang="cs-CZ"/>
              <a:t> </a:t>
            </a:r>
            <a:endParaRPr lang="cs-CZ" sz="16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600">
                <a:solidFill>
                  <a:srgbClr val="FF5172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nodzakova.ivona@jmk.cz</a:t>
            </a:r>
            <a:r>
              <a:rPr lang="cs-CZ" sz="1600">
                <a:solidFill>
                  <a:srgbClr val="FF5172"/>
                </a:solidFill>
                <a:latin typeface="Arial"/>
                <a:cs typeface="Arial"/>
              </a:rPr>
              <a:t> </a:t>
            </a:r>
            <a:endParaRPr lang="cs-CZ" sz="160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cs-CZ" sz="16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300"/>
              </a:spcAft>
              <a:defRPr/>
            </a:pPr>
            <a:endParaRPr lang="cs-CZ" sz="1600">
              <a:solidFill>
                <a:srgbClr val="1D34FD"/>
              </a:solidFill>
              <a:latin typeface="Arial"/>
              <a:cs typeface="Arial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  <a:p>
            <a:pPr marL="342900" indent="-342900">
              <a:spcAft>
                <a:spcPts val="500"/>
              </a:spcAft>
              <a:buBlip>
                <a:blip r:embed="rId4"/>
              </a:buBlip>
              <a:defRPr/>
            </a:pPr>
            <a:endParaRPr lang="cs-CZ" sz="1400">
              <a:solidFill>
                <a:srgbClr val="1D34FD"/>
              </a:solidFill>
              <a:latin typeface="Work Sans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45C0A98-DCCE-4587-BB72-9604AFE6AA53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cs-CZ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546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61" y="1481973"/>
            <a:ext cx="9358870" cy="666119"/>
          </a:xfrm>
        </p:spPr>
        <p:txBody>
          <a:bodyPr>
            <a:noAutofit/>
          </a:bodyPr>
          <a:lstStyle/>
          <a:p>
            <a:r>
              <a:rPr lang="cs-CZ" sz="3600">
                <a:latin typeface="Arial"/>
                <a:cs typeface="Arial"/>
              </a:rPr>
              <a:t>Dotační program Muzejní noci a noci kostelů</a:t>
            </a:r>
            <a:endParaRPr lang="cs-CZ" sz="36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2339794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Cílem dotačního programu je podpora subjektů realizujících kulturní aktivity a projekty zařazené do Festivalu muzejních nocí 2023, a dále kulturní aktivity a projekty uskutečněné v rámci Noci kostelů 2023.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Příjemce:</a:t>
            </a:r>
            <a:r>
              <a:rPr lang="cs-CZ" sz="1700" dirty="0">
                <a:latin typeface="Arial"/>
                <a:cs typeface="Arial"/>
              </a:rPr>
              <a:t> fyzická nebo právnická osoba realizující projekt v rámci Festivalu muzejních nocí 2023 nebo v rámci Noci kostelů 2023 na území Jihomoravského kraje.</a:t>
            </a:r>
            <a:endParaRPr lang="cs-CZ" sz="1700" dirty="0">
              <a:solidFill>
                <a:srgbClr val="FF5172"/>
              </a:solid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Alokovaná částka:  </a:t>
            </a:r>
            <a:r>
              <a:rPr lang="cs-CZ" sz="1700" b="1" dirty="0">
                <a:solidFill>
                  <a:srgbClr val="FF5172"/>
                </a:solidFill>
                <a:latin typeface="Arial"/>
                <a:cs typeface="Arial"/>
              </a:rPr>
              <a:t>1 000 000 Kč</a:t>
            </a:r>
            <a:endParaRPr lang="cs-CZ" b="1" dirty="0">
              <a:solidFill>
                <a:srgbClr val="FF5172"/>
              </a:solidFill>
              <a:latin typeface="Arial"/>
              <a:cs typeface="Arial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077659" y="1155036"/>
            <a:ext cx="3320716" cy="74379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endParaRPr lang="cs-CZ" sz="17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endParaRPr lang="cs-CZ" sz="17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lvl="0"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  20 000 Kč</a:t>
            </a:r>
          </a:p>
          <a:p>
            <a:pPr lvl="0"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Max. 100 000 Kč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 spoluúčast </a:t>
            </a:r>
            <a:br>
              <a:rPr lang="cs-CZ" sz="1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žadatele 50 %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  <a:endParaRPr lang="en-US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Bc. Veronika Plachá,</a:t>
            </a:r>
            <a:endParaRPr lang="cs-CZ" sz="170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algn="ctr">
              <a:defRPr/>
            </a:pPr>
            <a:r>
              <a:rPr lang="cs-CZ" sz="1700">
                <a:solidFill>
                  <a:srgbClr val="FF5172"/>
                </a:solidFill>
                <a:latin typeface="Arial"/>
                <a:ea typeface="+mn-lt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placha.veronika@jmk.cz</a:t>
            </a:r>
            <a:endParaRPr lang="cs-CZ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ea typeface="+mn-lt"/>
                <a:cs typeface="Arial"/>
              </a:rPr>
              <a:t>Ing. Ivona </a:t>
            </a:r>
            <a:r>
              <a:rPr lang="cs-CZ" sz="1700" err="1">
                <a:solidFill>
                  <a:srgbClr val="1D34FD"/>
                </a:solidFill>
                <a:latin typeface="Arial"/>
                <a:ea typeface="+mn-lt"/>
                <a:cs typeface="Arial"/>
              </a:rPr>
              <a:t>Nodžáková</a:t>
            </a:r>
            <a:r>
              <a:rPr lang="cs-CZ" sz="1700">
                <a:solidFill>
                  <a:srgbClr val="1D34FD"/>
                </a:solidFill>
                <a:latin typeface="Arial"/>
                <a:ea typeface="+mn-lt"/>
                <a:cs typeface="Arial"/>
              </a:rPr>
              <a:t>,</a:t>
            </a:r>
            <a:endParaRPr lang="cs-CZ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700">
                <a:solidFill>
                  <a:srgbClr val="FF517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nodzakova.ivona@jmk.cz</a:t>
            </a:r>
            <a:endParaRPr lang="cs-CZ" sz="1700">
              <a:ea typeface="+mn-lt"/>
              <a:cs typeface="+mn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defRPr/>
            </a:pPr>
            <a:endParaRPr lang="cs-CZ" sz="1700">
              <a:solidFill>
                <a:srgbClr val="FF5172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821015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Odbor územního plánování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5CE997-45E9-446E-9A54-5FD1B09A5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1263" y="3429000"/>
            <a:ext cx="8117306" cy="18673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>
                <a:latin typeface="Arial"/>
                <a:cs typeface="Arial"/>
              </a:rPr>
              <a:t>Dotační program Dotace obcím na zpracování územních plánu</a:t>
            </a:r>
          </a:p>
          <a:p>
            <a:br>
              <a:rPr lang="cs-CZ" sz="1800">
                <a:latin typeface="Arial"/>
                <a:cs typeface="Arial"/>
              </a:rPr>
            </a:br>
            <a:endParaRPr lang="cs-CZ" sz="1800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pPr>
              <a:lnSpc>
                <a:spcPct val="120000"/>
              </a:lnSpc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660116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3" y="1767137"/>
            <a:ext cx="9670959" cy="666119"/>
          </a:xfrm>
        </p:spPr>
        <p:txBody>
          <a:bodyPr>
            <a:noAutofit/>
          </a:bodyPr>
          <a:lstStyle/>
          <a:p>
            <a:r>
              <a:rPr lang="cs-CZ" sz="3600"/>
              <a:t>Dotační program Dotace obcím na zpracování územních plánů 2023</a:t>
            </a:r>
            <a:br>
              <a:rPr lang="cs-CZ" sz="3800"/>
            </a:br>
            <a:endParaRPr lang="cs-CZ" sz="3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433255"/>
            <a:ext cx="9173653" cy="46595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buNone/>
            </a:pPr>
            <a:r>
              <a:rPr lang="cs-CZ" sz="1700" b="1" dirty="0">
                <a:latin typeface="Arial"/>
                <a:cs typeface="Arial"/>
              </a:rPr>
              <a:t>Cílem dotačního programu je:</a:t>
            </a:r>
          </a:p>
          <a:p>
            <a:pPr lvl="0"/>
            <a:r>
              <a:rPr lang="cs-CZ" sz="1700" dirty="0">
                <a:latin typeface="Arial"/>
                <a:cs typeface="Arial"/>
              </a:rPr>
              <a:t>Podpořit zpracování nových územních plánů (ÚP).</a:t>
            </a:r>
          </a:p>
          <a:p>
            <a:pPr lvl="0"/>
            <a:r>
              <a:rPr lang="cs-CZ" sz="1700" dirty="0">
                <a:latin typeface="Arial"/>
                <a:cs typeface="Arial"/>
              </a:rPr>
              <a:t>Podpořit zpracování změn ÚP, ÚP obcí a ÚP sídelních útvarů (dále jen změn ÚP) řešících nadmístní problematiku.</a:t>
            </a:r>
          </a:p>
          <a:p>
            <a:r>
              <a:rPr lang="cs-CZ" sz="1700" dirty="0">
                <a:latin typeface="Arial"/>
                <a:cs typeface="Arial"/>
              </a:rPr>
              <a:t>Podpořit plnění cílů a úkolů územního plánování vyplývajících pro obce ze stavebního zákona. </a:t>
            </a:r>
            <a:endParaRPr lang="cs-CZ" sz="1700" dirty="0"/>
          </a:p>
          <a:p>
            <a:endParaRPr lang="cs-CZ" sz="1700" dirty="0"/>
          </a:p>
          <a:p>
            <a:pPr marL="0" indent="0">
              <a:buNone/>
            </a:pPr>
            <a:r>
              <a:rPr lang="cs-CZ" sz="1700" b="1" dirty="0">
                <a:latin typeface="Arial"/>
                <a:cs typeface="Arial"/>
              </a:rPr>
              <a:t>Dotace jsou určeny na: </a:t>
            </a:r>
            <a:r>
              <a:rPr lang="cs-CZ" sz="1700" dirty="0">
                <a:latin typeface="Arial"/>
                <a:cs typeface="Arial"/>
              </a:rPr>
              <a:t>zpracování územních plánů, změn územních plánů</a:t>
            </a:r>
          </a:p>
          <a:p>
            <a:pPr marL="0" indent="0">
              <a:buNone/>
            </a:pPr>
            <a:r>
              <a:rPr lang="cs-CZ" sz="1700" b="1" dirty="0">
                <a:latin typeface="Arial"/>
                <a:cs typeface="Arial"/>
              </a:rPr>
              <a:t>Příjemce:</a:t>
            </a:r>
            <a:r>
              <a:rPr lang="cs-CZ" sz="1700" dirty="0">
                <a:latin typeface="Arial"/>
                <a:cs typeface="Arial"/>
              </a:rPr>
              <a:t> obce</a:t>
            </a:r>
          </a:p>
          <a:p>
            <a:pPr marL="0" indent="0">
              <a:buNone/>
            </a:pPr>
            <a:r>
              <a:rPr lang="cs-CZ" sz="1700" b="1" dirty="0">
                <a:latin typeface="Arial"/>
                <a:cs typeface="Arial"/>
              </a:rPr>
              <a:t>Alokovaná částka:  </a:t>
            </a:r>
            <a:r>
              <a:rPr lang="cs-CZ" sz="1700" dirty="0">
                <a:latin typeface="Arial"/>
                <a:cs typeface="Arial"/>
              </a:rPr>
              <a:t> </a:t>
            </a:r>
            <a:r>
              <a:rPr lang="cs-CZ" sz="1700" b="1" dirty="0">
                <a:solidFill>
                  <a:srgbClr val="FF5172"/>
                </a:solidFill>
                <a:latin typeface="Arial"/>
                <a:cs typeface="Arial"/>
              </a:rPr>
              <a:t>6 000 000 Kč</a:t>
            </a:r>
          </a:p>
          <a:p>
            <a:pPr algn="just"/>
            <a:endParaRPr lang="cs-CZ" sz="1700" b="1" dirty="0"/>
          </a:p>
          <a:p>
            <a:pPr algn="just"/>
            <a:endParaRPr lang="cs-CZ" sz="1700" b="1" dirty="0"/>
          </a:p>
          <a:p>
            <a:pPr algn="just"/>
            <a:endParaRPr lang="cs-CZ" sz="1700" b="1" dirty="0"/>
          </a:p>
          <a:p>
            <a:pPr algn="just"/>
            <a:endParaRPr lang="cs-CZ" sz="17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8969236" y="1533483"/>
            <a:ext cx="3320716" cy="6837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7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  15 000 Kč</a:t>
            </a:r>
          </a:p>
          <a:p>
            <a:pPr algn="ctr"/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Max. 200 000 Kč</a:t>
            </a:r>
          </a:p>
          <a:p>
            <a:pPr algn="ctr">
              <a:spcAft>
                <a:spcPts val="500"/>
              </a:spcAft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 spoluúčast </a:t>
            </a:r>
            <a:br>
              <a:rPr lang="cs-CZ" sz="1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žadatele 50 %</a:t>
            </a:r>
          </a:p>
          <a:p>
            <a:pPr algn="ctr"/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</a:p>
          <a:p>
            <a:pPr algn="ctr"/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Ing. Roman </a:t>
            </a:r>
            <a:r>
              <a:rPr lang="cs-CZ" sz="1700" err="1">
                <a:solidFill>
                  <a:srgbClr val="1D34FD"/>
                </a:solidFill>
                <a:latin typeface="Arial"/>
                <a:cs typeface="Arial"/>
              </a:rPr>
              <a:t>Seitl</a:t>
            </a:r>
          </a:p>
          <a:p>
            <a:pPr algn="ctr"/>
            <a:r>
              <a:rPr lang="cs-CZ" sz="1700">
                <a:solidFill>
                  <a:srgbClr val="FF517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seitl.roman@jmk.cz</a:t>
            </a:r>
            <a:endParaRPr lang="cs-CZ" sz="1700">
              <a:solidFill>
                <a:srgbClr val="FF5172"/>
              </a:solidFill>
              <a:latin typeface="Arial"/>
              <a:cs typeface="Arial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EDBD161-783E-4433-AFF3-850DEA72C31F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504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cs-CZ"/>
              <a:t>Odbor sociálních věcí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5CE997-45E9-446E-9A54-5FD1B09A5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1263" y="3429000"/>
            <a:ext cx="7853845" cy="18673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900">
                <a:latin typeface="Arial"/>
                <a:cs typeface="Arial"/>
              </a:rPr>
              <a:t> Dotační program Podpora rodinné a seniorské politiky na úrovni obcí</a:t>
            </a:r>
            <a:endParaRPr lang="cs-CZ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cs-CZ" sz="1900">
                <a:latin typeface="Arial"/>
                <a:cs typeface="Arial"/>
              </a:rPr>
              <a:t>Dotační program „Spolufinancování dotace MPSV z rozpočtu JMK“</a:t>
            </a:r>
            <a:endParaRPr lang="cs-CZ" sz="1900" b="0"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cs-CZ" sz="1900">
                <a:latin typeface="Arial"/>
                <a:cs typeface="Arial"/>
              </a:rPr>
              <a:t>Dotační program „Státní dotace pro poskytovatele sociálních služeb dle § 101a zákona č. 108/2006 Sb.“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cs-CZ" sz="1900">
                <a:latin typeface="Arial"/>
                <a:cs typeface="Arial"/>
              </a:rPr>
              <a:t>„Zvýšení dostupnosti terénních služeb pro území postižené tornádem“ pro rok 2023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har char="•"/>
            </a:pPr>
            <a:endParaRPr lang="cs-CZ" sz="190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har char="•"/>
            </a:pPr>
            <a:endParaRPr lang="cs-CZ" sz="190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har char="•"/>
            </a:pPr>
            <a:endParaRPr lang="cs-CZ" sz="190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har char="•"/>
            </a:pPr>
            <a:endParaRPr lang="cs-CZ" sz="1900"/>
          </a:p>
          <a:p>
            <a:endParaRPr lang="cs-CZ" sz="1900"/>
          </a:p>
          <a:p>
            <a:pPr marL="285750" indent="-285750">
              <a:buChar char="•"/>
            </a:pPr>
            <a:endParaRPr lang="cs-CZ" sz="1900"/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824979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4230B-3536-4B0E-BB39-D507DEE9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40" y="1582906"/>
            <a:ext cx="8655247" cy="666119"/>
          </a:xfrm>
        </p:spPr>
        <p:txBody>
          <a:bodyPr>
            <a:normAutofit fontScale="90000"/>
          </a:bodyPr>
          <a:lstStyle/>
          <a:p>
            <a:r>
              <a:rPr lang="cs-CZ">
                <a:latin typeface="Arial"/>
                <a:cs typeface="Arial"/>
              </a:rPr>
              <a:t>Dotační program </a:t>
            </a:r>
            <a:r>
              <a:rPr lang="cs-CZ"/>
              <a:t>Podpora rodinné a seniorské politiky na úrovni obcí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C1865-BAE8-4B59-BD41-0651FFA6B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41" y="2710001"/>
            <a:ext cx="8655247" cy="366725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Cílem dotačního programu: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dirty="0">
                <a:latin typeface="Arial"/>
                <a:cs typeface="Arial"/>
              </a:rPr>
              <a:t>Podpora </a:t>
            </a:r>
            <a:r>
              <a:rPr lang="cs-CZ" sz="1700" b="1" dirty="0">
                <a:latin typeface="Arial"/>
                <a:cs typeface="Arial"/>
              </a:rPr>
              <a:t>neinvestičních</a:t>
            </a:r>
            <a:r>
              <a:rPr lang="cs-CZ" sz="1700" dirty="0">
                <a:latin typeface="Arial"/>
                <a:cs typeface="Arial"/>
              </a:rPr>
              <a:t> pro-rodinných a pro-seniorských aktivit na úrovni obcí v Jihomoravském kraji v souladu s Koncepcí rodinné politiky pro všechny generace 2020-2030.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Podporované aktivity: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dirty="0">
                <a:latin typeface="Arial"/>
                <a:cs typeface="Arial"/>
              </a:rPr>
              <a:t>Osvětově-vzdělávací programy pro rodiny a na podporu seniorů, aktivity na podporu mezigeneračních vztahů, komunitního života a aktivního života, vznik a rozvoj </a:t>
            </a:r>
            <a:r>
              <a:rPr lang="cs-CZ" sz="1700" dirty="0" err="1">
                <a:latin typeface="Arial"/>
                <a:cs typeface="Arial"/>
              </a:rPr>
              <a:t>Family</a:t>
            </a:r>
            <a:r>
              <a:rPr lang="cs-CZ" sz="1700" dirty="0">
                <a:latin typeface="Arial"/>
                <a:cs typeface="Arial"/>
              </a:rPr>
              <a:t> Pointů a Senior pointů (či jiných obdobných kontaktních míst), opravy herních prvků na dětských nebo mezigeneračních hřištích, koncepční a informační činnost, realizace schválených opatření auditu </a:t>
            </a:r>
            <a:r>
              <a:rPr lang="cs-CZ" sz="1700" dirty="0" err="1">
                <a:latin typeface="Arial"/>
                <a:cs typeface="Arial"/>
              </a:rPr>
              <a:t>familyfriendlycommunity</a:t>
            </a:r>
            <a:r>
              <a:rPr lang="cs-CZ" sz="1700" dirty="0">
                <a:latin typeface="Arial"/>
                <a:cs typeface="Arial"/>
              </a:rPr>
              <a:t>.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 dirty="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Příjemce:</a:t>
            </a:r>
            <a:r>
              <a:rPr lang="cs-CZ" sz="1700" dirty="0">
                <a:latin typeface="Arial"/>
                <a:cs typeface="Arial"/>
              </a:rPr>
              <a:t> </a:t>
            </a:r>
            <a:endParaRPr lang="cs-CZ" sz="1700" dirty="0">
              <a:solidFill>
                <a:srgbClr val="FF5172"/>
              </a:solidFill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dirty="0">
                <a:latin typeface="Arial"/>
                <a:cs typeface="Arial"/>
              </a:rPr>
              <a:t>Obce a města na území Jihomoravského kraje, městské částí Statutárního města Brna.</a:t>
            </a:r>
            <a:endParaRPr lang="cs-CZ" sz="1700" dirty="0">
              <a:solidFill>
                <a:srgbClr val="FF5172"/>
              </a:solid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Alokovaná částka: </a:t>
            </a:r>
            <a:r>
              <a:rPr lang="cs-CZ" sz="1700" b="1" dirty="0">
                <a:solidFill>
                  <a:srgbClr val="FF5172"/>
                </a:solidFill>
                <a:latin typeface="Arial"/>
                <a:cs typeface="Arial"/>
              </a:rPr>
              <a:t>3 500 000 Kč</a:t>
            </a:r>
            <a:endParaRPr lang="cs-CZ" b="1" dirty="0">
              <a:solidFill>
                <a:srgbClr val="FF5172"/>
              </a:solidFill>
              <a:latin typeface="Arial"/>
              <a:cs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87A4D50-067C-4EEC-AD9D-A511BAA767B6}"/>
              </a:ext>
            </a:extLst>
          </p:cNvPr>
          <p:cNvSpPr txBox="1"/>
          <p:nvPr/>
        </p:nvSpPr>
        <p:spPr>
          <a:xfrm>
            <a:off x="9251476" y="1854270"/>
            <a:ext cx="2767608" cy="4337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lvl="0"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  25 000 Kč</a:t>
            </a:r>
          </a:p>
          <a:p>
            <a:pPr lvl="0"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Max. 100 000 Kč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  <a:endParaRPr lang="en-US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Mgr. Bořivoj Sekanina, </a:t>
            </a:r>
            <a:br>
              <a:rPr lang="cs-CZ" sz="1700">
                <a:latin typeface="Arial"/>
                <a:cs typeface="Arial"/>
              </a:rPr>
            </a:b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věcná část</a:t>
            </a:r>
            <a:endParaRPr lang="cs-CZ" sz="170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ea typeface="+mn-lt"/>
                <a:cs typeface="Arial"/>
                <a:hlinkClick r:id="rId2"/>
              </a:rPr>
              <a:t>Sekanina.borivoj@jmk.cz</a:t>
            </a:r>
          </a:p>
          <a:p>
            <a:pPr algn="ctr">
              <a:defRPr/>
            </a:pPr>
            <a:endParaRPr lang="cs-CZ" sz="17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ea typeface="+mn-lt"/>
                <a:cs typeface="Arial"/>
              </a:rPr>
              <a:t>Ing. Jana </a:t>
            </a:r>
            <a:r>
              <a:rPr lang="cs-CZ" sz="1700" err="1">
                <a:solidFill>
                  <a:srgbClr val="1D34FD"/>
                </a:solidFill>
                <a:latin typeface="Arial"/>
                <a:ea typeface="+mn-lt"/>
                <a:cs typeface="Arial"/>
              </a:rPr>
              <a:t>Tomaníčková</a:t>
            </a:r>
            <a:r>
              <a:rPr lang="cs-CZ" sz="1700">
                <a:solidFill>
                  <a:srgbClr val="1D34FD"/>
                </a:solidFill>
                <a:latin typeface="Arial"/>
                <a:ea typeface="+mn-lt"/>
                <a:cs typeface="Arial"/>
              </a:rPr>
              <a:t>,</a:t>
            </a:r>
            <a:br>
              <a:rPr lang="cs-CZ" sz="1700">
                <a:latin typeface="Arial"/>
                <a:ea typeface="+mn-lt"/>
                <a:cs typeface="Arial"/>
              </a:rPr>
            </a:br>
            <a:r>
              <a:rPr lang="cs-CZ" sz="1700">
                <a:solidFill>
                  <a:srgbClr val="1D34FD"/>
                </a:solidFill>
                <a:latin typeface="Arial"/>
                <a:ea typeface="+mn-lt"/>
                <a:cs typeface="Arial"/>
              </a:rPr>
              <a:t>ekonomická část</a:t>
            </a:r>
            <a:endParaRPr lang="cs-CZ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700">
                <a:solidFill>
                  <a:srgbClr val="FF5172"/>
                </a:solidFill>
                <a:latin typeface="Arial"/>
                <a:ea typeface="+mn-lt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tomanickova.jana@jmk.cz</a:t>
            </a:r>
            <a:endParaRPr lang="cs-CZ" sz="1700">
              <a:solidFill>
                <a:srgbClr val="FF5172"/>
              </a:solidFill>
              <a:latin typeface="Arial"/>
              <a:ea typeface="+mn-lt"/>
              <a:cs typeface="Arial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C1D8BA-F631-43B9-9370-F145311A5428}"/>
              </a:ext>
            </a:extLst>
          </p:cNvPr>
          <p:cNvSpPr/>
          <p:nvPr/>
        </p:nvSpPr>
        <p:spPr>
          <a:xfrm>
            <a:off x="701964" y="6399900"/>
            <a:ext cx="489527" cy="29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86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07CC869B-C16F-4EE1-8734-4E1CE4694EE3}"/>
              </a:ext>
            </a:extLst>
          </p:cNvPr>
          <p:cNvSpPr/>
          <p:nvPr/>
        </p:nvSpPr>
        <p:spPr>
          <a:xfrm>
            <a:off x="532441" y="2385988"/>
            <a:ext cx="11813308" cy="475514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1D34FD"/>
                </a:solidFill>
                <a:latin typeface="Arial"/>
                <a:cs typeface="Arial"/>
              </a:rPr>
              <a:t>Závaznost plánovaných dotačních programů pro rok 2023 bude po schválení rozpočtu Jihomoravského kraje na rok 2023 v ZJMK 15.12.2022 a schválení pravidel jednotlivých dotačních programů v RJMK (11.01. 2023)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1D34FD"/>
                </a:solidFill>
                <a:latin typeface="Arial"/>
                <a:cs typeface="Arial"/>
              </a:rPr>
              <a:t>Uveřejnění dotačních programů od 13.01.2023 </a:t>
            </a:r>
            <a:r>
              <a:rPr lang="cs-CZ" sz="2400">
                <a:solidFill>
                  <a:srgbClr val="FF5172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http://dotace.kr-jihomoravsky.cz</a:t>
            </a:r>
            <a:r>
              <a:rPr lang="cs-CZ" sz="2400">
                <a:solidFill>
                  <a:srgbClr val="1D34FD"/>
                </a:solidFill>
                <a:latin typeface="Arial"/>
                <a:cs typeface="Arial"/>
              </a:rPr>
              <a:t> </a:t>
            </a:r>
            <a:b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>
                <a:solidFill>
                  <a:srgbClr val="1D34FD"/>
                </a:solidFill>
                <a:latin typeface="Arial"/>
                <a:cs typeface="Arial"/>
              </a:rPr>
              <a:t>po dobu 30 kalendářních dnů</a:t>
            </a: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1D34FD"/>
                </a:solidFill>
                <a:latin typeface="Arial"/>
                <a:cs typeface="Arial"/>
              </a:rPr>
              <a:t>Předpokládaný příjem žádosti u většiny dotačních programů bude probíhat 13.02.2023 - 28.02.2023 </a:t>
            </a:r>
            <a:r>
              <a:rPr lang="cs-CZ" sz="2400">
                <a:solidFill>
                  <a:srgbClr val="FF5172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http://dotace.kr-jihomoravsky.cz</a:t>
            </a:r>
            <a:r>
              <a:rPr lang="cs-CZ" sz="2400">
                <a:solidFill>
                  <a:srgbClr val="1D34FD"/>
                </a:solidFill>
                <a:latin typeface="Arial"/>
                <a:cs typeface="Arial"/>
              </a:rPr>
              <a:t> </a:t>
            </a:r>
            <a:endParaRPr lang="cs-CZ" sz="24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>
                <a:solidFill>
                  <a:srgbClr val="1D34FD"/>
                </a:solidFill>
                <a:latin typeface="Arial"/>
                <a:cs typeface="Arial"/>
              </a:rPr>
              <a:t>Připravuje se brožura „Dotační programy Jihomoravského kraje v roce 2023“pro lepší orientaci obcí, elektronická verze bude uložena na: </a:t>
            </a:r>
            <a:r>
              <a:rPr lang="pt-BR" sz="2400">
                <a:solidFill>
                  <a:srgbClr val="FF5172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cs-CZ" sz="2400">
                <a:solidFill>
                  <a:srgbClr val="FF5172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jmk</a:t>
            </a:r>
            <a:r>
              <a:rPr lang="pt-BR" sz="2400">
                <a:solidFill>
                  <a:srgbClr val="FF5172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.cz / regionální rozvoj</a:t>
            </a:r>
            <a:r>
              <a:rPr lang="cs-CZ" sz="2400">
                <a:solidFill>
                  <a:srgbClr val="1D34FE"/>
                </a:solidFill>
                <a:latin typeface="Arial"/>
                <a:cs typeface="Arial"/>
              </a:rPr>
              <a:t> a rozeslána na města a obce</a:t>
            </a:r>
            <a:endParaRPr lang="cs-CZ" sz="2400">
              <a:solidFill>
                <a:srgbClr val="FF5172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900" b="1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900" b="1">
              <a:solidFill>
                <a:schemeClr val="accent1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9693A2C5-049A-4210-9708-DF4D630B67ED}"/>
              </a:ext>
            </a:extLst>
          </p:cNvPr>
          <p:cNvSpPr txBox="1">
            <a:spLocks/>
          </p:cNvSpPr>
          <p:nvPr/>
        </p:nvSpPr>
        <p:spPr>
          <a:xfrm>
            <a:off x="532441" y="1185659"/>
            <a:ext cx="10917233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Krajské dotační programy </a:t>
            </a:r>
            <a:br>
              <a:rPr lang="cs-CZ" sz="3600"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Jihomoravského kraje v roce 2023</a:t>
            </a:r>
          </a:p>
        </p:txBody>
      </p:sp>
    </p:spTree>
    <p:extLst>
      <p:ext uri="{BB962C8B-B14F-4D97-AF65-F5344CB8AC3E}">
        <p14:creationId xmlns:p14="http://schemas.microsoft.com/office/powerpoint/2010/main" val="62367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4230B-3536-4B0E-BB39-D507DEE9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40" y="1582906"/>
            <a:ext cx="8655247" cy="666119"/>
          </a:xfrm>
        </p:spPr>
        <p:txBody>
          <a:bodyPr>
            <a:noAutofit/>
          </a:bodyPr>
          <a:lstStyle/>
          <a:p>
            <a:r>
              <a:rPr lang="cs-CZ" sz="3200">
                <a:latin typeface="Arial"/>
                <a:cs typeface="Arial"/>
              </a:rPr>
              <a:t>Dotační program „Spolufinancování dotace MPSV z rozpočtu JMK“</a:t>
            </a:r>
            <a:endParaRPr lang="cs-CZ" sz="32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C1865-BAE8-4B59-BD41-0651FFA6B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41" y="2710001"/>
            <a:ext cx="8655247" cy="366725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Cílem dotačního programu: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dirty="0">
                <a:latin typeface="Arial"/>
                <a:cs typeface="Arial"/>
              </a:rPr>
              <a:t>Financování běžných výdajů souvisejících s poskytováním základních druhů a forem sociálních služeb v rozsahu stanoveném základními činnostmi u jednotlivých druhů sociálních služeb, a to v návaznosti na § 95 zákona č. 108/2006 Sb.</a:t>
            </a:r>
            <a:endParaRPr lang="cs-CZ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Podporované aktivity: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dirty="0">
                <a:latin typeface="Arial"/>
                <a:cs typeface="Arial"/>
              </a:rPr>
              <a:t>Podpora je zaměřena na financ. běžných výdajů souvisejících s poskytováním základních druhů a forem soc. služeb v rozsahu stanoveném základními činnostmi u jednotlivých druhů soc. služeb, a to v návaznosti na § 95 zákona č. 108/2006 Sb.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 dirty="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Příjemce:</a:t>
            </a:r>
            <a:r>
              <a:rPr lang="cs-CZ" sz="1700" dirty="0">
                <a:latin typeface="Arial"/>
                <a:cs typeface="Arial"/>
              </a:rPr>
              <a:t> </a:t>
            </a:r>
            <a:endParaRPr lang="cs-CZ" sz="1700" dirty="0">
              <a:solidFill>
                <a:srgbClr val="FF5172"/>
              </a:solidFill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dirty="0">
                <a:latin typeface="Arial"/>
                <a:cs typeface="Arial"/>
              </a:rPr>
              <a:t>Sociální služba, která je registrovaná podle zákona o sociálních službách, součástí Základní sítě sociálních služeb v Jihomoravském kraji, není určeno pro sociální služby poskytované příspěvkovými organizacemi Jihomoravského kraje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Alokovaná částka: </a:t>
            </a:r>
            <a:r>
              <a:rPr lang="cs-CZ" sz="1700" b="1" dirty="0">
                <a:solidFill>
                  <a:srgbClr val="FF5172"/>
                </a:solidFill>
                <a:latin typeface="Arial"/>
                <a:cs typeface="Arial"/>
              </a:rPr>
              <a:t>180 000 000 Kč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87A4D50-067C-4EEC-AD9D-A511BAA767B6}"/>
              </a:ext>
            </a:extLst>
          </p:cNvPr>
          <p:cNvSpPr txBox="1"/>
          <p:nvPr/>
        </p:nvSpPr>
        <p:spPr>
          <a:xfrm>
            <a:off x="9251476" y="1854270"/>
            <a:ext cx="2767608" cy="54604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11.11.2022 – 23.11.2022</a:t>
            </a:r>
          </a:p>
          <a:p>
            <a:pPr lvl="0"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Min. </a:t>
            </a: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 </a:t>
            </a: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vychází z Pravidel financování soc. služeb v JMK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Max. vychází z Pravidel financování soc. služeb v JMK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  <a:endParaRPr lang="en-US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Ing. Kateřina Adamcová</a:t>
            </a:r>
            <a:endParaRPr lang="cs-CZ" sz="1200" u="sng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  <a:hlinkClick r:id="rId2"/>
              </a:rPr>
              <a:t>adamcova</a:t>
            </a:r>
            <a:r>
              <a:rPr lang="cs-CZ" sz="12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.katerina@jmk.cz</a:t>
            </a: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Ing. Petra Metálová </a:t>
            </a:r>
            <a:r>
              <a:rPr lang="cs-CZ" sz="1200">
                <a:solidFill>
                  <a:srgbClr val="1D34FD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metalova.petra@jmk.cz</a:t>
            </a: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Bohdana Mokrá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4"/>
              </a:rPr>
              <a:t>mokra</a:t>
            </a: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.bohdana@jmk.cz</a:t>
            </a: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Bc. Alena Fialová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5"/>
              </a:rPr>
              <a:t>fialova</a:t>
            </a: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.alena@jmk.cz</a:t>
            </a: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700">
              <a:solidFill>
                <a:srgbClr val="1D34FD"/>
              </a:solidFill>
              <a:latin typeface="Arial"/>
              <a:ea typeface="+mn-lt"/>
              <a:cs typeface="Arial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C1D8BA-F631-43B9-9370-F145311A5428}"/>
              </a:ext>
            </a:extLst>
          </p:cNvPr>
          <p:cNvSpPr/>
          <p:nvPr/>
        </p:nvSpPr>
        <p:spPr>
          <a:xfrm>
            <a:off x="701964" y="6399900"/>
            <a:ext cx="489527" cy="29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213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4230B-3536-4B0E-BB39-D507DEE9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40" y="1582906"/>
            <a:ext cx="8655247" cy="666119"/>
          </a:xfrm>
        </p:spPr>
        <p:txBody>
          <a:bodyPr>
            <a:noAutofit/>
          </a:bodyPr>
          <a:lstStyle/>
          <a:p>
            <a:r>
              <a:rPr lang="cs-CZ" sz="2800">
                <a:latin typeface="Arial"/>
                <a:cs typeface="Arial"/>
              </a:rPr>
              <a:t>Dotační program „Státní dotace pro poskytovatele sociálních služeb dle § 101a zákona č. 108/2006 Sb.“</a:t>
            </a: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C1865-BAE8-4B59-BD41-0651FFA6B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41" y="2710001"/>
            <a:ext cx="8655247" cy="366725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>
                <a:latin typeface="Arial"/>
                <a:cs typeface="Arial"/>
              </a:rPr>
              <a:t>Cílem dotačního programu:</a:t>
            </a:r>
            <a:endParaRPr lang="cs-CZ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>
                <a:latin typeface="Arial"/>
                <a:cs typeface="Arial"/>
              </a:rPr>
              <a:t>Financování běžných výdajů souvisejících s poskytováním základních druhů a forem sociálních služeb v rozsahu stanoveném základními činnostmi u jednotlivých druhů sociálních služeb, a to v návaznosti na § 95 zákona č. 108/2006 Sb..</a:t>
            </a:r>
            <a:endParaRPr lang="cs-CZ" sz="170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>
                <a:latin typeface="Arial"/>
                <a:cs typeface="Arial"/>
              </a:rPr>
              <a:t>Podporované aktivity: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>
                <a:latin typeface="Arial"/>
                <a:cs typeface="Arial"/>
              </a:rPr>
              <a:t>Podpora je zaměřena na financování běžných výdajů souvisejících s poskytováním základních druhů a forem soc. služeb v rozsahu stanoveném základními činnostmi u jednotlivých druhů soc. služeb, a to v návaznosti na § 95 </a:t>
            </a:r>
            <a:r>
              <a:rPr lang="cs-CZ" sz="1700" err="1">
                <a:latin typeface="Arial"/>
                <a:cs typeface="Arial"/>
              </a:rPr>
              <a:t>zák.č</a:t>
            </a:r>
            <a:r>
              <a:rPr lang="cs-CZ" sz="1700">
                <a:latin typeface="Arial"/>
                <a:cs typeface="Arial"/>
              </a:rPr>
              <a:t>. 108/2006 Sb..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>
                <a:latin typeface="Arial"/>
                <a:cs typeface="Arial"/>
              </a:rPr>
              <a:t>Příjemce:</a:t>
            </a:r>
            <a:r>
              <a:rPr lang="cs-CZ" sz="1700">
                <a:latin typeface="Arial"/>
                <a:cs typeface="Arial"/>
              </a:rPr>
              <a:t> </a:t>
            </a:r>
            <a:endParaRPr lang="cs-CZ" sz="1700">
              <a:solidFill>
                <a:srgbClr val="FF5172"/>
              </a:solidFill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>
                <a:latin typeface="Arial"/>
                <a:cs typeface="Arial"/>
              </a:rPr>
              <a:t>Žadatelem o finanční podporu může být každá sociální služba, která je:</a:t>
            </a:r>
            <a:endParaRPr lang="cs-CZ" sz="1700">
              <a:solidFill>
                <a:srgbClr val="FF5172"/>
              </a:solidFill>
              <a:latin typeface="Arial"/>
              <a:cs typeface="Arial"/>
            </a:endParaRPr>
          </a:p>
          <a:p>
            <a:pPr algn="just">
              <a:buFont typeface="Arial"/>
              <a:buChar char="•"/>
            </a:pPr>
            <a:r>
              <a:rPr lang="cs-CZ" sz="1700">
                <a:latin typeface="Arial"/>
                <a:cs typeface="Arial"/>
              </a:rPr>
              <a:t>registrovaná podle zákona č. 108/2006 Sb.,</a:t>
            </a:r>
          </a:p>
          <a:p>
            <a:pPr algn="just">
              <a:buFont typeface="Arial"/>
              <a:buChar char="•"/>
            </a:pPr>
            <a:r>
              <a:rPr lang="cs-CZ" sz="1700">
                <a:latin typeface="Arial"/>
                <a:cs typeface="Arial"/>
              </a:rPr>
              <a:t>součástí Základní sítě sociálních služeb v Jihomoravském kraji.</a:t>
            </a:r>
          </a:p>
          <a:p>
            <a:pPr marL="0" indent="0" algn="just">
              <a:buNone/>
            </a:pPr>
            <a:r>
              <a:rPr lang="cs-CZ" sz="1700">
                <a:latin typeface="Arial"/>
                <a:cs typeface="Arial"/>
              </a:rPr>
              <a:t>Okruh možných žadatelů není omezen právní formou ani typem zřizovatele.</a:t>
            </a:r>
            <a:endParaRPr lang="cs-CZ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>
                <a:latin typeface="Arial"/>
                <a:cs typeface="Arial"/>
              </a:rPr>
              <a:t>Alokovaná částka:</a:t>
            </a:r>
            <a:r>
              <a:rPr lang="cs-CZ" sz="1700">
                <a:latin typeface="Arial"/>
                <a:cs typeface="Arial"/>
              </a:rPr>
              <a:t> závisí na schválení státního rozpočtu na rok 2022, očekáváme přesné vyčíslení ze strany MPSV v 1/2023 (Rozhodnutí o poskytnutí dotace z kapitoly 313 – MPSV státního rozpočtu na rok 2023.</a:t>
            </a:r>
            <a:endParaRPr lang="cs-CZ">
              <a:latin typeface="Arial"/>
              <a:cs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87A4D50-067C-4EEC-AD9D-A511BAA767B6}"/>
              </a:ext>
            </a:extLst>
          </p:cNvPr>
          <p:cNvSpPr txBox="1"/>
          <p:nvPr/>
        </p:nvSpPr>
        <p:spPr>
          <a:xfrm>
            <a:off x="9251476" y="1854270"/>
            <a:ext cx="2767608" cy="54604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11.11.2022 – 23.11.2022</a:t>
            </a:r>
          </a:p>
          <a:p>
            <a:pPr lvl="0"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Min. </a:t>
            </a: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 </a:t>
            </a: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vychází z Pravidel financování soc. služeb v JMK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Max. vychází z Pravidel financování soc. služeb v JMK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  <a:endParaRPr lang="en-US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Ing. Kateřina Adamcová</a:t>
            </a:r>
            <a:endParaRPr lang="cs-CZ" sz="1200" u="sng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  <a:hlinkClick r:id="rId2"/>
              </a:rPr>
              <a:t>adamcova</a:t>
            </a:r>
            <a:r>
              <a:rPr lang="cs-CZ" sz="12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.katerina@jmk.cz</a:t>
            </a: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Ing. Petra Metálová </a:t>
            </a:r>
            <a:r>
              <a:rPr lang="cs-CZ" sz="1200">
                <a:solidFill>
                  <a:srgbClr val="1D34FD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metalova.petra@jmk.cz</a:t>
            </a: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Bohdana Mokrá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4"/>
              </a:rPr>
              <a:t>mokra</a:t>
            </a: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.bohdana@jmk.cz</a:t>
            </a: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cs typeface="Arial"/>
              </a:rPr>
              <a:t>Bc. Alena Fialová</a:t>
            </a:r>
          </a:p>
          <a:p>
            <a:pPr algn="ctr">
              <a:defRPr/>
            </a:pP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5"/>
              </a:rPr>
              <a:t>fialova</a:t>
            </a: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.alena@jmk.cz</a:t>
            </a: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700">
              <a:solidFill>
                <a:srgbClr val="1D34FD"/>
              </a:solidFill>
              <a:latin typeface="Arial"/>
              <a:ea typeface="+mn-lt"/>
              <a:cs typeface="Arial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C1D8BA-F631-43B9-9370-F145311A5428}"/>
              </a:ext>
            </a:extLst>
          </p:cNvPr>
          <p:cNvSpPr/>
          <p:nvPr/>
        </p:nvSpPr>
        <p:spPr>
          <a:xfrm>
            <a:off x="701964" y="6399900"/>
            <a:ext cx="489527" cy="29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540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4230B-3536-4B0E-BB39-D507DEE9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40" y="1582906"/>
            <a:ext cx="8655247" cy="666119"/>
          </a:xfrm>
        </p:spPr>
        <p:txBody>
          <a:bodyPr>
            <a:noAutofit/>
          </a:bodyPr>
          <a:lstStyle/>
          <a:p>
            <a:r>
              <a:rPr lang="cs-CZ" sz="2800">
                <a:latin typeface="Arial"/>
                <a:cs typeface="Arial"/>
              </a:rPr>
              <a:t>„Zvýšení dostupnosti terénních služeb pro území postižené tornádem“ pro rok 2023</a:t>
            </a:r>
          </a:p>
          <a:p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C1865-BAE8-4B59-BD41-0651FFA6B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41" y="2710001"/>
            <a:ext cx="8655247" cy="366725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Cílem dotačního programu: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dirty="0">
                <a:latin typeface="Arial"/>
                <a:cs typeface="Arial"/>
              </a:rPr>
              <a:t>Zajištění dostatečné péče o seniory na území ORP Hodonín a ORP Břeclav.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Podporované aktivity: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dirty="0">
                <a:latin typeface="Arial"/>
                <a:cs typeface="Arial"/>
              </a:rPr>
              <a:t>Podpora je zaměřena na zajištění v uvedeném území vyšší podporu terénních sociálních služeb nad rámec povolených kapacit Základní sítě sociálních služeb v Jihomoravském kraji pro rok 2022. Navýšení kapacit terénních sociálních služeb, umožní lidem v seniorském věku co nejdéle setrvat ve svém domácím prostředí, být součástí své přirozené komunity.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cs-CZ" sz="1700" dirty="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Příjemce:</a:t>
            </a:r>
            <a:r>
              <a:rPr lang="cs-CZ" sz="1700" dirty="0">
                <a:latin typeface="Arial"/>
                <a:cs typeface="Arial"/>
              </a:rPr>
              <a:t> </a:t>
            </a:r>
            <a:endParaRPr lang="cs-CZ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dirty="0">
                <a:latin typeface="Arial"/>
                <a:cs typeface="Arial"/>
              </a:rPr>
              <a:t>1. Žadatelem o dotaci může být poskytovatel sociální služby, která je uvedená v registru poskytovatelů sociálních služeb podle Zákona č. 108/2006 Sb. o sociálních službách.</a:t>
            </a:r>
            <a:endParaRPr lang="cs-CZ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dirty="0">
                <a:latin typeface="Arial"/>
                <a:cs typeface="Arial"/>
              </a:rPr>
              <a:t>2. Okruh možných žadatelů je vymezen druhem sociálních služeb, jimiž jsou: </a:t>
            </a:r>
            <a:endParaRPr lang="cs-CZ" dirty="0"/>
          </a:p>
          <a:p>
            <a:pPr algn="just">
              <a:buFont typeface="Arial"/>
              <a:buChar char="•"/>
            </a:pPr>
            <a:r>
              <a:rPr lang="cs-CZ" sz="1700" dirty="0">
                <a:latin typeface="Arial"/>
                <a:cs typeface="Arial"/>
              </a:rPr>
              <a:t>pečovatelská služba,</a:t>
            </a:r>
            <a:endParaRPr lang="cs-CZ" dirty="0"/>
          </a:p>
          <a:p>
            <a:pPr algn="just">
              <a:buFont typeface="Arial"/>
              <a:buChar char="•"/>
            </a:pPr>
            <a:r>
              <a:rPr lang="cs-CZ" sz="1700" dirty="0">
                <a:latin typeface="Arial"/>
                <a:cs typeface="Arial"/>
              </a:rPr>
              <a:t>osobní asistence.</a:t>
            </a:r>
            <a:endParaRPr lang="cs-CZ" dirty="0"/>
          </a:p>
          <a:p>
            <a:pPr algn="just">
              <a:buFont typeface="Arial"/>
              <a:buChar char="•"/>
            </a:pPr>
            <a:endParaRPr lang="cs-CZ" sz="1700" dirty="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dirty="0">
                <a:latin typeface="Arial"/>
                <a:cs typeface="Arial"/>
              </a:rPr>
              <a:t>3. Okruh možných žadatelů není omezen právní formou ani typem zřizovatele. </a:t>
            </a:r>
            <a:endParaRPr lang="cs-CZ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Alokovaná částka:</a:t>
            </a:r>
            <a:r>
              <a:rPr lang="cs-CZ" sz="1700" dirty="0">
                <a:latin typeface="Arial"/>
                <a:cs typeface="Arial"/>
              </a:rPr>
              <a:t> </a:t>
            </a:r>
            <a:r>
              <a:rPr lang="cs-CZ" sz="1700" b="1" dirty="0">
                <a:solidFill>
                  <a:srgbClr val="FF5172"/>
                </a:solidFill>
                <a:latin typeface="Arial"/>
                <a:cs typeface="Arial"/>
              </a:rPr>
              <a:t>15 000 000 Kč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87A4D50-067C-4EEC-AD9D-A511BAA767B6}"/>
              </a:ext>
            </a:extLst>
          </p:cNvPr>
          <p:cNvSpPr txBox="1"/>
          <p:nvPr/>
        </p:nvSpPr>
        <p:spPr>
          <a:xfrm>
            <a:off x="9251476" y="1854270"/>
            <a:ext cx="2767608" cy="49064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700" b="1" dirty="0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700" dirty="0">
                <a:solidFill>
                  <a:srgbClr val="1D34FD"/>
                </a:solidFill>
                <a:latin typeface="Arial"/>
                <a:cs typeface="Arial"/>
              </a:rPr>
              <a:t> první pololetí roku 2023</a:t>
            </a:r>
          </a:p>
          <a:p>
            <a:pPr lvl="0" algn="ctr">
              <a:spcAft>
                <a:spcPts val="500"/>
              </a:spcAft>
              <a:defRPr/>
            </a:pPr>
            <a:endParaRPr lang="cs-CZ" sz="17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 dirty="0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</a:rPr>
              <a:t>Min. </a:t>
            </a:r>
            <a:r>
              <a:rPr lang="cs-CZ" sz="1700" dirty="0">
                <a:solidFill>
                  <a:srgbClr val="1D34FD"/>
                </a:solidFill>
                <a:latin typeface="Arial"/>
                <a:cs typeface="Arial"/>
              </a:rPr>
              <a:t> </a:t>
            </a: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</a:rPr>
              <a:t>50 000 Kč</a:t>
            </a: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</a:rPr>
              <a:t>Max. vychází ze vzorce, který bude uveden ve výzvě k podání žádostí</a:t>
            </a:r>
          </a:p>
          <a:p>
            <a:pPr algn="ctr">
              <a:spcAft>
                <a:spcPts val="500"/>
              </a:spcAft>
              <a:defRPr/>
            </a:pPr>
            <a:endParaRPr lang="cs-CZ" sz="17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 dirty="0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  <a:endParaRPr lang="en-US" sz="1700" dirty="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</a:rPr>
              <a:t>Ing. Kateřina Adamcová</a:t>
            </a:r>
            <a:endParaRPr lang="cs-CZ" sz="1200" u="sng" dirty="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  <a:hlinkClick r:id="rId2"/>
              </a:rPr>
              <a:t>adamcova.katerina@jmk.cz</a:t>
            </a:r>
            <a:endParaRPr lang="cs-CZ" sz="1200" dirty="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cs-CZ" sz="1200" dirty="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</a:rPr>
              <a:t>Ing. Petra Metálová </a:t>
            </a: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metalova.petra@jmk.cz</a:t>
            </a:r>
            <a:endParaRPr lang="cs-CZ" sz="1200" dirty="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cs-CZ" sz="1200" dirty="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</a:rPr>
              <a:t>Bohdana Mokrá</a:t>
            </a: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ea typeface="+mn-lt"/>
                <a:cs typeface="Arial"/>
                <a:hlinkClick r:id="rId4"/>
              </a:rPr>
              <a:t>mokra.bohdana@jmk.cz</a:t>
            </a:r>
            <a:endParaRPr lang="cs-CZ" sz="1200" dirty="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200" dirty="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cs typeface="Arial"/>
              </a:rPr>
              <a:t>Bc. Alena Fialová</a:t>
            </a:r>
          </a:p>
          <a:p>
            <a:pPr algn="ctr">
              <a:defRPr/>
            </a:pPr>
            <a:r>
              <a:rPr lang="cs-CZ" sz="1200" dirty="0">
                <a:solidFill>
                  <a:srgbClr val="1D34FD"/>
                </a:solidFill>
                <a:latin typeface="Arial"/>
                <a:ea typeface="+mn-lt"/>
                <a:cs typeface="Arial"/>
                <a:hlinkClick r:id="rId5"/>
              </a:rPr>
              <a:t>fialova.alena@jmk</a:t>
            </a:r>
            <a:r>
              <a:rPr lang="cs-CZ" sz="1200">
                <a:solidFill>
                  <a:srgbClr val="1D34FD"/>
                </a:solidFill>
                <a:latin typeface="Arial"/>
                <a:ea typeface="+mn-lt"/>
                <a:cs typeface="Arial"/>
                <a:hlinkClick r:id="rId5"/>
              </a:rPr>
              <a:t>.cz</a:t>
            </a:r>
            <a:endParaRPr lang="cs-CZ" sz="12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700" dirty="0">
              <a:solidFill>
                <a:srgbClr val="1D34FD"/>
              </a:solidFill>
              <a:latin typeface="Arial"/>
              <a:ea typeface="+mn-lt"/>
              <a:cs typeface="Arial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7C1D8BA-F631-43B9-9370-F145311A5428}"/>
              </a:ext>
            </a:extLst>
          </p:cNvPr>
          <p:cNvSpPr/>
          <p:nvPr/>
        </p:nvSpPr>
        <p:spPr>
          <a:xfrm>
            <a:off x="701964" y="6399900"/>
            <a:ext cx="489527" cy="29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799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cs-CZ"/>
              <a:t>Odbor kancelář hejtmana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5CE997-45E9-446E-9A54-5FD1B09A5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1263" y="3429000"/>
            <a:ext cx="8117306" cy="18673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>
                <a:latin typeface="Arial"/>
                <a:cs typeface="Arial"/>
              </a:rPr>
              <a:t>Dotační program Podpora jednotek sborů dobrovolných hasičů </a:t>
            </a:r>
          </a:p>
          <a:p>
            <a:br>
              <a:rPr lang="cs-CZ" sz="1800">
                <a:latin typeface="Arial"/>
                <a:cs typeface="Arial"/>
              </a:rPr>
            </a:br>
            <a:endParaRPr lang="cs-CZ" sz="1800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pPr>
              <a:lnSpc>
                <a:spcPct val="120000"/>
              </a:lnSpc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318781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3" y="1767137"/>
            <a:ext cx="9670959" cy="666119"/>
          </a:xfrm>
        </p:spPr>
        <p:txBody>
          <a:bodyPr>
            <a:noAutofit/>
          </a:bodyPr>
          <a:lstStyle/>
          <a:p>
            <a:r>
              <a:rPr lang="cs-CZ" sz="3600"/>
              <a:t>Dotační program Podpora jednotek </a:t>
            </a:r>
            <a:br>
              <a:rPr lang="cs-CZ" sz="3600"/>
            </a:br>
            <a:r>
              <a:rPr lang="cs-CZ" sz="3600"/>
              <a:t>sborů dobrovolných hasičů</a:t>
            </a:r>
            <a:br>
              <a:rPr lang="cs-CZ" sz="3800"/>
            </a:br>
            <a:endParaRPr lang="cs-CZ" sz="3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2316658"/>
            <a:ext cx="9173653" cy="437338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1700" b="1" dirty="0">
                <a:latin typeface="Arial"/>
                <a:cs typeface="Arial"/>
              </a:rPr>
              <a:t>Cílem dotačního programu </a:t>
            </a:r>
            <a:r>
              <a:rPr lang="cs-CZ" sz="1700" dirty="0">
                <a:latin typeface="Arial"/>
                <a:cs typeface="Arial"/>
              </a:rPr>
              <a:t>je zabezpečení zlepšení materiálně technického vybavení a systematická podpora jednotek sborů dobrovolných hasičů, které jsou zařazeny do Plošného pokrytí území Jihomoravského kraje jednotkami požární ochrany. </a:t>
            </a:r>
            <a:endParaRPr lang="cs-CZ" sz="1700" dirty="0"/>
          </a:p>
          <a:p>
            <a:r>
              <a:rPr lang="cs-CZ" sz="1700" dirty="0">
                <a:latin typeface="Arial"/>
                <a:cs typeface="Arial"/>
              </a:rPr>
              <a:t>Finanční podpora v rámci tohoto dotačního programu není určena na výchovné, preventivní, sportovní, spolkové a kulturní aktivity v oblasti požární ochrany (včetně požárního sportu) a na podporu dotačního programu MV-GŘ HZS "Dotace pro JSDHO".</a:t>
            </a:r>
          </a:p>
          <a:p>
            <a:r>
              <a:rPr lang="cs-CZ" sz="1700" b="1" dirty="0">
                <a:latin typeface="Arial"/>
                <a:cs typeface="Arial"/>
              </a:rPr>
              <a:t>Dotace jsou určeny na:</a:t>
            </a:r>
          </a:p>
          <a:p>
            <a:r>
              <a:rPr lang="cs-CZ" sz="1700" dirty="0">
                <a:latin typeface="Arial"/>
                <a:cs typeface="Arial"/>
              </a:rPr>
              <a:t>a) pořízení, rekonstrukce a opravy požární techniky, nebo</a:t>
            </a:r>
          </a:p>
          <a:p>
            <a:pPr lvl="0"/>
            <a:r>
              <a:rPr lang="cs-CZ" sz="1700" dirty="0">
                <a:latin typeface="Arial"/>
                <a:cs typeface="Arial"/>
              </a:rPr>
              <a:t>b) výstavbu, rekonstrukce a opravy požárních zbrojnic, nebo</a:t>
            </a:r>
          </a:p>
          <a:p>
            <a:r>
              <a:rPr lang="cs-CZ" sz="1700" dirty="0">
                <a:latin typeface="Arial"/>
                <a:cs typeface="Arial"/>
              </a:rPr>
              <a:t>c) pořízení, rekonstrukce a opravy věcných prostředků požární ochrany</a:t>
            </a:r>
          </a:p>
          <a:p>
            <a:pPr marL="0" indent="0">
              <a:buNone/>
            </a:pPr>
            <a:r>
              <a:rPr lang="cs-CZ" sz="1700" b="1" dirty="0">
                <a:latin typeface="Arial"/>
                <a:cs typeface="Arial"/>
              </a:rPr>
              <a:t>    Příjemce:</a:t>
            </a:r>
            <a:r>
              <a:rPr lang="cs-CZ" sz="1700" dirty="0">
                <a:latin typeface="Arial"/>
                <a:cs typeface="Arial"/>
              </a:rPr>
              <a:t> obce</a:t>
            </a:r>
          </a:p>
          <a:p>
            <a:r>
              <a:rPr lang="cs-CZ" sz="1700" b="1" dirty="0">
                <a:latin typeface="Arial"/>
                <a:cs typeface="Arial"/>
              </a:rPr>
              <a:t>Alokovaná částka:  </a:t>
            </a:r>
            <a:r>
              <a:rPr lang="cs-CZ" sz="1700" b="1" dirty="0">
                <a:solidFill>
                  <a:srgbClr val="FF5172"/>
                </a:solidFill>
                <a:latin typeface="Arial"/>
                <a:cs typeface="Arial"/>
              </a:rPr>
              <a:t>18 000 000 Kč</a:t>
            </a:r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085204" y="1159672"/>
            <a:ext cx="3277584" cy="82099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7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  25 000 Kč</a:t>
            </a:r>
          </a:p>
          <a:p>
            <a:pPr algn="ctr"/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Max. 500 000 Kč</a:t>
            </a:r>
          </a:p>
          <a:p>
            <a:pPr algn="ctr">
              <a:spcAft>
                <a:spcPts val="500"/>
              </a:spcAft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Podrobnosti - finanční limity jednotlivých druhů dotací jsou uvedeny v dotačním programu</a:t>
            </a:r>
          </a:p>
          <a:p>
            <a:pPr algn="ctr">
              <a:spcAft>
                <a:spcPts val="500"/>
              </a:spcAft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 spoluúčast </a:t>
            </a:r>
            <a:br>
              <a:rPr lang="cs-CZ" sz="1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žadatele 30 %</a:t>
            </a:r>
          </a:p>
          <a:p>
            <a:pPr algn="ctr"/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</a:p>
          <a:p>
            <a:pPr algn="ctr"/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Ing. Jana Knotková</a:t>
            </a:r>
          </a:p>
          <a:p>
            <a:pPr algn="ctr"/>
            <a:r>
              <a:rPr lang="cs-CZ" sz="1700">
                <a:solidFill>
                  <a:srgbClr val="FF517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knotkova.jana@jmk.cz</a:t>
            </a:r>
            <a:endParaRPr lang="cs-CZ" sz="1700">
              <a:solidFill>
                <a:srgbClr val="FF5172"/>
              </a:solidFill>
              <a:latin typeface="Arial"/>
              <a:cs typeface="Arial"/>
            </a:endParaRPr>
          </a:p>
          <a:p>
            <a:pPr algn="ctr"/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telefon: 54165 1582 </a:t>
            </a:r>
          </a:p>
          <a:p>
            <a:pPr algn="ctr"/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EDBD161-783E-4433-AFF3-850DEA72C31F}"/>
              </a:ext>
            </a:extLst>
          </p:cNvPr>
          <p:cNvSpPr/>
          <p:nvPr/>
        </p:nvSpPr>
        <p:spPr>
          <a:xfrm>
            <a:off x="623512" y="6597029"/>
            <a:ext cx="621436" cy="139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30DF38-BDF9-4C08-A5D8-8E6B39B83219}"/>
              </a:ext>
            </a:extLst>
          </p:cNvPr>
          <p:cNvSpPr/>
          <p:nvPr/>
        </p:nvSpPr>
        <p:spPr>
          <a:xfrm>
            <a:off x="701964" y="6399900"/>
            <a:ext cx="489527" cy="29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708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F81AD1-9B0B-4911-8D0B-8FEF174660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latin typeface="Arial"/>
                <a:cs typeface="Arial"/>
              </a:rPr>
              <a:t>Odbor školství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D5CE997-45E9-446E-9A54-5FD1B09A5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1263" y="3429000"/>
            <a:ext cx="8117306" cy="18673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>
                <a:latin typeface="Arial"/>
                <a:cs typeface="Arial"/>
              </a:rPr>
              <a:t>Dotační program pro oblast prevence kriminality  </a:t>
            </a:r>
          </a:p>
          <a:p>
            <a:br>
              <a:rPr lang="cs-CZ" sz="1800">
                <a:latin typeface="Arial"/>
                <a:cs typeface="Arial"/>
              </a:rPr>
            </a:br>
            <a:endParaRPr lang="cs-CZ" sz="1800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pPr>
              <a:lnSpc>
                <a:spcPct val="120000"/>
              </a:lnSpc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/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34142940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4230B-3536-4B0E-BB39-D507DEE9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40" y="1582906"/>
            <a:ext cx="8655247" cy="666119"/>
          </a:xfrm>
        </p:spPr>
        <p:txBody>
          <a:bodyPr>
            <a:normAutofit fontScale="90000"/>
          </a:bodyPr>
          <a:lstStyle/>
          <a:p>
            <a:r>
              <a:rPr lang="cs-CZ">
                <a:latin typeface="Arial"/>
                <a:cs typeface="Arial"/>
              </a:rPr>
              <a:t>Dotační program pro oblast prevence kriminality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C1865-BAE8-4B59-BD41-0651FFA6B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41" y="2710001"/>
            <a:ext cx="8655247" cy="36672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1700" b="1" dirty="0">
                <a:latin typeface="Arial"/>
                <a:cs typeface="Arial"/>
              </a:rPr>
              <a:t>Cílem dotačního programu je podpora neinvestičních preventivních aktivit na úrovni obcí v Jihomoravském kraji zaměřených na sociální, situační prevenci a informování občanů o možnostech ochrany před trestnou činností. </a:t>
            </a:r>
            <a:endParaRPr lang="cs-CZ" b="1" dirty="0"/>
          </a:p>
          <a:p>
            <a:pPr algn="just">
              <a:buNone/>
            </a:pPr>
            <a:r>
              <a:rPr lang="cs-CZ" sz="1700" b="1" dirty="0">
                <a:latin typeface="Arial"/>
                <a:cs typeface="Arial"/>
              </a:rPr>
              <a:t>Podporované aktivity:  </a:t>
            </a:r>
            <a:endParaRPr lang="cs-CZ" b="1" dirty="0"/>
          </a:p>
          <a:p>
            <a:pPr algn="just">
              <a:buFont typeface="Arial"/>
              <a:buChar char="•"/>
            </a:pPr>
            <a:r>
              <a:rPr lang="cs-CZ" sz="1700" dirty="0">
                <a:latin typeface="Arial"/>
                <a:cs typeface="Arial"/>
              </a:rPr>
              <a:t>Projekty zaměřené na prevenci kriminality (např. projekty zaměřené na oběti a svědky trestných činů, pachatele trestných činů, recidivisty a mladé pachatele, rizikové skupiny obyvatel a projekty zaměřené na práci s dětmi a mládeží) </a:t>
            </a:r>
            <a:endParaRPr lang="cs-CZ" dirty="0"/>
          </a:p>
          <a:p>
            <a:pPr algn="just">
              <a:buFont typeface="Arial"/>
              <a:buChar char="•"/>
            </a:pPr>
            <a:r>
              <a:rPr lang="cs-CZ" sz="1700" dirty="0">
                <a:latin typeface="Arial"/>
                <a:cs typeface="Arial"/>
              </a:rPr>
              <a:t>Projekty reagujících na nové hrozby a nová preventivní témata v oblasti bezpečnosti a prevence kriminality </a:t>
            </a:r>
            <a:endParaRPr lang="cs-CZ" dirty="0"/>
          </a:p>
          <a:p>
            <a:pPr algn="just">
              <a:buFont typeface="Arial"/>
              <a:buChar char="•"/>
            </a:pPr>
            <a:r>
              <a:rPr lang="cs-CZ" sz="1700" dirty="0">
                <a:latin typeface="Arial"/>
                <a:cs typeface="Arial"/>
              </a:rPr>
              <a:t>Podpora projektů zaměřených na bezpečnost v kyberprostoru 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Příjemce:</a:t>
            </a:r>
            <a:r>
              <a:rPr lang="cs-CZ" sz="1700" dirty="0">
                <a:latin typeface="Arial"/>
                <a:cs typeface="Arial"/>
              </a:rPr>
              <a:t> </a:t>
            </a:r>
            <a:r>
              <a:rPr lang="x-none" sz="1700" dirty="0">
                <a:latin typeface="Arial"/>
                <a:cs typeface="Arial"/>
              </a:rPr>
              <a:t>Obce </a:t>
            </a:r>
            <a:r>
              <a:rPr lang="cs-CZ" sz="1700" dirty="0">
                <a:latin typeface="Arial"/>
                <a:cs typeface="Arial"/>
              </a:rPr>
              <a:t>v územním obvodu </a:t>
            </a:r>
            <a:r>
              <a:rPr lang="x-none" sz="1700" dirty="0">
                <a:latin typeface="Arial"/>
                <a:cs typeface="Arial"/>
              </a:rPr>
              <a:t>Jihomoravského kraje.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700" b="1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700" b="1" dirty="0">
                <a:latin typeface="Arial"/>
                <a:cs typeface="Arial"/>
              </a:rPr>
              <a:t>Alokovaná částka:  </a:t>
            </a:r>
            <a:r>
              <a:rPr lang="cs-CZ" sz="1700" b="1" dirty="0">
                <a:solidFill>
                  <a:srgbClr val="FF5172"/>
                </a:solidFill>
                <a:latin typeface="Arial"/>
                <a:cs typeface="Arial"/>
              </a:rPr>
              <a:t>1 500 000 Kč</a:t>
            </a:r>
            <a:endParaRPr lang="cs-CZ" b="1" dirty="0">
              <a:solidFill>
                <a:srgbClr val="FF5172"/>
              </a:solidFill>
              <a:latin typeface="Arial"/>
              <a:cs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87A4D50-067C-4EEC-AD9D-A511BAA767B6}"/>
              </a:ext>
            </a:extLst>
          </p:cNvPr>
          <p:cNvSpPr txBox="1"/>
          <p:nvPr/>
        </p:nvSpPr>
        <p:spPr>
          <a:xfrm>
            <a:off x="9254237" y="1854270"/>
            <a:ext cx="2764847" cy="4465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lvl="0"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  25 000 Kč</a:t>
            </a:r>
          </a:p>
          <a:p>
            <a:pPr lvl="0"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Max. 150 000 Kč</a:t>
            </a: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min. spoluúčast žadatele 20 %</a:t>
            </a:r>
            <a:endParaRPr lang="cs-CZ" sz="17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  <a:defRPr/>
            </a:pPr>
            <a:endParaRPr lang="cs-CZ" sz="1700">
              <a:solidFill>
                <a:srgbClr val="1D34FD"/>
              </a:solidFill>
              <a:latin typeface="Arial"/>
              <a:cs typeface="Arial"/>
            </a:endParaRPr>
          </a:p>
          <a:p>
            <a:pPr lvl="0" algn="ctr">
              <a:spcAft>
                <a:spcPts val="500"/>
              </a:spcAft>
              <a:defRPr/>
            </a:pPr>
            <a:r>
              <a:rPr lang="cs-CZ" sz="1700" b="1">
                <a:solidFill>
                  <a:srgbClr val="1D34FD"/>
                </a:solidFill>
                <a:latin typeface="Arial"/>
                <a:cs typeface="Arial"/>
              </a:rPr>
              <a:t>Kontaktní osoba</a:t>
            </a:r>
            <a:endParaRPr lang="en-US" sz="1700">
              <a:ea typeface="+mn-lt"/>
              <a:cs typeface="+mn-lt"/>
            </a:endParaRPr>
          </a:p>
          <a:p>
            <a:pPr algn="ctr">
              <a:defRPr/>
            </a:pPr>
            <a:r>
              <a:rPr lang="cs-CZ" sz="1700">
                <a:solidFill>
                  <a:srgbClr val="1D34FD"/>
                </a:solidFill>
                <a:latin typeface="Arial"/>
                <a:cs typeface="Arial"/>
              </a:rPr>
              <a:t>Mgr. Pavla Tichá </a:t>
            </a:r>
            <a:br>
              <a:rPr lang="cs-CZ" sz="1700">
                <a:latin typeface="Arial"/>
                <a:cs typeface="Arial"/>
              </a:rPr>
            </a:br>
            <a:r>
              <a:rPr lang="cs-CZ" sz="1700">
                <a:solidFill>
                  <a:srgbClr val="FF5172"/>
                </a:solidFill>
                <a:latin typeface="Arial"/>
                <a:ea typeface="+mn-lt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ticha.pavla@jmk.cz</a:t>
            </a:r>
            <a:endParaRPr lang="cs-CZ" sz="1700">
              <a:ea typeface="+mn-lt"/>
              <a:cs typeface="+mn-lt"/>
            </a:endParaRPr>
          </a:p>
          <a:p>
            <a:pPr algn="ctr">
              <a:defRPr/>
            </a:pPr>
            <a:endParaRPr lang="cs-CZ" sz="1700">
              <a:solidFill>
                <a:srgbClr val="1D34FD"/>
              </a:solidFill>
              <a:latin typeface="Arial"/>
              <a:ea typeface="+mn-lt"/>
              <a:cs typeface="Arial"/>
            </a:endParaRPr>
          </a:p>
          <a:p>
            <a:pPr algn="ctr">
              <a:defRPr/>
            </a:pPr>
            <a:endParaRPr lang="cs-CZ" sz="1700">
              <a:solidFill>
                <a:srgbClr val="FF5172"/>
              </a:solidFill>
              <a:latin typeface="Arial"/>
              <a:ea typeface="+mn-lt"/>
              <a:cs typeface="Arial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60CD3FB-5FEE-464C-9764-11FA0109F919}"/>
              </a:ext>
            </a:extLst>
          </p:cNvPr>
          <p:cNvSpPr/>
          <p:nvPr/>
        </p:nvSpPr>
        <p:spPr>
          <a:xfrm>
            <a:off x="701964" y="6399900"/>
            <a:ext cx="489527" cy="29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5485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7D35AE2-44DC-4106-96C2-80D350EF1239}"/>
              </a:ext>
            </a:extLst>
          </p:cNvPr>
          <p:cNvSpPr/>
          <p:nvPr/>
        </p:nvSpPr>
        <p:spPr>
          <a:xfrm>
            <a:off x="619321" y="6271491"/>
            <a:ext cx="544461" cy="471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321" y="1441120"/>
            <a:ext cx="9358870" cy="666119"/>
          </a:xfrm>
        </p:spPr>
        <p:txBody>
          <a:bodyPr>
            <a:noAutofit/>
          </a:bodyPr>
          <a:lstStyle/>
          <a:p>
            <a:r>
              <a:rPr lang="cs-CZ" sz="3600"/>
              <a:t>Podání žádosti o dotaci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58" y="2107239"/>
            <a:ext cx="11460386" cy="46353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000">
                <a:latin typeface="Arial"/>
                <a:cs typeface="Arial"/>
              </a:rPr>
              <a:t>Dotační portál (https://dotace.kr-jihomotavsky.cz)</a:t>
            </a:r>
            <a:endParaRPr lang="cs-CZ" sz="200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cs-CZ" sz="2000">
                <a:latin typeface="Arial"/>
                <a:cs typeface="Arial"/>
              </a:rPr>
              <a:t>Software602 </a:t>
            </a:r>
            <a:r>
              <a:rPr lang="cs-CZ" sz="2000" err="1">
                <a:latin typeface="Arial"/>
                <a:cs typeface="Arial"/>
              </a:rPr>
              <a:t>FormFiller</a:t>
            </a:r>
            <a:r>
              <a:rPr lang="cs-CZ" sz="2000">
                <a:latin typeface="Arial"/>
                <a:cs typeface="Arial"/>
              </a:rPr>
              <a:t> (žádost o dotaci)</a:t>
            </a:r>
          </a:p>
          <a:p>
            <a:r>
              <a:rPr lang="cs-CZ" sz="2000">
                <a:latin typeface="Arial"/>
                <a:cs typeface="Arial"/>
              </a:rPr>
              <a:t>El. uložiště dokumentů (volba statutárního zástupce, zřízení účtu)</a:t>
            </a:r>
          </a:p>
          <a:p>
            <a:r>
              <a:rPr lang="cs-CZ" sz="2000">
                <a:latin typeface="Arial"/>
                <a:cs typeface="Arial"/>
              </a:rPr>
              <a:t>Možnost podat elektronicky (DS) nebo tištěné podobě (upřednostňuje se el. forma)</a:t>
            </a:r>
            <a:endParaRPr lang="cs-CZ" sz="2000"/>
          </a:p>
          <a:p>
            <a:r>
              <a:rPr lang="cs-CZ" sz="2000" b="1">
                <a:latin typeface="Arial"/>
                <a:cs typeface="Arial"/>
              </a:rPr>
              <a:t>Na co si dát pozor:</a:t>
            </a:r>
          </a:p>
          <a:p>
            <a:pPr lvl="1"/>
            <a:r>
              <a:rPr lang="cs-CZ" sz="2000" b="1">
                <a:solidFill>
                  <a:srgbClr val="FB5271"/>
                </a:solidFill>
                <a:latin typeface="Arial"/>
                <a:cs typeface="Arial"/>
              </a:rPr>
              <a:t>investice</a:t>
            </a:r>
            <a:r>
              <a:rPr lang="cs-CZ" sz="2000">
                <a:latin typeface="Arial"/>
                <a:cs typeface="Arial"/>
              </a:rPr>
              <a:t> </a:t>
            </a:r>
            <a:r>
              <a:rPr lang="cs-CZ" sz="2000" b="1">
                <a:latin typeface="Arial"/>
                <a:cs typeface="Arial"/>
              </a:rPr>
              <a:t>x</a:t>
            </a:r>
            <a:r>
              <a:rPr lang="cs-CZ" sz="2000">
                <a:latin typeface="Arial"/>
                <a:cs typeface="Arial"/>
              </a:rPr>
              <a:t> </a:t>
            </a:r>
            <a:r>
              <a:rPr lang="cs-CZ" sz="2000" b="1" err="1">
                <a:solidFill>
                  <a:srgbClr val="FB5271"/>
                </a:solidFill>
                <a:latin typeface="Arial"/>
                <a:cs typeface="Arial"/>
              </a:rPr>
              <a:t>neinvestice</a:t>
            </a:r>
            <a:r>
              <a:rPr lang="cs-CZ" sz="2000">
                <a:latin typeface="Arial"/>
                <a:cs typeface="Arial"/>
              </a:rPr>
              <a:t> !!!</a:t>
            </a:r>
          </a:p>
          <a:p>
            <a:pPr lvl="1"/>
            <a:r>
              <a:rPr lang="cs-CZ" sz="2000">
                <a:latin typeface="Arial"/>
                <a:cs typeface="Arial"/>
              </a:rPr>
              <a:t>plátce DPH x neplátce DPH</a:t>
            </a:r>
          </a:p>
          <a:p>
            <a:pPr lvl="1"/>
            <a:r>
              <a:rPr lang="cs-CZ" sz="2000">
                <a:latin typeface="Arial"/>
                <a:cs typeface="Arial"/>
              </a:rPr>
              <a:t>záměr na začátku </a:t>
            </a:r>
            <a:r>
              <a:rPr lang="cs-CZ" sz="2000" b="1">
                <a:latin typeface="Arial"/>
                <a:cs typeface="Arial"/>
              </a:rPr>
              <a:t>x</a:t>
            </a:r>
            <a:r>
              <a:rPr lang="cs-CZ" sz="2000">
                <a:latin typeface="Arial"/>
                <a:cs typeface="Arial"/>
              </a:rPr>
              <a:t> na konci (žádost je součástí dotační smlouvy)</a:t>
            </a:r>
          </a:p>
          <a:p>
            <a:pPr lvl="1"/>
            <a:r>
              <a:rPr lang="cs-CZ" sz="2000">
                <a:latin typeface="Arial"/>
                <a:cs typeface="Arial"/>
              </a:rPr>
              <a:t>výše nákladů</a:t>
            </a:r>
          </a:p>
          <a:p>
            <a:pPr lvl="2"/>
            <a:r>
              <a:rPr lang="cs-CZ" sz="2000">
                <a:latin typeface="Arial"/>
                <a:cs typeface="Arial"/>
              </a:rPr>
              <a:t>Minimální výše dotace</a:t>
            </a:r>
          </a:p>
          <a:p>
            <a:pPr lvl="2"/>
            <a:r>
              <a:rPr lang="cs-CZ" sz="2000">
                <a:latin typeface="Arial"/>
                <a:cs typeface="Arial"/>
              </a:rPr>
              <a:t>Velikost nákladů </a:t>
            </a:r>
            <a:endParaRPr lang="cs-CZ" sz="2000"/>
          </a:p>
          <a:p>
            <a:pPr lvl="2"/>
            <a:r>
              <a:rPr lang="cs-CZ" sz="2000">
                <a:latin typeface="Arial"/>
                <a:cs typeface="Arial"/>
              </a:rPr>
              <a:t>Hospodárnost, efektivnost</a:t>
            </a:r>
          </a:p>
          <a:p>
            <a:pPr lvl="2"/>
            <a:endParaRPr lang="cs-CZ" sz="1600"/>
          </a:p>
          <a:p>
            <a:pPr lvl="1"/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24392529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6626435-1FC9-41EB-972C-F47D289493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7523" y="1811782"/>
            <a:ext cx="7649548" cy="42816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Děkujeme za pozornost </a:t>
            </a:r>
          </a:p>
          <a:p>
            <a:r>
              <a:rPr lang="cs-CZ" dirty="0"/>
              <a:t>a spolupráci s Vámi</a:t>
            </a:r>
          </a:p>
          <a:p>
            <a:endParaRPr lang="cs-CZ" dirty="0">
              <a:solidFill>
                <a:srgbClr val="FB5271"/>
              </a:solidFill>
              <a:cs typeface="+mn-cs"/>
            </a:endParaRPr>
          </a:p>
          <a:p>
            <a:r>
              <a:rPr lang="cs-CZ" sz="3000" dirty="0">
                <a:cs typeface="+mn-cs"/>
              </a:rPr>
              <a:t>Ing. Jan Zámečník</a:t>
            </a:r>
          </a:p>
          <a:p>
            <a:r>
              <a:rPr lang="cs-CZ" sz="2600" dirty="0">
                <a:cs typeface="+mn-cs"/>
              </a:rPr>
              <a:t>náměstek hejtmana </a:t>
            </a:r>
          </a:p>
          <a:p>
            <a:r>
              <a:rPr lang="cs-CZ" sz="2600" dirty="0">
                <a:cs typeface="+mn-cs"/>
              </a:rPr>
              <a:t>pověřený zabezpečováním regionálního rozvoje</a:t>
            </a:r>
          </a:p>
          <a:p>
            <a:r>
              <a:rPr lang="cs-CZ" sz="3000" dirty="0">
                <a:cs typeface="+mn-cs"/>
              </a:rPr>
              <a:t>E-mail: </a:t>
            </a:r>
            <a:r>
              <a:rPr lang="cs-CZ" sz="3000" dirty="0"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zamecnik.jan@jmk.cz</a:t>
            </a:r>
            <a:endParaRPr lang="cs-CZ" sz="3000" dirty="0">
              <a:cs typeface="+mn-cs"/>
            </a:endParaRPr>
          </a:p>
          <a:p>
            <a:r>
              <a:rPr lang="cs-CZ" sz="3000" dirty="0">
                <a:cs typeface="+mn-cs"/>
              </a:rPr>
              <a:t>Tel.: 541 651 232; Mob.: 734 395 695</a:t>
            </a: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EBA76313-601F-883E-BBB8-3E8EEEFC9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36017" y="217997"/>
            <a:ext cx="3343668" cy="104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59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>
            <a:extLst>
              <a:ext uri="{FF2B5EF4-FFF2-40B4-BE49-F238E27FC236}">
                <a16:creationId xmlns:a16="http://schemas.microsoft.com/office/drawing/2014/main" id="{457512E4-C743-416F-A4F3-C741AFD47314}"/>
              </a:ext>
            </a:extLst>
          </p:cNvPr>
          <p:cNvSpPr txBox="1">
            <a:spLocks/>
          </p:cNvSpPr>
          <p:nvPr/>
        </p:nvSpPr>
        <p:spPr>
          <a:xfrm>
            <a:off x="212437" y="1928270"/>
            <a:ext cx="8533247" cy="5322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Podpora rozvoje venkova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>
                <a:latin typeface="Arial"/>
                <a:cs typeface="Arial"/>
              </a:rPr>
              <a:t>Dotační program Podpora </a:t>
            </a:r>
            <a:r>
              <a:rPr lang="cs-CZ">
                <a:latin typeface="Arial"/>
                <a:cs typeface="Arial"/>
              </a:rPr>
              <a:t>provozu venkovských prodejen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</a:t>
            </a:r>
            <a:r>
              <a:rPr lang="cs-CZ" altLang="cs-CZ">
                <a:latin typeface="Arial"/>
                <a:cs typeface="Arial"/>
              </a:rPr>
              <a:t>Podpora </a:t>
            </a:r>
            <a:r>
              <a:rPr lang="cs-CZ">
                <a:latin typeface="Arial"/>
                <a:cs typeface="Arial"/>
              </a:rPr>
              <a:t>vinařství, vinohradnictví, ovocnářství </a:t>
            </a:r>
            <a:br>
              <a:rPr lang="cs-CZ">
                <a:latin typeface="Arial"/>
                <a:cs typeface="Arial"/>
              </a:rPr>
            </a:br>
            <a:r>
              <a:rPr lang="cs-CZ">
                <a:latin typeface="Arial"/>
                <a:cs typeface="Arial"/>
              </a:rPr>
              <a:t>a zelinářství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Podpora včelařství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OBCHŮDEK 2021+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Podpora výstavby domů s byty zvláštního určení</a:t>
            </a:r>
          </a:p>
          <a:p>
            <a:pPr marL="285750" indent="-2857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Podpora zkvalitnění služeb turistických informačních center</a:t>
            </a:r>
          </a:p>
          <a:p>
            <a:pPr marL="285750" indent="-2857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/>
              <a:t>Dotační program Podpora činnosti destinačních organizací </a:t>
            </a:r>
            <a:br>
              <a:rPr lang="cs-CZ"/>
            </a:br>
            <a:r>
              <a:rPr lang="cs-CZ"/>
              <a:t>v turistických oblastech </a:t>
            </a:r>
          </a:p>
          <a:p>
            <a:pPr marL="285750" indent="-2857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Rozvoj turistické infrastruktury Jihomoravského kraje  Karavanové stání </a:t>
            </a:r>
            <a:endParaRPr lang="cs-CZ"/>
          </a:p>
          <a:p>
            <a:pPr marL="285750" indent="-2857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Podpora rozvoje cyklistiky a cyklistické dopravy</a:t>
            </a:r>
          </a:p>
          <a:p>
            <a:pPr marL="285750" indent="-2857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>
                <a:latin typeface="Arial"/>
                <a:cs typeface="Arial"/>
              </a:rPr>
              <a:t>Dotační program Podpora udržování čistoty cyklistických komunikací </a:t>
            </a:r>
            <a:br>
              <a:rPr lang="cs-CZ">
                <a:latin typeface="Arial"/>
                <a:cs typeface="Arial"/>
              </a:rPr>
            </a:br>
            <a:r>
              <a:rPr lang="cs-CZ">
                <a:latin typeface="Arial"/>
                <a:cs typeface="Arial"/>
              </a:rPr>
              <a:t>a úpravy běžeckých lyžařských tratí</a:t>
            </a:r>
          </a:p>
          <a:p>
            <a:pPr marL="285750" indent="-2857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/>
              <a:t>Dotační program Podpora adaptačních opatření na změnu klimatu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/>
          </a:p>
          <a:p>
            <a:pPr>
              <a:lnSpc>
                <a:spcPct val="120000"/>
              </a:lnSpc>
            </a:pPr>
            <a:endParaRPr lang="cs-CZ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/>
          </a:p>
          <a:p>
            <a:endParaRPr lang="cs-CZ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6626435-1FC9-41EB-972C-F47D289493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378" y="1088626"/>
            <a:ext cx="9917941" cy="1162050"/>
          </a:xfrm>
        </p:spPr>
        <p:txBody>
          <a:bodyPr>
            <a:normAutofit/>
          </a:bodyPr>
          <a:lstStyle/>
          <a:p>
            <a:r>
              <a:rPr lang="cs-CZ" sz="4000"/>
              <a:t>Odbor regionálního rozvoje</a:t>
            </a:r>
          </a:p>
        </p:txBody>
      </p:sp>
    </p:spTree>
    <p:extLst>
      <p:ext uri="{BB962C8B-B14F-4D97-AF65-F5344CB8AC3E}">
        <p14:creationId xmlns:p14="http://schemas.microsoft.com/office/powerpoint/2010/main" val="330741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01" y="1500283"/>
            <a:ext cx="9709366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rozvoje venkova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65" y="2339794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cs-CZ" b="1">
                <a:latin typeface="Arial"/>
                <a:cs typeface="Arial"/>
              </a:rPr>
              <a:t>Cílem dotačního programu je zachování základních funkcí v oblasti veřejné správy na venkově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>
                <a:latin typeface="Arial"/>
                <a:cs typeface="Arial"/>
              </a:rPr>
              <a:t>DT1 – </a:t>
            </a:r>
            <a:r>
              <a:rPr lang="cs-CZ" sz="1800">
                <a:latin typeface="Arial"/>
                <a:cs typeface="Arial"/>
              </a:rPr>
              <a:t>Výstavba a údržba venkovské zástavby a občanské vybavenosti</a:t>
            </a:r>
            <a:endParaRPr lang="cs-CZ" sz="1800" b="1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>
                <a:latin typeface="Arial"/>
                <a:cs typeface="Arial"/>
              </a:rPr>
              <a:t>DT2 – </a:t>
            </a:r>
            <a:r>
              <a:rPr lang="cs-CZ" sz="1800">
                <a:latin typeface="Arial"/>
                <a:cs typeface="Arial"/>
              </a:rPr>
              <a:t>Podpora regionální produkce</a:t>
            </a:r>
            <a:endParaRPr lang="cs-CZ" sz="180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>
                <a:latin typeface="Arial"/>
                <a:cs typeface="Arial"/>
              </a:rPr>
              <a:t>DT4 – </a:t>
            </a:r>
            <a:r>
              <a:rPr lang="cs-CZ" sz="1800">
                <a:latin typeface="Arial"/>
                <a:cs typeface="Arial"/>
              </a:rPr>
              <a:t>Opravy místních komunikací a zvýšení bezpečnosti obyv. v dopravě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>
                <a:latin typeface="Arial"/>
                <a:cs typeface="Arial"/>
              </a:rPr>
              <a:t>DT5 – </a:t>
            </a:r>
            <a:r>
              <a:rPr lang="cs-CZ" sz="1800">
                <a:latin typeface="Arial"/>
                <a:cs typeface="Arial"/>
              </a:rPr>
              <a:t>Obecní knihovny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>
                <a:latin typeface="Arial"/>
                <a:cs typeface="Arial"/>
              </a:rPr>
              <a:t>DT6 –</a:t>
            </a:r>
            <a:r>
              <a:rPr lang="cs-CZ" sz="1800">
                <a:latin typeface="Arial"/>
                <a:cs typeface="Arial"/>
              </a:rPr>
              <a:t> Společné integrované projekty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1800"/>
          </a:p>
          <a:p>
            <a:pPr marL="0" indent="0">
              <a:spcBef>
                <a:spcPts val="0"/>
              </a:spcBef>
              <a:buNone/>
            </a:pPr>
            <a:r>
              <a:rPr lang="cs-CZ" b="1">
                <a:latin typeface="Arial"/>
                <a:cs typeface="Arial"/>
              </a:rPr>
              <a:t>Příjemce: </a:t>
            </a:r>
            <a:r>
              <a:rPr lang="cs-CZ" sz="1800" b="1">
                <a:latin typeface="Arial"/>
                <a:cs typeface="Arial"/>
              </a:rPr>
              <a:t>DT1,DT4,DT5, –</a:t>
            </a:r>
            <a:r>
              <a:rPr lang="cs-CZ" sz="1800">
                <a:latin typeface="Arial"/>
                <a:cs typeface="Arial"/>
              </a:rPr>
              <a:t> obce do 3 tis. obyvatel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                </a:t>
            </a:r>
            <a:r>
              <a:rPr lang="cs-CZ" sz="1800">
                <a:latin typeface="Arial"/>
                <a:cs typeface="Arial"/>
              </a:rPr>
              <a:t> </a:t>
            </a:r>
            <a:r>
              <a:rPr lang="cs-CZ" sz="1800" b="1">
                <a:latin typeface="Arial"/>
                <a:cs typeface="Arial"/>
              </a:rPr>
              <a:t>DT2 – </a:t>
            </a:r>
            <a:r>
              <a:rPr lang="cs-CZ" sz="1800">
                <a:latin typeface="Arial"/>
                <a:cs typeface="Arial"/>
              </a:rPr>
              <a:t>MAS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    	  </a:t>
            </a:r>
            <a:r>
              <a:rPr lang="cs-CZ" sz="1800">
                <a:latin typeface="Arial"/>
                <a:cs typeface="Arial"/>
              </a:rPr>
              <a:t> </a:t>
            </a:r>
            <a:r>
              <a:rPr lang="cs-CZ" sz="1800" b="1">
                <a:latin typeface="Arial"/>
                <a:cs typeface="Arial"/>
              </a:rPr>
              <a:t>DT6</a:t>
            </a:r>
            <a:r>
              <a:rPr lang="cs-CZ" sz="1800">
                <a:latin typeface="Arial"/>
                <a:cs typeface="Arial"/>
              </a:rPr>
              <a:t> </a:t>
            </a:r>
            <a:r>
              <a:rPr lang="cs-CZ" sz="1800" b="1">
                <a:latin typeface="Arial"/>
                <a:cs typeface="Arial"/>
              </a:rPr>
              <a:t>–</a:t>
            </a:r>
            <a:r>
              <a:rPr lang="cs-CZ" sz="1800">
                <a:latin typeface="Arial"/>
                <a:cs typeface="Arial"/>
              </a:rPr>
              <a:t> DSO</a:t>
            </a:r>
          </a:p>
          <a:p>
            <a:pPr marL="0" indent="0">
              <a:spcBef>
                <a:spcPts val="0"/>
              </a:spcBef>
              <a:buNone/>
            </a:pPr>
            <a:endParaRPr lang="cs-CZ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>
                <a:latin typeface="Arial"/>
                <a:cs typeface="Arial"/>
              </a:rPr>
              <a:t>Dotace: 50% (v DT2 70%)</a:t>
            </a:r>
            <a:endParaRPr lang="cs-CZ"/>
          </a:p>
          <a:p>
            <a:pPr marL="0" indent="0" algn="just">
              <a:buNone/>
            </a:pPr>
            <a:r>
              <a:rPr lang="cs-CZ" b="1">
                <a:latin typeface="Arial"/>
                <a:cs typeface="Arial"/>
              </a:rPr>
              <a:t>Alokace dotačního programu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55 000 000 Kč</a:t>
            </a:r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0" y="1409036"/>
            <a:ext cx="2967789" cy="8363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Min.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 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DT1 275 000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DT2 100 000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DT4 275 000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DT5   50 000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DT6 250 000 Kč</a:t>
            </a: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Ing. Bc. Tomáš </a:t>
            </a:r>
            <a:r>
              <a:rPr lang="cs-CZ" sz="1300" err="1">
                <a:solidFill>
                  <a:srgbClr val="1D34FD"/>
                </a:solidFill>
                <a:latin typeface="Arial"/>
                <a:cs typeface="Arial"/>
              </a:rPr>
              <a:t>Grabec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grabec.tomas@jmk.cz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77075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2" y="1555701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venkovských prodejen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32" y="2579939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Cílem dotačního programu je zachování základní funkce poskytovaných služeb obyvatelům venkova.</a:t>
            </a:r>
          </a:p>
          <a:p>
            <a:pPr algn="just"/>
            <a:endParaRPr lang="cs-CZ" b="1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Příjemce:</a:t>
            </a:r>
            <a:r>
              <a:rPr lang="cs-CZ">
                <a:latin typeface="Arial"/>
                <a:cs typeface="Arial"/>
              </a:rPr>
              <a:t> obec do 750 obyvatel</a:t>
            </a:r>
          </a:p>
          <a:p>
            <a:pPr marL="0" indent="0">
              <a:buNone/>
            </a:pPr>
            <a:r>
              <a:rPr lang="cs-CZ">
                <a:latin typeface="Arial"/>
                <a:cs typeface="Arial"/>
              </a:rPr>
              <a:t>Dotace: </a:t>
            </a:r>
            <a:r>
              <a:rPr lang="cs-CZ" b="1">
                <a:latin typeface="Arial"/>
                <a:cs typeface="Arial"/>
              </a:rPr>
              <a:t>50%</a:t>
            </a:r>
          </a:p>
          <a:p>
            <a:pPr marL="0" indent="0">
              <a:buNone/>
            </a:pPr>
            <a:endParaRPr lang="cs-CZ"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>
                <a:latin typeface="Arial"/>
                <a:cs typeface="Arial"/>
              </a:rPr>
              <a:t>Dotace je poskytnuta na financování provozních výdajů prodejny (energie, nájem, mzdy včetně odvodů, případně neinvestiční transfery na provoz)</a:t>
            </a:r>
          </a:p>
          <a:p>
            <a:endParaRPr lang="cs-CZ"/>
          </a:p>
          <a:p>
            <a:endParaRPr lang="cs-CZ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Alokace dotačního programu: 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3 000 000 Kč</a:t>
            </a:r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0" y="1409036"/>
            <a:ext cx="2967789" cy="8363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Min.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Max. 100 000 Kč</a:t>
            </a:r>
          </a:p>
          <a:p>
            <a:pPr algn="ctr">
              <a:spcAft>
                <a:spcPts val="500"/>
              </a:spcAft>
            </a:pPr>
            <a:endParaRPr lang="cs-CZ" sz="13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Ing. Marek Dvořák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dvorak.marek@jmk.cz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20383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3" y="1449555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Podpora vinařství, vinohradnictví, ovocnářství a zelinářství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33" y="2417515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b="1">
                <a:latin typeface="Arial"/>
                <a:cs typeface="Arial"/>
              </a:rPr>
              <a:t>Cílem dotačního programu je Podpora vzdělávání, vybavení a prezentace oborů vinařství a vinohradnictví, ovocnářství a zelinářství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cs-CZ" b="1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100"/>
          </a:p>
          <a:p>
            <a:pPr algn="just"/>
            <a:r>
              <a:rPr lang="cs-CZ" b="1">
                <a:latin typeface="Arial"/>
                <a:cs typeface="Arial"/>
              </a:rPr>
              <a:t>DT1 – Podpora vinařství a vinohradnictví</a:t>
            </a:r>
            <a:endParaRPr lang="cs-CZ" b="1"/>
          </a:p>
          <a:p>
            <a:pPr algn="just"/>
            <a:r>
              <a:rPr lang="cs-CZ" b="1">
                <a:latin typeface="Arial"/>
                <a:cs typeface="Arial"/>
              </a:rPr>
              <a:t>DT2 – Podpora ovocnářství a zelinářství</a:t>
            </a:r>
          </a:p>
          <a:p>
            <a:pPr algn="just"/>
            <a:endParaRPr lang="cs-CZ" b="1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cs-CZ">
                <a:latin typeface="Arial"/>
                <a:cs typeface="Arial"/>
              </a:rPr>
              <a:t>Dotace je poskytnuta na propagaci oborů, spolkovou činnost, vzdělávání, nákup technického zařízení v Jihomoravském kraj</a:t>
            </a:r>
          </a:p>
          <a:p>
            <a:pPr algn="just"/>
            <a:endParaRPr lang="cs-CZ" b="1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>
                <a:latin typeface="Arial"/>
                <a:cs typeface="Arial"/>
              </a:rPr>
              <a:t>Příjemce:</a:t>
            </a:r>
            <a:r>
              <a:rPr lang="cs-CZ">
                <a:latin typeface="Arial"/>
                <a:cs typeface="Arial"/>
              </a:rPr>
              <a:t> obec, svazky obcí veřejné příspěvkové společnosti a spolky</a:t>
            </a:r>
          </a:p>
          <a:p>
            <a:pPr marL="0" indent="0">
              <a:buNone/>
            </a:pPr>
            <a:r>
              <a:rPr lang="cs-CZ">
                <a:latin typeface="Arial"/>
                <a:cs typeface="Arial"/>
              </a:rPr>
              <a:t>Dotace: 50 %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>
                <a:latin typeface="Arial"/>
                <a:cs typeface="Arial"/>
              </a:rPr>
              <a:t>Alokace dotačního programu: 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1 250 000 Kč</a:t>
            </a:r>
            <a:endParaRPr lang="cs-CZ" b="1">
              <a:solidFill>
                <a:srgbClr val="FF5172"/>
              </a:solidFill>
            </a:endParaRPr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555701"/>
            <a:ext cx="2967789" cy="8007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 100 000 Kč</a:t>
            </a: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Bc. Tomáš Grabec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grabec.tomas@jmk.cz</a:t>
            </a: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5162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2" y="1468962"/>
            <a:ext cx="9544717" cy="462372"/>
          </a:xfrm>
        </p:spPr>
        <p:txBody>
          <a:bodyPr>
            <a:noAutofit/>
          </a:bodyPr>
          <a:lstStyle/>
          <a:p>
            <a:br>
              <a:rPr lang="cs-CZ" sz="3200"/>
            </a:br>
            <a:r>
              <a:rPr lang="cs-CZ" sz="3200"/>
              <a:t>Dotační program Podpora včelařství</a:t>
            </a:r>
            <a:br>
              <a:rPr lang="cs-CZ" sz="3200"/>
            </a:br>
            <a:endParaRPr lang="cs-CZ" sz="32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32" y="2112778"/>
            <a:ext cx="9140731" cy="45004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Cílem dotačního programu je vytvoření odborně-materiálního zázemí zájmovým včelařům a včelařským kroužkům mládeže</a:t>
            </a:r>
            <a:endParaRPr lang="cs-CZ"/>
          </a:p>
          <a:p>
            <a:pPr fontAlgn="base"/>
            <a:r>
              <a:rPr lang="cs-CZ" b="1">
                <a:latin typeface="Arial"/>
                <a:cs typeface="Arial"/>
              </a:rPr>
              <a:t>DT1 - vzdělávání</a:t>
            </a:r>
          </a:p>
          <a:p>
            <a:pPr fontAlgn="base"/>
            <a:r>
              <a:rPr lang="cs-CZ" b="1">
                <a:latin typeface="Arial"/>
                <a:cs typeface="Arial"/>
              </a:rPr>
              <a:t>DT2 – </a:t>
            </a:r>
            <a:r>
              <a:rPr lang="cs-CZ">
                <a:latin typeface="Arial"/>
                <a:cs typeface="Arial"/>
              </a:rPr>
              <a:t>Rozvoj volnočasových aktivit mládeže</a:t>
            </a:r>
          </a:p>
          <a:p>
            <a:pPr fontAlgn="base"/>
            <a:r>
              <a:rPr lang="cs-CZ" b="1">
                <a:latin typeface="Arial"/>
                <a:cs typeface="Arial"/>
              </a:rPr>
              <a:t>DT3 – </a:t>
            </a:r>
            <a:r>
              <a:rPr lang="cs-CZ">
                <a:latin typeface="Arial"/>
                <a:cs typeface="Arial"/>
              </a:rPr>
              <a:t>Podpora výsadby medonosných rostlin a dřevin </a:t>
            </a:r>
          </a:p>
          <a:p>
            <a:pPr fontAlgn="base"/>
            <a:r>
              <a:rPr lang="cs-CZ" b="1">
                <a:latin typeface="Arial"/>
                <a:cs typeface="Arial"/>
              </a:rPr>
              <a:t>DT4</a:t>
            </a:r>
            <a:r>
              <a:rPr lang="cs-CZ">
                <a:latin typeface="Arial"/>
                <a:cs typeface="Arial"/>
              </a:rPr>
              <a:t> </a:t>
            </a:r>
            <a:r>
              <a:rPr lang="cs-CZ" b="1">
                <a:latin typeface="Arial"/>
                <a:cs typeface="Arial"/>
              </a:rPr>
              <a:t>–</a:t>
            </a:r>
            <a:r>
              <a:rPr lang="cs-CZ">
                <a:latin typeface="Arial"/>
                <a:cs typeface="Arial"/>
              </a:rPr>
              <a:t> Zařízení pro získávání vosku (mezistěn)</a:t>
            </a:r>
          </a:p>
          <a:p>
            <a:r>
              <a:rPr lang="cs-CZ" b="1">
                <a:latin typeface="Arial"/>
                <a:cs typeface="Arial"/>
              </a:rPr>
              <a:t>DT5 – technické zařízení pro ošetření včelstev proti </a:t>
            </a:r>
            <a:r>
              <a:rPr lang="cs-CZ" b="1" err="1">
                <a:latin typeface="Arial"/>
                <a:cs typeface="Arial"/>
              </a:rPr>
              <a:t>varroáze</a:t>
            </a:r>
            <a:endParaRPr lang="cs-CZ" b="1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Příjemce:</a:t>
            </a:r>
            <a:r>
              <a:rPr lang="cs-CZ">
                <a:latin typeface="Arial"/>
                <a:cs typeface="Arial"/>
              </a:rPr>
              <a:t> </a:t>
            </a:r>
            <a:endParaRPr lang="cs-CZ"/>
          </a:p>
          <a:p>
            <a:r>
              <a:rPr lang="cs-CZ" b="1">
                <a:latin typeface="Arial"/>
                <a:cs typeface="Arial"/>
              </a:rPr>
              <a:t>DT1, 3, 4 a 5 </a:t>
            </a:r>
            <a:r>
              <a:rPr lang="cs-CZ">
                <a:latin typeface="Arial"/>
                <a:cs typeface="Arial"/>
              </a:rPr>
              <a:t>základní a okresní organizace Českého svazu včelařů v JMK, 		           včelařský spolek</a:t>
            </a:r>
            <a:r>
              <a:rPr lang="cs-CZ" b="1">
                <a:latin typeface="Arial"/>
                <a:cs typeface="Arial"/>
              </a:rPr>
              <a:t> </a:t>
            </a:r>
          </a:p>
          <a:p>
            <a:r>
              <a:rPr lang="cs-CZ" b="1">
                <a:latin typeface="Arial"/>
                <a:cs typeface="Arial"/>
              </a:rPr>
              <a:t>DT2</a:t>
            </a:r>
            <a:r>
              <a:rPr lang="cs-CZ">
                <a:latin typeface="Arial"/>
                <a:cs typeface="Arial"/>
              </a:rPr>
              <a:t> - včelařský kroužek mládeže</a:t>
            </a:r>
          </a:p>
          <a:p>
            <a:r>
              <a:rPr lang="cs-CZ">
                <a:latin typeface="Arial"/>
                <a:cs typeface="Arial"/>
              </a:rPr>
              <a:t>Dotace 90 %</a:t>
            </a:r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Alokovaná dotačního programu:</a:t>
            </a:r>
            <a:r>
              <a:rPr lang="cs-CZ">
                <a:latin typeface="Arial"/>
                <a:cs typeface="Arial"/>
              </a:rPr>
              <a:t>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1 450 000 Kč</a:t>
            </a:r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117955" y="2116731"/>
            <a:ext cx="2967789" cy="7696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  <a:endParaRPr lang="cs-CZ" sz="1600" b="1">
              <a:solidFill>
                <a:srgbClr val="FF5172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DT1, 3, 4 a 5 – Min. 25 000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           Max. 50 000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DT2 – Min. 5 000 Kč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         Max.15 000 Kč</a:t>
            </a:r>
          </a:p>
          <a:p>
            <a:pPr algn="ctr">
              <a:spcAft>
                <a:spcPts val="500"/>
              </a:spcAft>
            </a:pPr>
            <a:endParaRPr lang="cs-CZ" sz="16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Ing. Jaroslav Maier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maier.jaroslav@jmk.cz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07627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0" y="1653549"/>
            <a:ext cx="9544717" cy="666119"/>
          </a:xfrm>
        </p:spPr>
        <p:txBody>
          <a:bodyPr>
            <a:noAutofit/>
          </a:bodyPr>
          <a:lstStyle/>
          <a:p>
            <a:r>
              <a:rPr lang="cs-CZ" sz="3200"/>
              <a:t>Dotační program OBCHŮDEK 2021+ </a:t>
            </a:r>
            <a:br>
              <a:rPr lang="cs-CZ" sz="4000"/>
            </a:br>
            <a:r>
              <a:rPr lang="cs-CZ" sz="2400" b="0" i="1"/>
              <a:t>(dotační program Ministerstva průmyslu a obchodu)</a:t>
            </a:r>
            <a:br>
              <a:rPr lang="cs-CZ" sz="2400"/>
            </a:br>
            <a:endParaRPr lang="cs-CZ" sz="24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33" y="2417515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Cílem dotačního programu je Zachování základní funkce poskytovaných služeb obyvatelům venkova.</a:t>
            </a:r>
          </a:p>
          <a:p>
            <a:pPr marL="1080770" indent="-1080770">
              <a:buNone/>
            </a:pPr>
            <a:endParaRPr lang="cs-CZ" b="1">
              <a:latin typeface="Arial"/>
              <a:cs typeface="Arial"/>
            </a:endParaRPr>
          </a:p>
          <a:p>
            <a:pPr marL="1080770" indent="-1080770">
              <a:spcBef>
                <a:spcPts val="600"/>
              </a:spcBef>
              <a:buNone/>
            </a:pPr>
            <a:r>
              <a:rPr lang="cs-CZ" b="1">
                <a:latin typeface="Arial"/>
                <a:cs typeface="Arial"/>
              </a:rPr>
              <a:t>Příjemce:</a:t>
            </a:r>
            <a:r>
              <a:rPr lang="cs-CZ">
                <a:latin typeface="Arial"/>
                <a:cs typeface="Arial"/>
              </a:rPr>
              <a:t> provozovatel prodejny (obec, FO podnikající, právnická osoba) </a:t>
            </a:r>
            <a:br>
              <a:rPr lang="cs-CZ">
                <a:latin typeface="Arial"/>
                <a:cs typeface="Arial"/>
              </a:rPr>
            </a:br>
            <a:r>
              <a:rPr lang="cs-CZ">
                <a:latin typeface="Arial"/>
                <a:cs typeface="Arial"/>
              </a:rPr>
              <a:t>v obci s méně než 1 000 obyvateli nebo v obci do 3 000 obyvatel, </a:t>
            </a:r>
            <a:br>
              <a:rPr lang="cs-CZ">
                <a:latin typeface="Arial"/>
                <a:cs typeface="Arial"/>
              </a:rPr>
            </a:br>
            <a:r>
              <a:rPr lang="cs-CZ">
                <a:latin typeface="Arial"/>
                <a:cs typeface="Arial"/>
              </a:rPr>
              <a:t>jejíž místní část má méně než 1 000 obyvatel.</a:t>
            </a:r>
          </a:p>
          <a:p>
            <a:pPr marL="1080770" indent="-1080770">
              <a:spcBef>
                <a:spcPts val="600"/>
              </a:spcBef>
              <a:buNone/>
            </a:pPr>
            <a:endParaRPr lang="cs-CZ"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>
                <a:latin typeface="Arial"/>
                <a:cs typeface="Arial"/>
              </a:rPr>
              <a:t>Dotace je poskytnuta na náklady na zaměstnance, energie, nájem, telekomunikační služby, internet a náklady spojené s obsluhou bezhotovostních plateb.</a:t>
            </a:r>
          </a:p>
          <a:p>
            <a:endParaRPr lang="cs-CZ"/>
          </a:p>
          <a:p>
            <a:pPr marL="0" indent="0">
              <a:buNone/>
            </a:pPr>
            <a:r>
              <a:rPr lang="cs-CZ" b="1">
                <a:latin typeface="Arial"/>
                <a:cs typeface="Arial"/>
              </a:rPr>
              <a:t>Alokace dotačního programu:  </a:t>
            </a:r>
            <a:r>
              <a:rPr lang="cs-CZ" b="1">
                <a:solidFill>
                  <a:srgbClr val="FF5172"/>
                </a:solidFill>
                <a:latin typeface="Arial"/>
                <a:cs typeface="Arial"/>
              </a:rPr>
              <a:t>ze státního rozpočtu - bude upřesněno po vyhlášení MPO</a:t>
            </a:r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algn="just"/>
            <a:endParaRPr lang="cs-CZ" b="1"/>
          </a:p>
          <a:p>
            <a:endParaRPr lang="cs-CZ" b="1"/>
          </a:p>
          <a:p>
            <a:pPr algn="just"/>
            <a:endParaRPr lang="cs-CZ" b="1"/>
          </a:p>
          <a:p>
            <a:pPr algn="just"/>
            <a:endParaRPr lang="cs-CZ" b="1"/>
          </a:p>
          <a:p>
            <a:endParaRPr lang="cs-CZ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555701"/>
            <a:ext cx="2967789" cy="8007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 bude upřesněno</a:t>
            </a: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>
                <a:solidFill>
                  <a:srgbClr val="1D34FD"/>
                </a:solidFill>
                <a:latin typeface="Arial"/>
                <a:cs typeface="Arial"/>
              </a:rPr>
              <a:t>bude upřesněno</a:t>
            </a:r>
            <a:endParaRPr lang="cs-CZ"/>
          </a:p>
          <a:p>
            <a:pPr algn="ctr">
              <a:spcAft>
                <a:spcPts val="500"/>
              </a:spcAft>
            </a:pPr>
            <a:endParaRPr lang="cs-CZ" sz="1300" b="1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</a:rPr>
              <a:t>Ing. Marek Dvořák</a:t>
            </a:r>
          </a:p>
          <a:p>
            <a:pPr algn="ctr">
              <a:spcAft>
                <a:spcPts val="500"/>
              </a:spcAft>
            </a:pPr>
            <a:r>
              <a:rPr lang="cs-CZ" sz="1300">
                <a:solidFill>
                  <a:srgbClr val="1D34FD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dvorak.marek@jmk.cz</a:t>
            </a:r>
            <a:endParaRPr lang="cs-CZ" sz="1300">
              <a:solidFill>
                <a:srgbClr val="1D34FD"/>
              </a:solidFill>
              <a:latin typeface="Arial"/>
              <a:cs typeface="Arial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4342797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3" id="{DFF51317-F0B9-4485-9474-65A9BD096B2C}" vid="{2D86450D-81E1-4884-8FA3-5F237CE798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9723BE3D41F70419CA45C4B78CA58F7" ma:contentTypeVersion="4" ma:contentTypeDescription="Vytvoří nový dokument" ma:contentTypeScope="" ma:versionID="2f092c831a74901f3d99247b4391fe6c">
  <xsd:schema xmlns:xsd="http://www.w3.org/2001/XMLSchema" xmlns:xs="http://www.w3.org/2001/XMLSchema" xmlns:p="http://schemas.microsoft.com/office/2006/metadata/properties" xmlns:ns2="dd44f18e-5df9-442b-a475-5962878c3dfc" xmlns:ns3="4cc1ea81-3f73-4be6-bc93-a6df2446c352" targetNamespace="http://schemas.microsoft.com/office/2006/metadata/properties" ma:root="true" ma:fieldsID="6859cf6a12575f5e83b4c93258db23d2" ns2:_="" ns3:_="">
    <xsd:import namespace="dd44f18e-5df9-442b-a475-5962878c3dfc"/>
    <xsd:import namespace="4cc1ea81-3f73-4be6-bc93-a6df2446c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4f18e-5df9-442b-a475-5962878c3d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ea81-3f73-4be6-bc93-a6df2446c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D820B4-FFB5-48DD-858D-92A73A50E3B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cc1ea81-3f73-4be6-bc93-a6df2446c352"/>
    <ds:schemaRef ds:uri="dd44f18e-5df9-442b-a475-5962878c3d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9E3F3F-0995-4EF9-9876-38A626325A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8B8C47-DDD2-48B5-A8F3-4306F8E54BCF}">
  <ds:schemaRefs>
    <ds:schemaRef ds:uri="4cc1ea81-3f73-4be6-bc93-a6df2446c352"/>
    <ds:schemaRef ds:uri="dd44f18e-5df9-442b-a475-5962878c3d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Prezentace3</Template>
  <TotalTime>99</TotalTime>
  <Words>4844</Words>
  <Application>Microsoft Office PowerPoint</Application>
  <PresentationFormat>Širokoúhlá obrazovka</PresentationFormat>
  <Paragraphs>1708</Paragraphs>
  <Slides>38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Arial,Sans-Serif</vt:lpstr>
      <vt:lpstr>Calibri</vt:lpstr>
      <vt:lpstr>Calibri Light</vt:lpstr>
      <vt:lpstr>Times New Roman</vt:lpstr>
      <vt:lpstr>Work Sans</vt:lpstr>
      <vt:lpstr>Motiv Office</vt:lpstr>
      <vt:lpstr>Prezentace aplikace PowerPoint</vt:lpstr>
      <vt:lpstr>Informace pro online přenos</vt:lpstr>
      <vt:lpstr>Prezentace aplikace PowerPoint</vt:lpstr>
      <vt:lpstr>Prezentace aplikace PowerPoint</vt:lpstr>
      <vt:lpstr>Dotační program Podpora rozvoje venkova</vt:lpstr>
      <vt:lpstr>Dotační program Podpora venkovských prodejen</vt:lpstr>
      <vt:lpstr>Dotační program Podpora vinařství, vinohradnictví, ovocnářství a zelinářství</vt:lpstr>
      <vt:lpstr> Dotační program Podpora včelařství </vt:lpstr>
      <vt:lpstr>Dotační program OBCHŮDEK 2021+  (dotační program Ministerstva průmyslu a obchodu) </vt:lpstr>
      <vt:lpstr>Dotační program Podpora výstavby domů s byty zvláštního určení</vt:lpstr>
      <vt:lpstr>Dotační program Podpora zkvalitnění služeb turistických informačních center </vt:lpstr>
      <vt:lpstr>Dotační program Podpora činnosti destinačních organizací v turistických oblastech v roce 2022 </vt:lpstr>
      <vt:lpstr>Dotační program Rozvoj turistické infrastruktury Jihomoravského kraje – Karavanové stání </vt:lpstr>
      <vt:lpstr>Dotační program Podpora rozvoje cyklistiky a cyklistické dopravy </vt:lpstr>
      <vt:lpstr>Dotační program Podpora udržování čistoty cyklistických komunikací a úpravy běžeckých lyžařských tratí</vt:lpstr>
      <vt:lpstr>Dotační program Podpora adaptačních opatření na změnu klimatu v roce 2023 </vt:lpstr>
      <vt:lpstr>Dotační program Podpora adaptačních opatření na změnu klimatu v roce 2023 </vt:lpstr>
      <vt:lpstr>Prezentace aplikace PowerPoint</vt:lpstr>
      <vt:lpstr>Dotační program v oblasti vodního hospodářství</vt:lpstr>
      <vt:lpstr>Dotační program v oblasti enviromentálního vzdělávání, výchovy a osvěty (EVVO)</vt:lpstr>
      <vt:lpstr>Prezentace aplikace PowerPoint</vt:lpstr>
      <vt:lpstr>Dotační program Podpora rozvoje v oblasti památkové péče</vt:lpstr>
      <vt:lpstr>Dotační program Podpora památek místního významu </vt:lpstr>
      <vt:lpstr>Dotační program Podpora rozvoje v oblasti kultury </vt:lpstr>
      <vt:lpstr>Dotační program Muzejní noci a noci kostelů</vt:lpstr>
      <vt:lpstr>Prezentace aplikace PowerPoint</vt:lpstr>
      <vt:lpstr>Dotační program Dotace obcím na zpracování územních plánů 2023 </vt:lpstr>
      <vt:lpstr>Prezentace aplikace PowerPoint</vt:lpstr>
      <vt:lpstr>Dotační program Podpora rodinné a seniorské politiky na úrovni obcí</vt:lpstr>
      <vt:lpstr>Dotační program „Spolufinancování dotace MPSV z rozpočtu JMK“</vt:lpstr>
      <vt:lpstr>Dotační program „Státní dotace pro poskytovatele sociálních služeb dle § 101a zákona č. 108/2006 Sb.“</vt:lpstr>
      <vt:lpstr>„Zvýšení dostupnosti terénních služeb pro území postižené tornádem“ pro rok 2023 </vt:lpstr>
      <vt:lpstr>Prezentace aplikace PowerPoint</vt:lpstr>
      <vt:lpstr>Dotační program Podpora jednotek  sborů dobrovolných hasičů </vt:lpstr>
      <vt:lpstr>Prezentace aplikace PowerPoint</vt:lpstr>
      <vt:lpstr>Dotační program pro oblast prevence kriminality</vt:lpstr>
      <vt:lpstr>Podání žádosti o dotaci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Lachout Jan</dc:creator>
  <cp:lastModifiedBy>Bravencová Lucie</cp:lastModifiedBy>
  <cp:revision>4</cp:revision>
  <cp:lastPrinted>2021-01-20T13:36:19Z</cp:lastPrinted>
  <dcterms:created xsi:type="dcterms:W3CDTF">2019-09-12T11:49:24Z</dcterms:created>
  <dcterms:modified xsi:type="dcterms:W3CDTF">2022-12-13T09:39:23Z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SetDate">
    <vt:lpwstr>2019-09-12T11:52:14.8234365Z</vt:lpwstr>
  </property>
  <property fmtid="{D5CDD505-2E9C-101B-9397-08002B2CF9AE}" pid="5" name="MSIP_Label_690ebb53-23a2-471a-9c6e-17bd0d11311e_Name">
    <vt:lpwstr>Verejne</vt:lpwstr>
  </property>
  <property fmtid="{D5CDD505-2E9C-101B-9397-08002B2CF9AE}" pid="6" name="MSIP_Label_690ebb53-23a2-471a-9c6e-17bd0d11311e_Extended_MSFT_Method">
    <vt:lpwstr>Automatic</vt:lpwstr>
  </property>
  <property fmtid="{D5CDD505-2E9C-101B-9397-08002B2CF9AE}" pid="7" name="Sensitivity">
    <vt:lpwstr>Verejne</vt:lpwstr>
  </property>
  <property fmtid="{D5CDD505-2E9C-101B-9397-08002B2CF9AE}" pid="8" name="ContentTypeId">
    <vt:lpwstr>0x010100C9723BE3D41F70419CA45C4B78CA58F7</vt:lpwstr>
  </property>
</Properties>
</file>