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320" r:id="rId5"/>
    <p:sldId id="317" r:id="rId6"/>
    <p:sldId id="316" r:id="rId7"/>
    <p:sldId id="318" r:id="rId8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98" autoAdjust="0"/>
    <p:restoredTop sz="97727" autoAdjust="0"/>
  </p:normalViewPr>
  <p:slideViewPr>
    <p:cSldViewPr>
      <p:cViewPr>
        <p:scale>
          <a:sx n="100" d="100"/>
          <a:sy n="100" d="100"/>
        </p:scale>
        <p:origin x="-2184" y="-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31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2238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3381E-BAF1-4B33-8FF6-1B374C450D31}" type="datetimeFigureOut">
              <a:rPr lang="cs-CZ" smtClean="0"/>
              <a:pPr/>
              <a:t>19.5.2017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6AF261-7FA8-45AA-A4AA-A92D2143429B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84940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E02108A-907B-4626-B2BB-A0068B8E1F27}" type="datetimeFigureOut">
              <a:rPr lang="cs-CZ"/>
              <a:pPr>
                <a:defRPr/>
              </a:pPr>
              <a:t>19.5.2017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1C35F4A-36AD-40ED-A0A4-223D5BF91CA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46011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Představit cíl dokumentu,</a:t>
            </a:r>
            <a:r>
              <a:rPr lang="cs-CZ" baseline="0" dirty="0" smtClean="0"/>
              <a:t> objasnit důvody vzniku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C35F4A-36AD-40ED-A0A4-223D5BF91CA0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Představit cíl dokumentu,</a:t>
            </a:r>
            <a:r>
              <a:rPr lang="cs-CZ" baseline="0" dirty="0" smtClean="0"/>
              <a:t> objasnit důvody vzniku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C35F4A-36AD-40ED-A0A4-223D5BF91CA0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Představit cíl dokumentu,</a:t>
            </a:r>
            <a:r>
              <a:rPr lang="cs-CZ" baseline="0" dirty="0" smtClean="0"/>
              <a:t> objasnit důvody vzniku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C35F4A-36AD-40ED-A0A4-223D5BF91CA0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á strana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323528" y="3933056"/>
            <a:ext cx="5256584" cy="1728192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2D050"/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1391EA-15C2-47D0-8962-14939FD3A200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10620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2349500"/>
            <a:ext cx="8229600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chemeClr val="bg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fld id="{E61391EA-15C2-47D0-8962-14939FD3A20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8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149080"/>
            <a:ext cx="8640960" cy="151216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Program rozvoje Jihomoravského kraje 2018–2021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6906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062038"/>
            <a:ext cx="8229600" cy="710778"/>
          </a:xfrm>
        </p:spPr>
        <p:txBody>
          <a:bodyPr/>
          <a:lstStyle/>
          <a:p>
            <a:r>
              <a:rPr lang="cs-CZ" sz="3600" b="1" dirty="0" smtClean="0"/>
              <a:t>Struktura PRJMK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1391EA-15C2-47D0-8962-14939FD3A200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251520" y="1988840"/>
            <a:ext cx="8784976" cy="3816648"/>
          </a:xfrm>
        </p:spPr>
        <p:txBody>
          <a:bodyPr/>
          <a:lstStyle/>
          <a:p>
            <a:pPr marL="371475" indent="-371475">
              <a:buFont typeface="+mj-lt"/>
              <a:buAutoNum type="arabicPeriod"/>
            </a:pPr>
            <a:r>
              <a:rPr lang="cs-CZ" sz="2400" b="1" dirty="0" smtClean="0"/>
              <a:t>Zhodnocení stávajícího rozvoje kraje</a:t>
            </a:r>
          </a:p>
          <a:p>
            <a:pPr marL="371475" indent="-371475">
              <a:buFont typeface="+mj-lt"/>
              <a:buAutoNum type="arabicPeriod"/>
            </a:pPr>
            <a:r>
              <a:rPr lang="cs-CZ" sz="2400" b="1" dirty="0" smtClean="0"/>
              <a:t>Analytická část </a:t>
            </a:r>
            <a:r>
              <a:rPr lang="cs-CZ" sz="2400" dirty="0" smtClean="0"/>
              <a:t>(profil, názory aktérů, SWOT, PESTLE)</a:t>
            </a:r>
          </a:p>
          <a:p>
            <a:pPr marL="371475" indent="-371475">
              <a:buFont typeface="+mj-lt"/>
              <a:buAutoNum type="arabicPeriod"/>
            </a:pPr>
            <a:r>
              <a:rPr lang="cs-CZ" sz="2400" b="1" dirty="0" smtClean="0"/>
              <a:t>Návrhová část</a:t>
            </a:r>
            <a:r>
              <a:rPr lang="cs-CZ" sz="2400" b="1" spc="-20" dirty="0" smtClean="0"/>
              <a:t> </a:t>
            </a:r>
            <a:r>
              <a:rPr lang="cs-CZ" sz="2400" spc="-20" dirty="0" smtClean="0"/>
              <a:t>(priority, opatření, aktivity) – vazba na SRJMK</a:t>
            </a:r>
          </a:p>
          <a:p>
            <a:pPr marL="371475" indent="-371475">
              <a:buFont typeface="+mj-lt"/>
              <a:buAutoNum type="arabicPeriod"/>
            </a:pPr>
            <a:r>
              <a:rPr lang="cs-CZ" sz="2400" b="1" spc="-20" dirty="0" smtClean="0"/>
              <a:t>Finanční plán</a:t>
            </a:r>
          </a:p>
          <a:p>
            <a:pPr marL="371475" indent="-371475">
              <a:buFont typeface="+mj-lt"/>
              <a:buAutoNum type="arabicPeriod"/>
            </a:pPr>
            <a:r>
              <a:rPr lang="cs-CZ" sz="2400" b="1" spc="-20" dirty="0" smtClean="0"/>
              <a:t>Implementační část 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Posílení role PRJMK jako realizačního dokumentu SRJMK.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76064"/>
          </a:xfrm>
        </p:spPr>
        <p:txBody>
          <a:bodyPr/>
          <a:lstStyle/>
          <a:p>
            <a:r>
              <a:rPr lang="cs-CZ" sz="3600" b="1" dirty="0" smtClean="0"/>
              <a:t>Proces tvorby PRJMK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1391EA-15C2-47D0-8962-14939FD3A200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67544" y="5411316"/>
            <a:ext cx="8229600" cy="432272"/>
          </a:xfrm>
        </p:spPr>
        <p:txBody>
          <a:bodyPr/>
          <a:lstStyle/>
          <a:p>
            <a:pPr>
              <a:buNone/>
            </a:pPr>
            <a:r>
              <a:rPr lang="cs-CZ" sz="2400" dirty="0" smtClean="0">
                <a:solidFill>
                  <a:srgbClr val="1F497D"/>
                </a:solidFill>
              </a:rPr>
              <a:t>Odborné semináře: červen, srpen/září, září/říjen.</a:t>
            </a:r>
            <a:endParaRPr lang="cs-CZ" sz="2400" dirty="0">
              <a:solidFill>
                <a:srgbClr val="1F497D"/>
              </a:solidFill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67544" y="1594892"/>
          <a:ext cx="8136904" cy="3657600"/>
        </p:xfrm>
        <a:graphic>
          <a:graphicData uri="http://schemas.openxmlformats.org/drawingml/2006/table">
            <a:tbl>
              <a:tblPr/>
              <a:tblGrid>
                <a:gridCol w="5544616"/>
                <a:gridCol w="2592288"/>
              </a:tblGrid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2400" b="1" noProof="0" dirty="0" smtClean="0">
                          <a:solidFill>
                            <a:srgbClr val="1F497D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Postupový krok</a:t>
                      </a:r>
                      <a:endParaRPr lang="cs-CZ" sz="2400" noProof="0" dirty="0">
                        <a:solidFill>
                          <a:srgbClr val="1F497D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2400" b="1" noProof="0" dirty="0" smtClean="0">
                          <a:solidFill>
                            <a:srgbClr val="1F497D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Časový plán</a:t>
                      </a:r>
                      <a:endParaRPr lang="cs-CZ" sz="2400" noProof="0" dirty="0">
                        <a:solidFill>
                          <a:srgbClr val="1F497D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2400" noProof="0" dirty="0" smtClean="0">
                          <a:solidFill>
                            <a:srgbClr val="1F497D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Vyhodnocení PRJMK 2014-2017</a:t>
                      </a:r>
                      <a:endParaRPr lang="cs-CZ" sz="2400" noProof="0" dirty="0">
                        <a:solidFill>
                          <a:srgbClr val="1F497D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2400" noProof="0" smtClean="0">
                          <a:solidFill>
                            <a:srgbClr val="1F497D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květen</a:t>
                      </a:r>
                      <a:endParaRPr lang="cs-CZ" sz="2400" noProof="0">
                        <a:solidFill>
                          <a:srgbClr val="1F497D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2400" noProof="0" dirty="0" smtClean="0">
                          <a:solidFill>
                            <a:srgbClr val="1F497D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Vymezení činností JMK vůči veřejnosti</a:t>
                      </a:r>
                      <a:endParaRPr lang="cs-CZ" sz="2400" noProof="0" dirty="0">
                        <a:solidFill>
                          <a:srgbClr val="1F497D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2400" noProof="0" smtClean="0">
                          <a:solidFill>
                            <a:srgbClr val="1F497D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květen</a:t>
                      </a:r>
                      <a:endParaRPr lang="cs-CZ" sz="2400" noProof="0">
                        <a:solidFill>
                          <a:srgbClr val="1F497D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2400" noProof="0" dirty="0" smtClean="0">
                          <a:solidFill>
                            <a:srgbClr val="1F497D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Zpracování komunikační strategie</a:t>
                      </a:r>
                      <a:endParaRPr lang="cs-CZ" sz="2400" noProof="0" dirty="0">
                        <a:solidFill>
                          <a:srgbClr val="1F497D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2400" noProof="0" dirty="0" smtClean="0">
                          <a:solidFill>
                            <a:srgbClr val="1F497D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květen</a:t>
                      </a:r>
                      <a:endParaRPr lang="cs-CZ" sz="2400" noProof="0" dirty="0">
                        <a:solidFill>
                          <a:srgbClr val="1F497D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2400" b="1" noProof="0" dirty="0" smtClean="0">
                          <a:solidFill>
                            <a:srgbClr val="1F497D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Zpracování analytické části</a:t>
                      </a:r>
                      <a:endParaRPr lang="cs-CZ" sz="2400" b="1" noProof="0" dirty="0">
                        <a:solidFill>
                          <a:srgbClr val="1F497D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2400" noProof="0" dirty="0" smtClean="0">
                          <a:solidFill>
                            <a:srgbClr val="1F497D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květen–červen</a:t>
                      </a:r>
                      <a:endParaRPr lang="cs-CZ" sz="2400" noProof="0" dirty="0">
                        <a:solidFill>
                          <a:srgbClr val="1F497D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2400" b="1" noProof="0" dirty="0" smtClean="0">
                          <a:solidFill>
                            <a:srgbClr val="1F497D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Zpracování návrhové části</a:t>
                      </a:r>
                      <a:endParaRPr lang="cs-CZ" sz="2400" b="1" noProof="0" dirty="0">
                        <a:solidFill>
                          <a:srgbClr val="1F497D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2400" noProof="0" dirty="0" smtClean="0">
                          <a:solidFill>
                            <a:srgbClr val="1F497D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červenec – 15. 9. </a:t>
                      </a:r>
                      <a:endParaRPr lang="cs-CZ" sz="2400" noProof="0" dirty="0">
                        <a:solidFill>
                          <a:srgbClr val="1F497D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2400" noProof="0" dirty="0" smtClean="0">
                          <a:solidFill>
                            <a:srgbClr val="1F497D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Zpracování implementace a pozičního dokumentu</a:t>
                      </a:r>
                      <a:endParaRPr lang="cs-CZ" sz="2400" noProof="0" dirty="0">
                        <a:solidFill>
                          <a:srgbClr val="1F497D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2400" noProof="0" dirty="0" smtClean="0">
                          <a:solidFill>
                            <a:srgbClr val="1F497D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září – 16. 10.</a:t>
                      </a:r>
                      <a:endParaRPr lang="cs-CZ" sz="2400" noProof="0" dirty="0">
                        <a:solidFill>
                          <a:srgbClr val="1F497D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2400" b="1" noProof="0" dirty="0" smtClean="0">
                          <a:solidFill>
                            <a:srgbClr val="1F497D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Kompletace PRJMK</a:t>
                      </a:r>
                      <a:endParaRPr lang="cs-CZ" sz="2400" b="1" noProof="0" dirty="0">
                        <a:solidFill>
                          <a:srgbClr val="1F497D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2400" noProof="0" dirty="0" smtClean="0">
                          <a:solidFill>
                            <a:srgbClr val="1F497D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do 31. 10.</a:t>
                      </a:r>
                      <a:endParaRPr lang="cs-CZ" sz="2400" noProof="0" dirty="0">
                        <a:solidFill>
                          <a:srgbClr val="1F497D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2400" noProof="0" dirty="0" smtClean="0">
                          <a:solidFill>
                            <a:srgbClr val="1F497D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Zpracování hodnocení SEA</a:t>
                      </a:r>
                      <a:endParaRPr lang="cs-CZ" sz="2400" noProof="0" dirty="0">
                        <a:solidFill>
                          <a:srgbClr val="1F497D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2400" noProof="0" dirty="0" smtClean="0">
                          <a:solidFill>
                            <a:srgbClr val="1F497D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do 18. 1. 2018</a:t>
                      </a:r>
                      <a:endParaRPr lang="cs-CZ" sz="2400" noProof="0" dirty="0">
                        <a:solidFill>
                          <a:srgbClr val="1F497D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062038"/>
            <a:ext cx="8229600" cy="710778"/>
          </a:xfrm>
        </p:spPr>
        <p:txBody>
          <a:bodyPr/>
          <a:lstStyle/>
          <a:p>
            <a:r>
              <a:rPr lang="cs-CZ" sz="3600" b="1" dirty="0" smtClean="0"/>
              <a:t>Role pracovních skupin RSK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1391EA-15C2-47D0-8962-14939FD3A200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169987" y="1844824"/>
            <a:ext cx="8964488" cy="3960664"/>
          </a:xfrm>
        </p:spPr>
        <p:txBody>
          <a:bodyPr/>
          <a:lstStyle/>
          <a:p>
            <a:pPr>
              <a:buNone/>
            </a:pPr>
            <a:r>
              <a:rPr lang="cs-CZ" sz="2400" dirty="0" smtClean="0"/>
              <a:t>PS RSK budou důležitým subjektem při tvorbě PRJMK.</a:t>
            </a:r>
          </a:p>
          <a:p>
            <a:pPr lvl="1">
              <a:buFont typeface="Wingdings" pitchFamily="2" charset="2"/>
              <a:buChar char="§"/>
            </a:pPr>
            <a:r>
              <a:rPr lang="cs-CZ" sz="2400" dirty="0" smtClean="0"/>
              <a:t>Podněty k situaci v JMK a ke způsobům rozvoje</a:t>
            </a:r>
          </a:p>
          <a:p>
            <a:pPr lvl="1">
              <a:buFont typeface="Wingdings" pitchFamily="2" charset="2"/>
              <a:buChar char="§"/>
            </a:pPr>
            <a:r>
              <a:rPr lang="cs-CZ" sz="2400" dirty="0" smtClean="0"/>
              <a:t>Zpětná vazba k vytvořeným částem PRJMK</a:t>
            </a:r>
          </a:p>
          <a:p>
            <a:pPr marL="6819900" lvl="1" indent="-6819900">
              <a:buNone/>
            </a:pPr>
            <a:r>
              <a:rPr lang="cs-CZ" sz="2400" dirty="0" smtClean="0"/>
              <a:t>Diskuze na jednáních PS + vyjádření e-mailem k zaslaným podkladům</a:t>
            </a:r>
          </a:p>
          <a:p>
            <a:pPr>
              <a:buNone/>
            </a:pPr>
            <a:r>
              <a:rPr lang="cs-CZ" sz="2400" b="1" u="sng" dirty="0" smtClean="0"/>
              <a:t>Vstupní otázky pro členy PS</a:t>
            </a:r>
            <a:r>
              <a:rPr lang="cs-CZ" sz="2400" dirty="0" smtClean="0"/>
              <a:t>:</a:t>
            </a:r>
          </a:p>
          <a:p>
            <a:pPr lvl="1">
              <a:buFont typeface="Wingdings" pitchFamily="2" charset="2"/>
              <a:buChar char="§"/>
            </a:pPr>
            <a:r>
              <a:rPr lang="cs-CZ" sz="2400" b="1" spc="-10" dirty="0" smtClean="0"/>
              <a:t>Jaké jsou hlavní problémy kraje v oblasti zaměření PS?</a:t>
            </a:r>
          </a:p>
          <a:p>
            <a:pPr lvl="1">
              <a:buFont typeface="Wingdings" pitchFamily="2" charset="2"/>
              <a:buChar char="§"/>
            </a:pPr>
            <a:r>
              <a:rPr lang="cs-CZ" sz="2400" b="1" dirty="0" smtClean="0"/>
              <a:t>Na řešení jakých témat by se kraj v následujících čtyřech letech měl zaměřit?</a:t>
            </a:r>
            <a:endParaRPr lang="cs-CZ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8FD5E06E66F6743AFFC0A6AD29E7019" ma:contentTypeVersion="0" ma:contentTypeDescription="Vytvoří nový dokument" ma:contentTypeScope="" ma:versionID="43604ab9ab3389815a11b1263295640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5030a4fb49af6ac1945304746faa32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846F6A51-E782-4444-91E8-42DA270DCE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FA00AF3-14FC-45BD-B061-1C0F0F6D675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2FCD5B-E74F-495C-9DFE-96EB1D3CDFF0}">
  <ds:schemaRefs>
    <ds:schemaRef ds:uri="http://purl.org/dc/dcmitype/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4948</TotalTime>
  <Words>213</Words>
  <Application>Microsoft Office PowerPoint</Application>
  <PresentationFormat>Předvádění na obrazovce (4:3)</PresentationFormat>
  <Paragraphs>46</Paragraphs>
  <Slides>4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sady Office</vt:lpstr>
      <vt:lpstr>Program rozvoje Jihomoravského kraje 2018–2021</vt:lpstr>
      <vt:lpstr>Struktura PRJMK</vt:lpstr>
      <vt:lpstr>Proces tvorby PRJMK</vt:lpstr>
      <vt:lpstr>Role pracovních skupin RSK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JVS prezentace obecná</dc:title>
  <dc:creator>klimes.vladimir</dc:creator>
  <cp:lastModifiedBy>Grulich Tomáš</cp:lastModifiedBy>
  <cp:revision>506</cp:revision>
  <dcterms:created xsi:type="dcterms:W3CDTF">2010-11-15T06:15:01Z</dcterms:created>
  <dcterms:modified xsi:type="dcterms:W3CDTF">2017-05-19T06:32:08Z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0x010100A8FD5E06E66F6743AFFC0A6AD29E7019</vt:lpwstr>
  </property>
</Properties>
</file>