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5" r:id="rId4"/>
    <p:sldId id="266" r:id="rId5"/>
    <p:sldId id="267" r:id="rId6"/>
    <p:sldId id="269" r:id="rId7"/>
    <p:sldId id="270" r:id="rId8"/>
    <p:sldId id="271" r:id="rId9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BCF8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443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EF113F-687F-4050-8EAC-D7A8AF848905}" type="datetimeFigureOut">
              <a:rPr lang="cs-CZ"/>
              <a:pPr>
                <a:defRPr/>
              </a:pPr>
              <a:t>22. 5. 2017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7EC9C1-31D7-40C2-8150-1521D3655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478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D6B313-C0CF-4ACB-B541-07F682003982}" type="datetimeFigureOut">
              <a:rPr lang="cs-CZ"/>
              <a:pPr>
                <a:defRPr/>
              </a:pPr>
              <a:t>22. 5. 2017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B34319-28B2-4174-9B80-BB33134DB5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61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51D9A3-0210-4E6A-B431-E5DAFB99AB5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773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EC6B81-5147-40DA-8E2D-C73D583DB6D2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6629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EC6B81-5147-40DA-8E2D-C73D583DB6D2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9462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EC6B81-5147-40DA-8E2D-C73D583DB6D2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19594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EC6B81-5147-40DA-8E2D-C73D583DB6D2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8832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EC6B81-5147-40DA-8E2D-C73D583DB6D2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86898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EC6B81-5147-40DA-8E2D-C73D583DB6D2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1530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B846-41F8-41C0-AA1D-DF168528594C}" type="datetimeFigureOut">
              <a:rPr lang="cs-CZ"/>
              <a:pPr>
                <a:defRPr/>
              </a:pPr>
              <a:t>22. 5. 2017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A6D2-4762-4DD0-A9F7-3DA7FDAA60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DAC1-808E-4115-B6D7-2420CF19BFA0}" type="datetimeFigureOut">
              <a:rPr lang="cs-CZ"/>
              <a:pPr>
                <a:defRPr/>
              </a:pPr>
              <a:t>22. 5. 2017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AC85-A767-4431-B138-D973915735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FB94-5098-48BB-AC31-59F14D794FCF}" type="datetimeFigureOut">
              <a:rPr lang="cs-CZ"/>
              <a:pPr>
                <a:defRPr/>
              </a:pPr>
              <a:t>22. 5. 2017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D118-6B9F-4D3E-A8F7-0875030522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65B0-E236-4D29-85A5-C89415029A35}" type="datetimeFigureOut">
              <a:rPr lang="cs-CZ"/>
              <a:pPr>
                <a:defRPr/>
              </a:pPr>
              <a:t>22. 5. 2017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72ABB-9ABC-434D-9675-11D85895E1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C45C-6EE8-44D8-85EB-D334C3773276}" type="datetimeFigureOut">
              <a:rPr lang="cs-CZ"/>
              <a:pPr>
                <a:defRPr/>
              </a:pPr>
              <a:t>22. 5. 2017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271B-3DCC-48CC-89D4-653EF5626C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1A64-3344-4550-9CAE-835525189F1B}" type="datetimeFigureOut">
              <a:rPr lang="cs-CZ"/>
              <a:pPr>
                <a:defRPr/>
              </a:pPr>
              <a:t>22. 5. 2017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6BBE4-4004-4425-9F79-8EB57C1307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99DC7-78A3-4D27-85CA-431EA4AB2E1D}" type="datetimeFigureOut">
              <a:rPr lang="cs-CZ"/>
              <a:pPr>
                <a:defRPr/>
              </a:pPr>
              <a:t>22. 5. 2017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8105-E148-4234-BBA8-804C6C5D3B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C7D3-4AC7-4309-9EC3-DB7CF01960AA}" type="datetimeFigureOut">
              <a:rPr lang="cs-CZ"/>
              <a:pPr>
                <a:defRPr/>
              </a:pPr>
              <a:t>22. 5. 2017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C88A-27C3-47B6-9F1E-8F64DAA944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A780-70C7-4B68-9112-DA73C809F490}" type="datetimeFigureOut">
              <a:rPr lang="cs-CZ"/>
              <a:pPr>
                <a:defRPr/>
              </a:pPr>
              <a:t>22. 5. 2017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A92C9-4A9E-4BE1-ABCA-9BBFA04E61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9556-02DD-4FD0-BE2A-610BDBAF4B5F}" type="datetimeFigureOut">
              <a:rPr lang="cs-CZ"/>
              <a:pPr>
                <a:defRPr/>
              </a:pPr>
              <a:t>22. 5. 2017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3A84-5FE8-498B-AEAF-BF106FEA14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0D86F-B564-4CF4-955D-2A6156BF9740}" type="datetimeFigureOut">
              <a:rPr lang="cs-CZ"/>
              <a:pPr>
                <a:defRPr/>
              </a:pPr>
              <a:t>22. 5. 2017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9409-347C-4A13-B884-8C8EA064C7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F1CA78-0872-4A8D-9F85-5A2FB7898A08}" type="datetimeFigureOut">
              <a:rPr lang="cs-CZ"/>
              <a:pPr>
                <a:defRPr/>
              </a:pPr>
              <a:t>22. 5. 2017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951476-8763-4CE9-A90A-C1FBDD3B52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plikace.mvcr.cz/sbirka-zakonu/ViewFile.aspx?type=c&amp;id=38088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senat.cz/xqw/xervlet/pssenat/historie?cid=pssenat_historie.pHistorieTisku.list&amp;forEach.action=detail&amp;forEach.value=s4114" TargetMode="External"/><Relationship Id="rId5" Type="http://schemas.openxmlformats.org/officeDocument/2006/relationships/hyperlink" Target="http://www.senat.cz/xqw/xervlet/pssenat/historie?cid=pssenat_historie.pHistorieTisku.list&amp;forEach.action=detail&amp;forEach.value=s4097" TargetMode="External"/><Relationship Id="rId4" Type="http://schemas.openxmlformats.org/officeDocument/2006/relationships/hyperlink" Target="http://aplikace.mvcr.cz/sbirka-zakonu/ViewFile.aspx?type=c&amp;id=3821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763688" y="5661248"/>
            <a:ext cx="5486400" cy="804862"/>
          </a:xfrm>
        </p:spPr>
        <p:txBody>
          <a:bodyPr/>
          <a:lstStyle/>
          <a:p>
            <a:pPr algn="ctr" eaLnBrk="1" hangingPunct="1"/>
            <a:r>
              <a:rPr lang="cs-CZ" sz="2000" dirty="0" smtClean="0">
                <a:solidFill>
                  <a:srgbClr val="000000"/>
                </a:solidFill>
              </a:rPr>
              <a:t>Jan Bláha, Krajský úřad Jihomoravského kraje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r>
              <a:rPr lang="cs-CZ" sz="2000" dirty="0" smtClean="0">
                <a:solidFill>
                  <a:srgbClr val="000000"/>
                </a:solidFill>
              </a:rPr>
              <a:t>Brno, 22. května 2017</a:t>
            </a:r>
          </a:p>
        </p:txBody>
      </p:sp>
      <p:pic>
        <p:nvPicPr>
          <p:cNvPr id="8" name="Obrázek 7" descr="LOGO_CZ_POZ.png"/>
          <p:cNvPicPr>
            <a:picLocks noChangeAspect="1"/>
          </p:cNvPicPr>
          <p:nvPr/>
        </p:nvPicPr>
        <p:blipFill>
          <a:blip r:embed="rId4" cstate="print">
            <a:lum bright="16000" contrast="-100000"/>
          </a:blip>
          <a:stretch>
            <a:fillRect/>
          </a:stretch>
        </p:blipFill>
        <p:spPr>
          <a:xfrm>
            <a:off x="0" y="-603448"/>
            <a:ext cx="2807018" cy="1983581"/>
          </a:xfrm>
          <a:prstGeom prst="rect">
            <a:avLst/>
          </a:prstGeom>
        </p:spPr>
      </p:pic>
      <p:sp>
        <p:nvSpPr>
          <p:cNvPr id="5" name="Nadpis 3"/>
          <p:cNvSpPr txBox="1">
            <a:spLocks/>
          </p:cNvSpPr>
          <p:nvPr/>
        </p:nvSpPr>
        <p:spPr bwMode="auto">
          <a:xfrm>
            <a:off x="611560" y="1678274"/>
            <a:ext cx="7921625" cy="198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Aktuální</a:t>
            </a:r>
            <a:r>
              <a:rPr kumimoji="0" lang="cs-CZ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změny</a:t>
            </a:r>
            <a:endParaRPr lang="cs-CZ" sz="40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zákona č. 114/1992 Sb.,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ochraně přírody a krajiny</a:t>
            </a: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6673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6147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908720"/>
            <a:ext cx="8280920" cy="5184576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cs-CZ" sz="3600" b="1" dirty="0" smtClean="0"/>
              <a:t>Již přijaté zákony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cs-CZ" sz="2000" b="1" dirty="0" smtClean="0">
                <a:solidFill>
                  <a:schemeClr val="tx2"/>
                </a:solidFill>
              </a:rPr>
              <a:t>1. Změna </a:t>
            </a:r>
            <a:r>
              <a:rPr lang="cs-CZ" sz="2000" b="1" dirty="0">
                <a:solidFill>
                  <a:schemeClr val="tx2"/>
                </a:solidFill>
              </a:rPr>
              <a:t>zákona</a:t>
            </a:r>
            <a:r>
              <a:rPr lang="cs-CZ" sz="2000" b="1" dirty="0" smtClean="0">
                <a:solidFill>
                  <a:schemeClr val="tx2"/>
                </a:solidFill>
              </a:rPr>
              <a:t> o dráhách (úprava kácení u železnic)</a:t>
            </a:r>
            <a:br>
              <a:rPr lang="cs-CZ" sz="2000" b="1" dirty="0" smtClean="0">
                <a:solidFill>
                  <a:schemeClr val="tx2"/>
                </a:solidFill>
              </a:rPr>
            </a:br>
            <a:r>
              <a:rPr lang="cs-CZ" sz="2000" dirty="0" smtClean="0">
                <a:solidFill>
                  <a:schemeClr val="tx2"/>
                </a:solidFill>
              </a:rPr>
              <a:t>Zákon č. 319/2016 Sb.,  účinnost od 1. dubna 2017 – </a:t>
            </a:r>
            <a:r>
              <a:rPr lang="cs-CZ" sz="2000" dirty="0" smtClean="0">
                <a:solidFill>
                  <a:schemeClr val="tx2"/>
                </a:solidFill>
                <a:hlinkClick r:id="rId3"/>
              </a:rPr>
              <a:t>Sbírka zákonů</a:t>
            </a:r>
            <a:endParaRPr lang="cs-CZ" sz="20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2. Novela ZOPK – národní parky, chráněná území</a:t>
            </a:r>
            <a:b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</a:rPr>
              <a:t>Zákon č. 123/2017 Sb., účinnost od 1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</a:rPr>
              <a:t>. června 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</a:rPr>
              <a:t>2017 – 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Sbírka zákonů</a:t>
            </a:r>
            <a:endParaRPr lang="cs-CZ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cs-CZ" sz="20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cs-CZ" sz="3600" b="1" dirty="0"/>
              <a:t>Zákony v legislativním procesu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cs-CZ" sz="2000" b="1" dirty="0" smtClean="0">
                <a:solidFill>
                  <a:srgbClr val="7030A0"/>
                </a:solidFill>
              </a:rPr>
              <a:t>3. Novela stavebního zákona (s dopady na ZOPK)</a:t>
            </a:r>
            <a:br>
              <a:rPr lang="cs-CZ" sz="2000" b="1" dirty="0" smtClean="0">
                <a:solidFill>
                  <a:srgbClr val="7030A0"/>
                </a:solidFill>
              </a:rPr>
            </a:br>
            <a:r>
              <a:rPr lang="cs-CZ" sz="2000" dirty="0" smtClean="0">
                <a:solidFill>
                  <a:srgbClr val="7030A0"/>
                </a:solidFill>
              </a:rPr>
              <a:t>Senát PČR, lhůta pro projednání do 8</a:t>
            </a:r>
            <a:r>
              <a:rPr lang="cs-CZ" sz="2000" dirty="0" smtClean="0">
                <a:solidFill>
                  <a:srgbClr val="7030A0"/>
                </a:solidFill>
              </a:rPr>
              <a:t>. června </a:t>
            </a:r>
            <a:r>
              <a:rPr lang="cs-CZ" sz="2000" dirty="0" smtClean="0">
                <a:solidFill>
                  <a:srgbClr val="7030A0"/>
                </a:solidFill>
              </a:rPr>
              <a:t>2017 – </a:t>
            </a:r>
            <a:r>
              <a:rPr lang="cs-CZ" sz="2000" dirty="0" smtClean="0">
                <a:solidFill>
                  <a:srgbClr val="7030A0"/>
                </a:solidFill>
                <a:hlinkClick r:id="rId5"/>
              </a:rPr>
              <a:t>senátní tisk 108</a:t>
            </a:r>
            <a:endParaRPr lang="cs-CZ" sz="20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4. Nová úprava přestupků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 změna zvláštních předpisů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Senát PČR, lhůta pro projednání do 8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. června 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2017 – 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hlinkClick r:id="rId6"/>
              </a:rPr>
              <a:t>senátní 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hlinkClick r:id="rId6"/>
              </a:rPr>
              <a:t>tisk 125</a:t>
            </a:r>
            <a:endParaRPr 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b="1" dirty="0" smtClean="0">
              <a:solidFill>
                <a:srgbClr val="FF0000"/>
              </a:solidFill>
            </a:endParaRPr>
          </a:p>
        </p:txBody>
      </p:sp>
      <p:pic>
        <p:nvPicPr>
          <p:cNvPr id="8" name="Obrázek 7" descr="LOGO_CZ_POZ.png"/>
          <p:cNvPicPr>
            <a:picLocks noChangeAspect="1"/>
          </p:cNvPicPr>
          <p:nvPr/>
        </p:nvPicPr>
        <p:blipFill>
          <a:blip r:embed="rId7" cstate="print">
            <a:lum bright="16000" contrast="-100000"/>
          </a:blip>
          <a:stretch>
            <a:fillRect/>
          </a:stretch>
        </p:blipFill>
        <p:spPr>
          <a:xfrm>
            <a:off x="0" y="-603448"/>
            <a:ext cx="2807018" cy="1983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2041743"/>
            <a:ext cx="8280920" cy="4483601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</a:rPr>
              <a:t>Účinnost novely zákona o dráhách od 1</a:t>
            </a:r>
            <a:r>
              <a:rPr lang="cs-CZ" sz="2000" dirty="0" smtClean="0">
                <a:solidFill>
                  <a:schemeClr val="tx2"/>
                </a:solidFill>
              </a:rPr>
              <a:t>. dubna </a:t>
            </a:r>
            <a:r>
              <a:rPr lang="cs-CZ" sz="2000" dirty="0" smtClean="0">
                <a:solidFill>
                  <a:schemeClr val="tx2"/>
                </a:solidFill>
              </a:rPr>
              <a:t>2017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</a:rPr>
              <a:t>Kácení u drah nově v </a:t>
            </a:r>
            <a:r>
              <a:rPr lang="cs-CZ" sz="2000" b="1" dirty="0" smtClean="0">
                <a:solidFill>
                  <a:schemeClr val="tx2"/>
                </a:solidFill>
              </a:rPr>
              <a:t>oznamovacím režimu </a:t>
            </a:r>
            <a:r>
              <a:rPr lang="cs-CZ" sz="2000" dirty="0" smtClean="0">
                <a:solidFill>
                  <a:schemeClr val="tx2"/>
                </a:solidFill>
              </a:rPr>
              <a:t>– povolení není třeba</a:t>
            </a:r>
            <a:br>
              <a:rPr lang="cs-CZ" sz="2000" dirty="0" smtClean="0">
                <a:solidFill>
                  <a:schemeClr val="tx2"/>
                </a:solidFill>
              </a:rPr>
            </a:br>
            <a:r>
              <a:rPr lang="cs-CZ" sz="2000" b="1" i="1" dirty="0" smtClean="0">
                <a:solidFill>
                  <a:schemeClr val="tx2"/>
                </a:solidFill>
              </a:rPr>
              <a:t>„</a:t>
            </a:r>
            <a:r>
              <a:rPr lang="cs-CZ" sz="2000" i="1" dirty="0" smtClean="0">
                <a:solidFill>
                  <a:schemeClr val="tx2"/>
                </a:solidFill>
              </a:rPr>
              <a:t>k </a:t>
            </a:r>
            <a:r>
              <a:rPr lang="cs-CZ" sz="2000" i="1" dirty="0">
                <a:solidFill>
                  <a:schemeClr val="tx2"/>
                </a:solidFill>
              </a:rPr>
              <a:t>odstraňování dřevin za </a:t>
            </a:r>
            <a:r>
              <a:rPr lang="cs-CZ" sz="2000" i="1" dirty="0" smtClean="0">
                <a:solidFill>
                  <a:schemeClr val="tx2"/>
                </a:solidFill>
              </a:rPr>
              <a:t>účelem zajištění </a:t>
            </a:r>
            <a:r>
              <a:rPr lang="cs-CZ" sz="2000" i="1" dirty="0">
                <a:solidFill>
                  <a:schemeClr val="tx2"/>
                </a:solidFill>
              </a:rPr>
              <a:t>provozuschopnosti železniční dráhy </a:t>
            </a:r>
            <a:r>
              <a:rPr lang="cs-CZ" sz="2000" i="1" dirty="0" smtClean="0">
                <a:solidFill>
                  <a:schemeClr val="tx2"/>
                </a:solidFill>
              </a:rPr>
              <a:t>nebo zajištění </a:t>
            </a:r>
            <a:r>
              <a:rPr lang="cs-CZ" sz="2000" i="1" dirty="0">
                <a:solidFill>
                  <a:schemeClr val="tx2"/>
                </a:solidFill>
              </a:rPr>
              <a:t>plynulé a bezpečné drážní dopravy na </a:t>
            </a:r>
            <a:r>
              <a:rPr lang="cs-CZ" sz="2000" i="1" dirty="0" smtClean="0">
                <a:solidFill>
                  <a:schemeClr val="tx2"/>
                </a:solidFill>
              </a:rPr>
              <a:t>této dráze“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K pozastavení, omezení nebo zákazu </a:t>
            </a:r>
            <a:r>
              <a:rPr lang="cs-CZ" sz="2000" dirty="0" smtClean="0">
                <a:solidFill>
                  <a:schemeClr val="tx2"/>
                </a:solidFill>
              </a:rPr>
              <a:t>oznámeného kácení </a:t>
            </a:r>
            <a:r>
              <a:rPr lang="cs-CZ" sz="2000" dirty="0">
                <a:solidFill>
                  <a:schemeClr val="tx2"/>
                </a:solidFill>
              </a:rPr>
              <a:t>je třeba </a:t>
            </a:r>
            <a:r>
              <a:rPr lang="cs-CZ" sz="2000" b="1" dirty="0">
                <a:solidFill>
                  <a:schemeClr val="tx2"/>
                </a:solidFill>
              </a:rPr>
              <a:t>závazné stanovisko drážního </a:t>
            </a:r>
            <a:r>
              <a:rPr lang="cs-CZ" sz="2000" b="1" dirty="0" smtClean="0">
                <a:solidFill>
                  <a:schemeClr val="tx2"/>
                </a:solidFill>
              </a:rPr>
              <a:t>úřadu</a:t>
            </a:r>
            <a:br>
              <a:rPr lang="cs-CZ" sz="2000" b="1" dirty="0" smtClean="0">
                <a:solidFill>
                  <a:schemeClr val="tx2"/>
                </a:solidFill>
              </a:rPr>
            </a:br>
            <a:r>
              <a:rPr lang="cs-CZ" sz="2000" i="1" dirty="0" smtClean="0">
                <a:solidFill>
                  <a:schemeClr val="tx2"/>
                </a:solidFill>
              </a:rPr>
              <a:t>„Pokud </a:t>
            </a:r>
            <a:r>
              <a:rPr lang="cs-CZ" sz="2000" i="1" dirty="0">
                <a:solidFill>
                  <a:schemeClr val="tx2"/>
                </a:solidFill>
              </a:rPr>
              <a:t>by pozastavením, omezením nebo zákazem kácení došlo k ohrožení tohoto účelu, vydá drážní správní úřad nesouhlasné závazné stanovisko.“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</a:rPr>
              <a:t>Režim </a:t>
            </a:r>
            <a:r>
              <a:rPr lang="cs-CZ" sz="2000" dirty="0">
                <a:solidFill>
                  <a:schemeClr val="tx2"/>
                </a:solidFill>
              </a:rPr>
              <a:t>kácení na silničních pozemcích se </a:t>
            </a:r>
            <a:r>
              <a:rPr lang="cs-CZ" sz="2000" dirty="0" smtClean="0">
                <a:solidFill>
                  <a:schemeClr val="tx2"/>
                </a:solidFill>
              </a:rPr>
              <a:t>zatím nemění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6148" name="TextovéPole 6"/>
          <p:cNvSpPr txBox="1">
            <a:spLocks noChangeArrowheads="1"/>
          </p:cNvSpPr>
          <p:nvPr/>
        </p:nvSpPr>
        <p:spPr bwMode="auto">
          <a:xfrm>
            <a:off x="683568" y="981075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3600" b="1" dirty="0" smtClean="0">
                <a:solidFill>
                  <a:schemeClr val="tx2"/>
                </a:solidFill>
                <a:latin typeface="Calibri" pitchFamily="34" charset="0"/>
              </a:rPr>
              <a:t>1. Kácení dřevin u železničních drah</a:t>
            </a:r>
          </a:p>
        </p:txBody>
      </p:sp>
      <p:pic>
        <p:nvPicPr>
          <p:cNvPr id="8" name="Obrázek 7" descr="LOGO_CZ_POZ.png"/>
          <p:cNvPicPr>
            <a:picLocks noChangeAspect="1"/>
          </p:cNvPicPr>
          <p:nvPr/>
        </p:nvPicPr>
        <p:blipFill>
          <a:blip r:embed="rId3" cstate="print">
            <a:lum bright="16000" contrast="-100000"/>
          </a:blip>
          <a:stretch>
            <a:fillRect/>
          </a:stretch>
        </p:blipFill>
        <p:spPr>
          <a:xfrm>
            <a:off x="0" y="-531440"/>
            <a:ext cx="2807018" cy="19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8280920" cy="4752528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</a:rPr>
              <a:t>Účinnost novely převážně od 1. června 2017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</a:rPr>
              <a:t>Podstatou je snaha o jednotnou a komplexní úpravu NP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Hlavní principy: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</a:rPr>
              <a:t>Důraz na hlavní cíl ochrany NP – zachování nebo postupná obnova ekologicky stabilních přirozených ekosystémů; tomu je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podřízeno veškeré další využití NP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</a:rPr>
              <a:t> (trvale udržitelný rozvoj, vzdělávání, výchova a výzkum, šetrné turistické využití, lesní hospodaření, myslivost a rybářství)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</a:rPr>
              <a:t>Zřízení stávajících národních parků a stanovení jejich ochranných podmínek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přímo v ZOPK 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</a:rPr>
              <a:t>(ruší se předchozí zřizovací předpisy)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</a:rPr>
              <a:t>Změny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ochranných podmínek 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</a:rPr>
              <a:t>(mj. uvolnění režimu v zastavěném území)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</a:rPr>
              <a:t>Jiný přístup k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zonaci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</a:rPr>
              <a:t> (zóny podle typu péče o území), novinka –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klidová území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i="1" dirty="0" smtClean="0">
              <a:solidFill>
                <a:schemeClr val="tx2"/>
              </a:solidFill>
            </a:endParaRPr>
          </a:p>
        </p:txBody>
      </p:sp>
      <p:sp>
        <p:nvSpPr>
          <p:cNvPr id="6148" name="TextovéPole 6"/>
          <p:cNvSpPr txBox="1">
            <a:spLocks noChangeArrowheads="1"/>
          </p:cNvSpPr>
          <p:nvPr/>
        </p:nvSpPr>
        <p:spPr bwMode="auto">
          <a:xfrm>
            <a:off x="683568" y="981075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3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2. Národní parky</a:t>
            </a:r>
          </a:p>
        </p:txBody>
      </p:sp>
      <p:pic>
        <p:nvPicPr>
          <p:cNvPr id="8" name="Obrázek 7" descr="LOGO_CZ_POZ.png"/>
          <p:cNvPicPr>
            <a:picLocks noChangeAspect="1"/>
          </p:cNvPicPr>
          <p:nvPr/>
        </p:nvPicPr>
        <p:blipFill>
          <a:blip r:embed="rId3" cstate="print">
            <a:lum bright="16000" contrast="-100000"/>
          </a:blip>
          <a:stretch>
            <a:fillRect/>
          </a:stretch>
        </p:blipFill>
        <p:spPr>
          <a:xfrm>
            <a:off x="0" y="-531440"/>
            <a:ext cx="2807018" cy="19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2041743"/>
            <a:ext cx="8280920" cy="4483601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Další změny (mimo úpravu NP) :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Vyhlašování chráněných území 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</a:rPr>
              <a:t>– procesní změny, vyhlašování i bez ochranného pásma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</a:rPr>
              <a:t>Přístup do krajiny –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„na vlastní nebezpečí“ 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</a:rPr>
              <a:t>(reakce na judikaturu civilních soudů)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Výjimky ze zákazů 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</a:rPr>
              <a:t>u chráněných rostlin a živočichů - výslovně uvedeno, že řízení se vede na žádost (reakce na judikaturu NSS)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i="1" dirty="0" smtClean="0">
              <a:solidFill>
                <a:schemeClr val="tx2"/>
              </a:solidFill>
            </a:endParaRPr>
          </a:p>
        </p:txBody>
      </p:sp>
      <p:sp>
        <p:nvSpPr>
          <p:cNvPr id="6148" name="TextovéPole 6"/>
          <p:cNvSpPr txBox="1">
            <a:spLocks noChangeArrowheads="1"/>
          </p:cNvSpPr>
          <p:nvPr/>
        </p:nvSpPr>
        <p:spPr bwMode="auto">
          <a:xfrm>
            <a:off x="683568" y="981075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3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2. Národní parky</a:t>
            </a:r>
          </a:p>
        </p:txBody>
      </p:sp>
      <p:pic>
        <p:nvPicPr>
          <p:cNvPr id="8" name="Obrázek 7" descr="LOGO_CZ_POZ.png"/>
          <p:cNvPicPr>
            <a:picLocks noChangeAspect="1"/>
          </p:cNvPicPr>
          <p:nvPr/>
        </p:nvPicPr>
        <p:blipFill>
          <a:blip r:embed="rId3" cstate="print">
            <a:lum bright="16000" contrast="-100000"/>
          </a:blip>
          <a:stretch>
            <a:fillRect/>
          </a:stretch>
        </p:blipFill>
        <p:spPr>
          <a:xfrm>
            <a:off x="0" y="-531440"/>
            <a:ext cx="2807018" cy="19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8280920" cy="4752528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7030A0"/>
                </a:solidFill>
              </a:rPr>
              <a:t>Předpokládaná účinnost: 6 měsíců po vyhlášení ve Sbírce zákonů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7030A0"/>
                </a:solidFill>
              </a:rPr>
              <a:t>Snaha o zrychlení a zjednodušení územního a stavebního řízení (?)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7030A0"/>
                </a:solidFill>
              </a:rPr>
              <a:t>Dopady na ZOPK: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7030A0"/>
                </a:solidFill>
              </a:rPr>
              <a:t>Povolování </a:t>
            </a:r>
            <a:r>
              <a:rPr lang="cs-CZ" sz="2000" b="1" dirty="0" smtClean="0">
                <a:solidFill>
                  <a:srgbClr val="7030A0"/>
                </a:solidFill>
              </a:rPr>
              <a:t>kácení dřevin </a:t>
            </a:r>
            <a:r>
              <a:rPr lang="cs-CZ" sz="2000" dirty="0" smtClean="0">
                <a:solidFill>
                  <a:srgbClr val="7030A0"/>
                </a:solidFill>
              </a:rPr>
              <a:t>včleněno do územního/stavebního řízení – na základě závazného stanoviska obecního úřadu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7030A0"/>
                </a:solidFill>
              </a:rPr>
              <a:t>Změny v úpravě vlivu na </a:t>
            </a:r>
            <a:r>
              <a:rPr lang="cs-CZ" sz="2000" b="1" dirty="0" err="1" smtClean="0">
                <a:solidFill>
                  <a:srgbClr val="7030A0"/>
                </a:solidFill>
              </a:rPr>
              <a:t>Naturu</a:t>
            </a:r>
            <a:r>
              <a:rPr lang="cs-CZ" sz="2000" b="1" dirty="0" smtClean="0">
                <a:solidFill>
                  <a:srgbClr val="7030A0"/>
                </a:solidFill>
              </a:rPr>
              <a:t> 2000 </a:t>
            </a:r>
            <a:r>
              <a:rPr lang="cs-CZ" sz="2000" dirty="0" smtClean="0">
                <a:solidFill>
                  <a:srgbClr val="7030A0"/>
                </a:solidFill>
              </a:rPr>
              <a:t>(vč. kompenzačních opatření)             a biologického hodnocení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7030A0"/>
                </a:solidFill>
              </a:rPr>
              <a:t>Omezení účasti NNO (§ 70 ZOPK) </a:t>
            </a:r>
            <a:r>
              <a:rPr lang="cs-CZ" sz="2000" b="1" dirty="0" smtClean="0">
                <a:solidFill>
                  <a:srgbClr val="7030A0"/>
                </a:solidFill>
              </a:rPr>
              <a:t>pouze na řízení podle ZOPK </a:t>
            </a:r>
            <a:r>
              <a:rPr lang="cs-CZ" sz="2000" dirty="0" smtClean="0">
                <a:solidFill>
                  <a:srgbClr val="7030A0"/>
                </a:solidFill>
              </a:rPr>
              <a:t>(ne tedy územní a stavební řízení) – poslanecký pozměňovací návrh</a:t>
            </a:r>
            <a:endParaRPr lang="cs-CZ" sz="2000" i="1" dirty="0" smtClean="0">
              <a:solidFill>
                <a:schemeClr val="tx2"/>
              </a:solidFill>
            </a:endParaRPr>
          </a:p>
        </p:txBody>
      </p:sp>
      <p:sp>
        <p:nvSpPr>
          <p:cNvPr id="6148" name="TextovéPole 6"/>
          <p:cNvSpPr txBox="1">
            <a:spLocks noChangeArrowheads="1"/>
          </p:cNvSpPr>
          <p:nvPr/>
        </p:nvSpPr>
        <p:spPr bwMode="auto">
          <a:xfrm>
            <a:off x="899592" y="775032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3600" b="1" dirty="0">
                <a:solidFill>
                  <a:srgbClr val="7030A0"/>
                </a:solidFill>
                <a:latin typeface="Calibri" pitchFamily="34" charset="0"/>
              </a:rPr>
              <a:t>3. Novela stavebního </a:t>
            </a:r>
            <a:r>
              <a:rPr lang="cs-CZ" sz="3600" b="1" dirty="0" smtClean="0">
                <a:solidFill>
                  <a:srgbClr val="7030A0"/>
                </a:solidFill>
                <a:latin typeface="Calibri" pitchFamily="34" charset="0"/>
              </a:rPr>
              <a:t>zákona</a:t>
            </a:r>
            <a:endParaRPr lang="cs-CZ" sz="36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Obrázek 7" descr="LOGO_CZ_POZ.png"/>
          <p:cNvPicPr>
            <a:picLocks noChangeAspect="1"/>
          </p:cNvPicPr>
          <p:nvPr/>
        </p:nvPicPr>
        <p:blipFill>
          <a:blip r:embed="rId3" cstate="print">
            <a:lum bright="16000" contrast="-100000"/>
          </a:blip>
          <a:stretch>
            <a:fillRect/>
          </a:stretch>
        </p:blipFill>
        <p:spPr>
          <a:xfrm>
            <a:off x="0" y="-531440"/>
            <a:ext cx="2807018" cy="19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8280920" cy="4752528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Předpokládaná účinnost 1. července 2017 (spolu s ostatními klíčovými předpisy)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Promítnutí nové úpravy do jednotlivých zvláštních zákonů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cs-CZ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Dopady na ZOPK: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Terminologické a procesní změny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Zaniká pojem „jiných správních deliktů“ právnických osob a podnikatelů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Ruší se také procesní úprava těchto jiných správních deliktů</a:t>
            </a:r>
          </a:p>
        </p:txBody>
      </p:sp>
      <p:sp>
        <p:nvSpPr>
          <p:cNvPr id="6148" name="TextovéPole 6"/>
          <p:cNvSpPr txBox="1">
            <a:spLocks noChangeArrowheads="1"/>
          </p:cNvSpPr>
          <p:nvPr/>
        </p:nvSpPr>
        <p:spPr bwMode="auto">
          <a:xfrm>
            <a:off x="899592" y="775032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3. </a:t>
            </a:r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Nová úprava přestupků</a:t>
            </a:r>
          </a:p>
        </p:txBody>
      </p:sp>
      <p:pic>
        <p:nvPicPr>
          <p:cNvPr id="8" name="Obrázek 7" descr="LOGO_CZ_POZ.png"/>
          <p:cNvPicPr>
            <a:picLocks noChangeAspect="1"/>
          </p:cNvPicPr>
          <p:nvPr/>
        </p:nvPicPr>
        <p:blipFill>
          <a:blip r:embed="rId3" cstate="print">
            <a:lum bright="16000" contrast="-100000"/>
          </a:blip>
          <a:stretch>
            <a:fillRect/>
          </a:stretch>
        </p:blipFill>
        <p:spPr>
          <a:xfrm>
            <a:off x="0" y="-531440"/>
            <a:ext cx="2807018" cy="19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1810288" y="6064279"/>
            <a:ext cx="5486400" cy="222920"/>
          </a:xfrm>
        </p:spPr>
        <p:txBody>
          <a:bodyPr/>
          <a:lstStyle/>
          <a:p>
            <a:pPr algn="ctr"/>
            <a:r>
              <a:rPr lang="cs-CZ" sz="1000" dirty="0" smtClean="0"/>
              <a:t>© Miroslav </a:t>
            </a:r>
            <a:r>
              <a:rPr lang="cs-CZ" sz="1000" dirty="0" err="1" smtClean="0"/>
              <a:t>Kemel</a:t>
            </a:r>
            <a:endParaRPr lang="cs-CZ" sz="1000" dirty="0"/>
          </a:p>
        </p:txBody>
      </p:sp>
      <p:pic>
        <p:nvPicPr>
          <p:cNvPr id="10" name="Zástupný symbol pro obrázek 9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r="4111" b="3481"/>
          <a:stretch/>
        </p:blipFill>
        <p:spPr>
          <a:xfrm>
            <a:off x="773488" y="620688"/>
            <a:ext cx="7560000" cy="5472608"/>
          </a:xfrm>
        </p:spPr>
      </p:pic>
    </p:spTree>
    <p:extLst>
      <p:ext uri="{BB962C8B-B14F-4D97-AF65-F5344CB8AC3E}">
        <p14:creationId xmlns:p14="http://schemas.microsoft.com/office/powerpoint/2010/main" val="25284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396</Words>
  <Application>Microsoft Office PowerPoint</Application>
  <PresentationFormat>Předvádění na obrazovce (4:3)</PresentationFormat>
  <Paragraphs>55</Paragraphs>
  <Slides>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sady Office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KrU JMK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Opatření obecné povahy v ochraně přírody</dc:title>
  <dc:creator>Správce</dc:creator>
  <cp:lastModifiedBy>Bláha Jan</cp:lastModifiedBy>
  <cp:revision>229</cp:revision>
  <dcterms:created xsi:type="dcterms:W3CDTF">2011-04-07T07:57:07Z</dcterms:created>
  <dcterms:modified xsi:type="dcterms:W3CDTF">2017-05-22T04:47:27Z</dcterms:modified>
</cp:coreProperties>
</file>