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70" r:id="rId4"/>
    <p:sldId id="269" r:id="rId5"/>
    <p:sldId id="273" r:id="rId6"/>
    <p:sldId id="274" r:id="rId7"/>
    <p:sldId id="271" r:id="rId8"/>
    <p:sldId id="275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3D512-E38A-4B86-86C7-FC636097FE36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27682-0636-4B94-AD8F-57B9F98CF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44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56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23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0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25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96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27682-0636-4B94-AD8F-57B9F98CF95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2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EDAF-EDCD-4ECD-A7B0-5307FA9015C6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7E43-9D03-4C47-8CD0-4B0496CE8877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DF47-6A6D-4922-8254-5CC2C75B1597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B61D-1311-43F2-A3FA-5613897EE67B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A76C-14D4-4735-8BE6-F0BAE149A40F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3319-6E9B-4014-B0C9-C4F417B49EAF}" type="datetime1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30C2-7D7F-4693-A4E7-EBFD3F49A489}" type="datetime1">
              <a:rPr lang="cs-CZ" smtClean="0"/>
              <a:t>13.9.2018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F8F2-49F9-4794-B576-7BEFECE1D568}" type="datetime1">
              <a:rPr lang="cs-CZ" smtClean="0"/>
              <a:t>13.9.2018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789D-6104-4694-9EC9-A57D222FEC16}" type="datetime1">
              <a:rPr lang="cs-CZ" smtClean="0"/>
              <a:t>13.9.2018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63F-27D2-4DA3-A5EF-EED162D5EC61}" type="datetime1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B0F5-B54F-4671-B0A2-FFBFE546CA17}" type="datetime1">
              <a:rPr lang="cs-CZ" smtClean="0"/>
              <a:t>13.9.2018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3C1C-BC87-41C0-8320-BF60853FBAE2}" type="datetime1">
              <a:rPr lang="cs-CZ" smtClean="0"/>
              <a:t>13.9.2018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Střední škola André Citroëna Boskovice, p. o.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F:\FOTKY\logo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file:///F:\FOTKY\logo.gif" TargetMode="External"/><Relationship Id="rId9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F:\FOTKY\logo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F:\FOTKY\logo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6343" y="1749010"/>
            <a:ext cx="9811657" cy="2387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  <a:cs typeface="Calibri Light"/>
              </a:rPr>
              <a:t>Modernizace výuky technických oborů a vnitřní konektivity školy</a:t>
            </a:r>
            <a:br>
              <a:rPr lang="cs-CZ" b="1" dirty="0">
                <a:solidFill>
                  <a:srgbClr val="C00000"/>
                </a:solidFill>
                <a:cs typeface="Calibri Light"/>
              </a:rPr>
            </a:br>
            <a:r>
              <a:rPr lang="cs-CZ" b="1" dirty="0">
                <a:solidFill>
                  <a:srgbClr val="C00000"/>
                </a:solidFill>
                <a:cs typeface="Calibri Light"/>
              </a:rPr>
              <a:t>(MODERNET)</a:t>
            </a:r>
            <a:br>
              <a:rPr lang="cs-CZ" b="1" dirty="0">
                <a:solidFill>
                  <a:srgbClr val="C00000"/>
                </a:solidFill>
                <a:cs typeface="Calibri Light"/>
              </a:rPr>
            </a:br>
            <a:br>
              <a:rPr lang="cs-CZ" b="1" dirty="0">
                <a:solidFill>
                  <a:srgbClr val="C00000"/>
                </a:solidFill>
                <a:cs typeface="Calibri Light"/>
              </a:rPr>
            </a:br>
            <a:r>
              <a:rPr lang="cs-CZ" sz="4400" b="1" dirty="0">
                <a:cs typeface="Calibri Light"/>
              </a:rPr>
              <a:t>Prezentace projektu - pracovní skupina KAP JmK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5158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>
              <a:cs typeface="Calibri"/>
            </a:endParaRPr>
          </a:p>
          <a:p>
            <a:pPr algn="l"/>
            <a:r>
              <a:rPr lang="cs-CZ" dirty="0">
                <a:cs typeface="Calibri"/>
              </a:rPr>
              <a:t>31. 8. 2018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Informace o škole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>
                <a:cs typeface="Calibri"/>
              </a:rPr>
              <a:t>Počet žáků </a:t>
            </a:r>
            <a:r>
              <a:rPr lang="cs-CZ" dirty="0">
                <a:cs typeface="Calibri"/>
              </a:rPr>
              <a:t>k 31. 8. 2018 = 496</a:t>
            </a:r>
          </a:p>
          <a:p>
            <a:r>
              <a:rPr lang="cs-CZ" sz="3200" dirty="0">
                <a:cs typeface="Calibri"/>
              </a:rPr>
              <a:t>Skladba oborů</a:t>
            </a:r>
          </a:p>
          <a:p>
            <a:pPr lvl="1">
              <a:lnSpc>
                <a:spcPct val="100000"/>
              </a:lnSpc>
            </a:pPr>
            <a:r>
              <a:rPr lang="cs-CZ" u="sng" dirty="0">
                <a:cs typeface="Calibri"/>
              </a:rPr>
              <a:t>UČEBNÍ</a:t>
            </a:r>
            <a:r>
              <a:rPr lang="cs-CZ" dirty="0">
                <a:cs typeface="Calibri"/>
              </a:rPr>
              <a:t> (Mechanik opravář motorových vozidel, Elektromechanik pro zařízení a přístroje, Autoelektrikář, Karosář, Opravář zemědělských strojů, </a:t>
            </a:r>
            <a:r>
              <a:rPr lang="cs-CZ" b="1" dirty="0">
                <a:cs typeface="Calibri"/>
              </a:rPr>
              <a:t>Obráběč kovů</a:t>
            </a:r>
            <a:r>
              <a:rPr lang="cs-CZ" dirty="0">
                <a:cs typeface="Calibri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cs-CZ" u="sng" dirty="0">
                <a:cs typeface="Calibri"/>
              </a:rPr>
              <a:t>MATURITNÍ</a:t>
            </a:r>
            <a:r>
              <a:rPr lang="cs-CZ" dirty="0">
                <a:cs typeface="Calibri"/>
              </a:rPr>
              <a:t> (</a:t>
            </a:r>
            <a:r>
              <a:rPr lang="cs-CZ" b="1" dirty="0">
                <a:cs typeface="Calibri"/>
              </a:rPr>
              <a:t>Informační technologie, </a:t>
            </a:r>
            <a:r>
              <a:rPr lang="cs-CZ" b="1" dirty="0" err="1">
                <a:cs typeface="Calibri"/>
              </a:rPr>
              <a:t>Autotronik</a:t>
            </a:r>
            <a:r>
              <a:rPr lang="cs-CZ" b="1" dirty="0">
                <a:cs typeface="Calibri"/>
              </a:rPr>
              <a:t>, Mechanik strojů a zařízení</a:t>
            </a:r>
            <a:r>
              <a:rPr lang="cs-CZ" dirty="0">
                <a:cs typeface="Calibri"/>
              </a:rPr>
              <a:t>, Bezpečnostně právní činnost)</a:t>
            </a:r>
          </a:p>
          <a:p>
            <a:pPr lvl="1">
              <a:lnSpc>
                <a:spcPct val="100000"/>
              </a:lnSpc>
            </a:pPr>
            <a:r>
              <a:rPr lang="cs-CZ" u="sng" dirty="0">
                <a:cs typeface="Calibri"/>
              </a:rPr>
              <a:t>NÁDSTAVBOVÉ</a:t>
            </a:r>
            <a:r>
              <a:rPr lang="cs-CZ" dirty="0">
                <a:cs typeface="Calibri"/>
              </a:rPr>
              <a:t> (Podnikání)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Identifikace projektového záměru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cs typeface="Calibri"/>
              </a:rPr>
              <a:t>Operační program:	Integrovaný regionální operační program</a:t>
            </a:r>
          </a:p>
          <a:p>
            <a:pPr marL="0" indent="0">
              <a:buNone/>
            </a:pPr>
            <a:r>
              <a:rPr lang="cs-CZ" dirty="0">
                <a:cs typeface="Calibri"/>
              </a:rPr>
              <a:t>Prioritní osa	PO 4: Komunitně vedený místní rozvoj</a:t>
            </a:r>
          </a:p>
          <a:p>
            <a:pPr marL="0" indent="0">
              <a:buNone/>
            </a:pPr>
            <a:r>
              <a:rPr lang="cs-CZ" dirty="0">
                <a:cs typeface="Calibri"/>
              </a:rPr>
              <a:t>Investiční priorita	IP 9d: Provádění investic v rámci komunitně vedených strategií místního rozvoje</a:t>
            </a:r>
          </a:p>
          <a:p>
            <a:pPr marL="0" indent="0">
              <a:buNone/>
            </a:pPr>
            <a:r>
              <a:rPr lang="cs-CZ" dirty="0">
                <a:cs typeface="Calibri"/>
              </a:rPr>
              <a:t>Specifický cíl	SC 4.1: Posílení komunitně vedeného místního rozvoje za účelem zvýšení kvality života ve venkovských oblastech a aktivizace místního potenciálu</a:t>
            </a:r>
          </a:p>
          <a:p>
            <a:pPr marL="0" indent="0">
              <a:buNone/>
            </a:pPr>
            <a:r>
              <a:rPr lang="cs-CZ" u="sng" dirty="0">
                <a:cs typeface="Calibri"/>
              </a:rPr>
              <a:t>Vyhlašovatel regionální výzvy: MAS Boskovicko</a:t>
            </a:r>
          </a:p>
          <a:p>
            <a:pPr marL="0" indent="0">
              <a:buNone/>
            </a:pPr>
            <a:endParaRPr lang="cs-CZ" dirty="0">
              <a:cs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641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Předmět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nabídka moderních technologií k přípravě žáků technických oborů</a:t>
            </a:r>
          </a:p>
          <a:p>
            <a:pPr>
              <a:lnSpc>
                <a:spcPct val="150000"/>
              </a:lnSpc>
            </a:pPr>
            <a:r>
              <a:rPr lang="cs-CZ" dirty="0"/>
              <a:t>zajistit bezpečnou a dostatečnou vnitřní konektivitu - </a:t>
            </a:r>
            <a:r>
              <a:rPr lang="cs-CZ" dirty="0" err="1"/>
              <a:t>wi-fi</a:t>
            </a:r>
            <a:r>
              <a:rPr lang="cs-CZ" dirty="0"/>
              <a:t> připojení, datové rozvody vč. HW prvků – server, </a:t>
            </a:r>
            <a:r>
              <a:rPr lang="cs-CZ" dirty="0" err="1"/>
              <a:t>switch</a:t>
            </a:r>
            <a:r>
              <a:rPr lang="cs-CZ" dirty="0"/>
              <a:t> a další</a:t>
            </a:r>
          </a:p>
          <a:p>
            <a:pPr>
              <a:lnSpc>
                <a:spcPct val="150000"/>
              </a:lnSpc>
            </a:pPr>
            <a:r>
              <a:rPr lang="cs-CZ" dirty="0"/>
              <a:t>vybavení odborné učebny</a:t>
            </a:r>
            <a:endParaRPr lang="cs-CZ" dirty="0">
              <a:cs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89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Předmět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u="sng" dirty="0"/>
              <a:t>Vybavení odborné učebny</a:t>
            </a:r>
          </a:p>
          <a:p>
            <a:pPr>
              <a:lnSpc>
                <a:spcPct val="150000"/>
              </a:lnSpc>
            </a:pPr>
            <a:r>
              <a:rPr lang="cs-CZ" dirty="0"/>
              <a:t>učebna se zaměřením na počítačové řízení strojů (strojního obrábění) s prvky robotiky </a:t>
            </a:r>
          </a:p>
          <a:p>
            <a:pPr>
              <a:lnSpc>
                <a:spcPct val="150000"/>
              </a:lnSpc>
            </a:pPr>
            <a:r>
              <a:rPr lang="cs-CZ" dirty="0"/>
              <a:t>důraz kladen na přípravu technické dokumentace, ovládání číslicové techniky, technické kreslení, CAD systémů, ICT technologických řešení a dalších</a:t>
            </a:r>
          </a:p>
          <a:p>
            <a:pPr>
              <a:lnSpc>
                <a:spcPct val="150000"/>
              </a:lnSpc>
            </a:pPr>
            <a:r>
              <a:rPr lang="cs-CZ" dirty="0"/>
              <a:t>pořízení výpočetní techniky propojitelné s periferními zařízeními (3D tiskárna, 3D skener, stolní a CNC mini frézka, stolní a CNC mini soustruh</a:t>
            </a:r>
          </a:p>
          <a:p>
            <a:pPr>
              <a:lnSpc>
                <a:spcPct val="150000"/>
              </a:lnSpc>
            </a:pPr>
            <a:r>
              <a:rPr lang="cs-CZ" dirty="0"/>
              <a:t>podpůrné prostředky: nástroje pro technické měření (dutinoměr, mikrometr, digitální úhloměr) vč. robotických stavebnic pro simulaci základních principů při programování externích zařízení</a:t>
            </a:r>
          </a:p>
          <a:p>
            <a:pPr>
              <a:lnSpc>
                <a:spcPct val="150000"/>
              </a:lnSpc>
            </a:pPr>
            <a:r>
              <a:rPr lang="cs-CZ" dirty="0"/>
              <a:t>software </a:t>
            </a:r>
            <a:r>
              <a:rPr lang="cs-CZ" dirty="0" err="1"/>
              <a:t>Solidworks</a:t>
            </a:r>
            <a:r>
              <a:rPr lang="cs-CZ" dirty="0"/>
              <a:t> nebo CAD.</a:t>
            </a:r>
          </a:p>
          <a:p>
            <a:pPr marL="0" indent="0">
              <a:lnSpc>
                <a:spcPct val="150000"/>
              </a:lnSpc>
              <a:buNone/>
            </a:pPr>
            <a:endParaRPr lang="cs-CZ" u="sng" dirty="0">
              <a:cs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242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Předmět projektu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5134" y="16060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92" y="1404424"/>
            <a:ext cx="2546445" cy="2546445"/>
          </a:xfrm>
          <a:prstGeom prst="rect">
            <a:avLst/>
          </a:prstGeom>
        </p:spPr>
      </p:pic>
      <p:cxnSp>
        <p:nvCxnSpPr>
          <p:cNvPr id="13" name="Přímá spojnice se šipkou 12"/>
          <p:cNvCxnSpPr>
            <a:stCxn id="10" idx="1"/>
            <a:endCxn id="11" idx="3"/>
          </p:cNvCxnSpPr>
          <p:nvPr/>
        </p:nvCxnSpPr>
        <p:spPr>
          <a:xfrm flipH="1">
            <a:off x="3125337" y="2677646"/>
            <a:ext cx="1389797" cy="1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29" y="4229202"/>
            <a:ext cx="2538282" cy="1841330"/>
          </a:xfrm>
          <a:prstGeom prst="rect">
            <a:avLst/>
          </a:prstGeom>
        </p:spPr>
      </p:pic>
      <p:cxnSp>
        <p:nvCxnSpPr>
          <p:cNvPr id="18" name="Přímá spojnice se šipkou 17"/>
          <p:cNvCxnSpPr>
            <a:stCxn id="10" idx="2"/>
            <a:endCxn id="17" idx="0"/>
          </p:cNvCxnSpPr>
          <p:nvPr/>
        </p:nvCxnSpPr>
        <p:spPr>
          <a:xfrm flipH="1">
            <a:off x="3915770" y="3749208"/>
            <a:ext cx="1670927" cy="479994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858" y="4207625"/>
            <a:ext cx="3072682" cy="2047877"/>
          </a:xfrm>
          <a:prstGeom prst="rect">
            <a:avLst/>
          </a:prstGeom>
        </p:spPr>
      </p:pic>
      <p:cxnSp>
        <p:nvCxnSpPr>
          <p:cNvPr id="22" name="Přímá spojnice se šipkou 21"/>
          <p:cNvCxnSpPr>
            <a:stCxn id="10" idx="2"/>
            <a:endCxn id="21" idx="0"/>
          </p:cNvCxnSpPr>
          <p:nvPr/>
        </p:nvCxnSpPr>
        <p:spPr>
          <a:xfrm>
            <a:off x="5586697" y="3749208"/>
            <a:ext cx="1744502" cy="458417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056" y="1673785"/>
            <a:ext cx="3629025" cy="2047875"/>
          </a:xfrm>
          <a:prstGeom prst="rect">
            <a:avLst/>
          </a:prstGeom>
        </p:spPr>
      </p:pic>
      <p:cxnSp>
        <p:nvCxnSpPr>
          <p:cNvPr id="26" name="Přímá spojnice se šipkou 25"/>
          <p:cNvCxnSpPr>
            <a:stCxn id="10" idx="3"/>
            <a:endCxn id="25" idx="1"/>
          </p:cNvCxnSpPr>
          <p:nvPr/>
        </p:nvCxnSpPr>
        <p:spPr>
          <a:xfrm>
            <a:off x="6658259" y="2677646"/>
            <a:ext cx="1389797" cy="20077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49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Očekávané přínosy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dirty="0"/>
              <a:t>zkvalitnění vzdělávací infrastruktury</a:t>
            </a:r>
          </a:p>
          <a:p>
            <a:pPr lvl="0"/>
            <a:r>
              <a:rPr lang="cs-CZ" dirty="0"/>
              <a:t>zvýšení atraktivity technických studijních oborů</a:t>
            </a:r>
          </a:p>
          <a:p>
            <a:pPr lvl="0"/>
            <a:r>
              <a:rPr lang="cs-CZ" dirty="0"/>
              <a:t>zvýšení profesní připravenosti žáků při uplatnění na trhu práce</a:t>
            </a:r>
          </a:p>
          <a:p>
            <a:pPr lvl="0"/>
            <a:r>
              <a:rPr lang="cs-CZ" dirty="0"/>
              <a:t>adaptabilita školy na využití nových výukových trendů ve výuce náročné na datový tok (vnitřní konektivitu)</a:t>
            </a:r>
          </a:p>
          <a:p>
            <a:r>
              <a:rPr lang="cs-CZ" dirty="0"/>
              <a:t>podpora společného vzdělávání s regionálními partnerskými organizacemi</a:t>
            </a:r>
            <a:endParaRPr lang="cs-CZ" dirty="0">
              <a:cs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92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C00000"/>
                </a:solidFill>
                <a:cs typeface="Calibri Light"/>
              </a:rPr>
              <a:t>Předpokládaný rozpočet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Předpokládané celkové náklady </a:t>
            </a:r>
            <a:r>
              <a:rPr lang="cs-CZ" b="1" dirty="0"/>
              <a:t>8 000</a:t>
            </a:r>
            <a:r>
              <a:rPr lang="cs-CZ" dirty="0"/>
              <a:t> </a:t>
            </a:r>
            <a:r>
              <a:rPr lang="cs-CZ" b="1" dirty="0"/>
              <a:t>tis. Kč celkem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6 000 tis. Kč – rekonstrukce vnitřních datových sítí</a:t>
            </a:r>
          </a:p>
          <a:p>
            <a:pPr>
              <a:lnSpc>
                <a:spcPct val="150000"/>
              </a:lnSpc>
            </a:pPr>
            <a:r>
              <a:rPr lang="cs-CZ" dirty="0"/>
              <a:t>1 250 tis. Kč – vybavení učebny</a:t>
            </a:r>
          </a:p>
          <a:p>
            <a:pPr>
              <a:lnSpc>
                <a:spcPct val="150000"/>
              </a:lnSpc>
            </a:pPr>
            <a:r>
              <a:rPr lang="cs-CZ" dirty="0"/>
              <a:t>750 tis. administrace projektu a vedlejší aktivity (příprava grantové žádosti, výběrová řízení, environmentální aktivity, </a:t>
            </a:r>
            <a:r>
              <a:rPr lang="cs-CZ" b="1" dirty="0"/>
              <a:t>přístupnost budov</a:t>
            </a:r>
            <a:r>
              <a:rPr lang="cs-CZ" dirty="0"/>
              <a:t>, publicita a další)</a:t>
            </a:r>
            <a:endParaRPr lang="cs-CZ" dirty="0">
              <a:cs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b="1" dirty="0">
                <a:cs typeface="Calibri"/>
              </a:rPr>
              <a:t>Střední škola André Citroëna Boskovice, p. o.</a:t>
            </a:r>
          </a:p>
        </p:txBody>
      </p:sp>
      <p:pic>
        <p:nvPicPr>
          <p:cNvPr id="6" name="obrázek 2" descr="F:\FOTKY\logo.gif"/>
          <p:cNvPicPr/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190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C7889-301E-4A0B-94F5-E6235D59F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3868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cs typeface="Calibri Light"/>
              </a:rPr>
              <a:t>Děkuji za pozornost.</a:t>
            </a:r>
            <a:br>
              <a:rPr lang="cs-CZ" dirty="0">
                <a:solidFill>
                  <a:srgbClr val="C00000"/>
                </a:solidFill>
                <a:cs typeface="Calibri Light"/>
              </a:rPr>
            </a:br>
            <a:br>
              <a:rPr lang="cs-CZ">
                <a:solidFill>
                  <a:srgbClr val="C00000"/>
                </a:solidFill>
                <a:cs typeface="Calibri Light"/>
              </a:rPr>
            </a:br>
            <a:endParaRPr lang="cs-CZ" sz="2200" dirty="0">
              <a:solidFill>
                <a:srgbClr val="C00000"/>
              </a:solidFill>
              <a:cs typeface="Calibri Light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Střední škola André Citroëna Boskovice, p. o.</a:t>
            </a:r>
          </a:p>
        </p:txBody>
      </p:sp>
      <p:pic>
        <p:nvPicPr>
          <p:cNvPr id="4" name="obrázek 2" descr="F:\FOTKY\logo.gif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915770" y="6255501"/>
            <a:ext cx="601638" cy="56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732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Širokoúhlá obrazovka</PresentationFormat>
  <Paragraphs>56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systému Office</vt:lpstr>
      <vt:lpstr>Modernizace výuky technických oborů a vnitřní konektivity školy (MODERNET)  Prezentace projektu - pracovní skupina KAP JmK</vt:lpstr>
      <vt:lpstr>Informace o škole</vt:lpstr>
      <vt:lpstr>Identifikace projektového záměru</vt:lpstr>
      <vt:lpstr>Předmět projektu</vt:lpstr>
      <vt:lpstr>Předmět projektu</vt:lpstr>
      <vt:lpstr>Předmět projektu</vt:lpstr>
      <vt:lpstr>Očekávané přínosy projektu</vt:lpstr>
      <vt:lpstr>Předpokládaný rozpočet projektu</vt:lpstr>
      <vt:lpstr>Děkuji za pozornost.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revision>3</cp:revision>
  <dcterms:modified xsi:type="dcterms:W3CDTF">2018-09-13T12:13:53Z</dcterms:modified>
</cp:coreProperties>
</file>