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7" r:id="rId4"/>
    <p:sldId id="258" r:id="rId5"/>
    <p:sldId id="262" r:id="rId6"/>
    <p:sldId id="266" r:id="rId7"/>
    <p:sldId id="267" r:id="rId8"/>
    <p:sldId id="268" r:id="rId9"/>
    <p:sldId id="260" r:id="rId10"/>
    <p:sldId id="261" r:id="rId11"/>
    <p:sldId id="263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E30BC-B4C8-4073-994E-4E20881AF828}" type="datetimeFigureOut">
              <a:rPr lang="cs-CZ" smtClean="0"/>
              <a:t>26.6.2018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14C87-6C7F-443D-B487-EA8B9AC085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61488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45ECC-FF94-4831-8504-AC6F5071558F}" type="datetimeFigureOut">
              <a:rPr lang="cs-CZ" smtClean="0"/>
              <a:t>26.6.2018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FB95-7DBA-4B07-B239-D049049633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85375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5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F93F-2610-442D-87E9-E0E23D7A7FF9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9E19-62DA-40BC-98A7-3EB27E966BA3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8523-E1C2-4832-A3E7-7CA035718A5D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B618-9456-4A5F-A5EF-9FD03355F4F9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CC69-824C-4249-ABFB-3ADA2F151A2E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774F-EB64-4E1B-87F5-A149949891F2}" type="datetime1">
              <a:rPr lang="cs-CZ" smtClean="0"/>
              <a:t>26.6.2018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10B-E680-4C49-9E3D-78F990E3ADF0}" type="datetime1">
              <a:rPr lang="cs-CZ" smtClean="0"/>
              <a:t>26.6.2018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2E29-4631-41C2-BF5A-B9E622E451DD}" type="datetime1">
              <a:rPr lang="cs-CZ" smtClean="0"/>
              <a:t>26.6.2018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C6E4-4504-4BF5-A130-5DFFE0DA1B1B}" type="datetime1">
              <a:rPr lang="cs-CZ" smtClean="0"/>
              <a:t>26.6.2018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2D5D-6FEF-4F63-8777-2BF55C26A799}" type="datetime1">
              <a:rPr lang="cs-CZ" smtClean="0"/>
              <a:t>26.6.2018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74FF-ED0F-452A-B1E6-77DC58962807}" type="datetime1">
              <a:rPr lang="cs-CZ" smtClean="0"/>
              <a:t>26.6.2018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6101-CA32-42BD-8651-AE57D94D8C43}" type="datetime1">
              <a:rPr lang="cs-CZ" smtClean="0"/>
              <a:t>26.6.2018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nisluzby-jmk.cz/" TargetMode="External"/><Relationship Id="rId2" Type="http://schemas.openxmlformats.org/officeDocument/2006/relationships/hyperlink" Target="http://www.kr-jihomoravsky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krajbezkorupce.cz/contract_display_1421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dirty="0"/>
            </a:br>
            <a:r>
              <a:rPr lang="cs-CZ" altLang="cs-CZ" dirty="0"/>
              <a:t>Projekt: </a:t>
            </a:r>
            <a:r>
              <a:rPr lang="cs-CZ" dirty="0"/>
              <a:t>Profesní vzdělávání pro pracovníky poskytovatelů sociálních služeb v Jihomoravském kraji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498557"/>
          </a:xfrm>
        </p:spPr>
        <p:txBody>
          <a:bodyPr>
            <a:normAutofit lnSpcReduction="10000"/>
          </a:bodyPr>
          <a:lstStyle/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>
                <a:solidFill>
                  <a:schemeClr val="tx1"/>
                </a:solidFill>
              </a:rPr>
              <a:t>Pracovní skupina pro sociální oblast</a:t>
            </a:r>
          </a:p>
          <a:p>
            <a:r>
              <a:rPr lang="cs-CZ" altLang="cs-CZ" sz="2000" dirty="0">
                <a:solidFill>
                  <a:schemeClr val="tx1"/>
                </a:solidFill>
              </a:rPr>
              <a:t>Regionální stálá konference pro území JMK</a:t>
            </a:r>
          </a:p>
          <a:p>
            <a:endParaRPr lang="cs-CZ" altLang="cs-CZ" sz="2000" dirty="0">
              <a:solidFill>
                <a:schemeClr val="tx1"/>
              </a:solidFill>
            </a:endParaRPr>
          </a:p>
          <a:p>
            <a:r>
              <a:rPr lang="cs-CZ" altLang="cs-CZ" sz="2000" dirty="0">
                <a:solidFill>
                  <a:schemeClr val="tx1"/>
                </a:solidFill>
              </a:rPr>
              <a:t>13. června 2018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cs-CZ" sz="4000" b="1" dirty="0">
              <a:solidFill>
                <a:srgbClr val="7777C3"/>
              </a:solidFill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3400" dirty="0">
                <a:solidFill>
                  <a:srgbClr val="7777C3"/>
                </a:solidFill>
              </a:rPr>
              <a:t>Informace o projektu jsou dostupné na portálu Jihomoravského kraje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3400" dirty="0">
                <a:solidFill>
                  <a:srgbClr val="7777C3"/>
                </a:solidFill>
                <a:hlinkClick r:id="rId2"/>
              </a:rPr>
              <a:t>www.kr-jihomoravsky.cz</a:t>
            </a:r>
            <a:r>
              <a:rPr lang="cs-CZ" sz="3400" dirty="0">
                <a:solidFill>
                  <a:srgbClr val="7777C3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3400" dirty="0">
                <a:solidFill>
                  <a:srgbClr val="7777C3"/>
                </a:solidFill>
              </a:rPr>
              <a:t>v sekci „Rozvoj lidských zdrojů“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3400" dirty="0">
                <a:solidFill>
                  <a:srgbClr val="7777C3"/>
                </a:solidFill>
              </a:rPr>
              <a:t>a na portálu sociální služby JMK</a:t>
            </a:r>
            <a:endParaRPr lang="cs-CZ" sz="3400" dirty="0">
              <a:solidFill>
                <a:srgbClr val="7777C3"/>
              </a:solidFill>
              <a:hlinkClick r:id="rId3"/>
            </a:endParaRPr>
          </a:p>
          <a:p>
            <a:pPr algn="ctr">
              <a:buNone/>
              <a:defRPr/>
            </a:pPr>
            <a:r>
              <a:rPr lang="cs-CZ" sz="3400" dirty="0">
                <a:solidFill>
                  <a:srgbClr val="7777C3"/>
                </a:solidFill>
                <a:hlinkClick r:id="rId3"/>
              </a:rPr>
              <a:t>www.socialnisluzby-jmk.cz</a:t>
            </a:r>
            <a:r>
              <a:rPr lang="cs-CZ" sz="3400" dirty="0">
                <a:solidFill>
                  <a:srgbClr val="7777C3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3400" dirty="0">
                <a:solidFill>
                  <a:srgbClr val="7777C3"/>
                </a:solidFill>
              </a:rPr>
              <a:t>sekce „Celoživotní vzdělávání pracovníků v sociálních službách“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0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4000" b="1" dirty="0">
              <a:solidFill>
                <a:srgbClr val="7777C3"/>
              </a:solidFill>
            </a:endParaRPr>
          </a:p>
          <a:p>
            <a:pPr marL="0" indent="0">
              <a:buNone/>
            </a:pPr>
            <a:endParaRPr lang="cs-CZ" sz="4000" b="1" dirty="0">
              <a:solidFill>
                <a:srgbClr val="7777C3"/>
              </a:solidFill>
            </a:endParaRPr>
          </a:p>
          <a:p>
            <a:pPr marL="0" indent="0">
              <a:buNone/>
            </a:pPr>
            <a:endParaRPr lang="cs-CZ" sz="9800" b="1" dirty="0">
              <a:solidFill>
                <a:srgbClr val="7777C3"/>
              </a:solidFill>
            </a:endParaRPr>
          </a:p>
          <a:p>
            <a:pPr marL="0" indent="0" algn="ctr">
              <a:buNone/>
            </a:pPr>
            <a:r>
              <a:rPr lang="cs-CZ" sz="9800" b="1" dirty="0">
                <a:solidFill>
                  <a:srgbClr val="7777C3"/>
                </a:solidFill>
              </a:rPr>
              <a:t>DĚKUJI ZA POZORNOST</a:t>
            </a:r>
          </a:p>
          <a:p>
            <a:pPr marL="0" indent="0">
              <a:buNone/>
            </a:pPr>
            <a:endParaRPr lang="cs-CZ" sz="4000" b="1" dirty="0">
              <a:solidFill>
                <a:srgbClr val="7777C3"/>
              </a:solidFill>
            </a:endParaRPr>
          </a:p>
          <a:p>
            <a:pPr marL="0" indent="0">
              <a:buNone/>
            </a:pPr>
            <a:endParaRPr lang="cs-CZ" sz="4000" b="1" dirty="0">
              <a:solidFill>
                <a:srgbClr val="7777C3"/>
              </a:solidFill>
            </a:endParaRPr>
          </a:p>
          <a:p>
            <a:pPr marL="0" indent="0">
              <a:buNone/>
            </a:pPr>
            <a:endParaRPr lang="cs-CZ" sz="4000" b="1" dirty="0">
              <a:solidFill>
                <a:srgbClr val="7777C3"/>
              </a:solidFill>
            </a:endParaRPr>
          </a:p>
          <a:p>
            <a:pPr marL="0" indent="0">
              <a:buNone/>
            </a:pPr>
            <a:r>
              <a:rPr lang="cs-CZ" sz="4000" b="1" dirty="0"/>
              <a:t> </a:t>
            </a:r>
            <a:endParaRPr lang="cs-CZ" sz="4000" dirty="0"/>
          </a:p>
        </p:txBody>
      </p:sp>
      <p:pic>
        <p:nvPicPr>
          <p:cNvPr id="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86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777C3"/>
                </a:solidFill>
              </a:rPr>
              <a:t>Základní informace o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165724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Celkové způsobilé výdaje projektu: </a:t>
            </a:r>
            <a:r>
              <a:rPr lang="cs-CZ" sz="2400" dirty="0"/>
              <a:t>6 252 934,- Kč</a:t>
            </a:r>
          </a:p>
          <a:p>
            <a:r>
              <a:rPr lang="pl-PL" sz="2400" b="1" dirty="0"/>
              <a:t>Doba realizace projektu:</a:t>
            </a:r>
            <a:r>
              <a:rPr lang="pl-PL" sz="2400" dirty="0"/>
              <a:t> 28 měsíců </a:t>
            </a:r>
          </a:p>
          <a:p>
            <a:r>
              <a:rPr lang="pl-PL" sz="2400" b="1" dirty="0"/>
              <a:t>Partner bez finančního plnění: </a:t>
            </a:r>
            <a:r>
              <a:rPr lang="pl-PL" sz="2400" dirty="0"/>
              <a:t>Statutární město Brno</a:t>
            </a:r>
          </a:p>
          <a:p>
            <a:r>
              <a:rPr lang="pl-PL" sz="2400" b="1" dirty="0"/>
              <a:t>Zdroje financí: </a:t>
            </a:r>
            <a:r>
              <a:rPr lang="pl-PL" sz="2400" dirty="0"/>
              <a:t>c</a:t>
            </a:r>
            <a:r>
              <a:rPr lang="cs-CZ" sz="2400" dirty="0"/>
              <a:t>celkové způsobilé výdaje projektu jsou proporcionálně rozloženy v tomto podílu – Evropské fondy 85%, státní rozpočet 10 %, rozpočet Jihomoravského kraje 5 %.</a:t>
            </a:r>
          </a:p>
          <a:p>
            <a:r>
              <a:rPr lang="cs-CZ" sz="2400" b="1" dirty="0"/>
              <a:t>Cílová skupina: </a:t>
            </a:r>
            <a:r>
              <a:rPr lang="cs-CZ" sz="2400" dirty="0"/>
              <a:t>sociální pracovníci, pracovníci v sociálních službách (v přímé péči), management - vedoucí pracovníci</a:t>
            </a:r>
          </a:p>
          <a:p>
            <a:r>
              <a:rPr lang="cs-CZ" sz="2400" b="1" dirty="0"/>
              <a:t>Indikátor zapojení cílové skupiny: </a:t>
            </a:r>
            <a:r>
              <a:rPr lang="cs-CZ" sz="2400" dirty="0"/>
              <a:t>800 účastníků kurzů – každý min. 40 hodin akreditovaného vzdělávání</a:t>
            </a:r>
          </a:p>
          <a:p>
            <a:r>
              <a:rPr lang="cs-CZ" sz="2400" b="1" dirty="0"/>
              <a:t>Organizace: </a:t>
            </a:r>
            <a:r>
              <a:rPr lang="cs-CZ" sz="2400" dirty="0"/>
              <a:t>zapojení příspěvkových organizací sociálních služeb Jihomoravského kraje, Statutárního města Brna a organizací neziskového sektoru </a:t>
            </a:r>
          </a:p>
        </p:txBody>
      </p:sp>
    </p:spTree>
    <p:extLst>
      <p:ext uri="{BB962C8B-B14F-4D97-AF65-F5344CB8AC3E}">
        <p14:creationId xmlns:p14="http://schemas.microsoft.com/office/powerpoint/2010/main" val="332326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7777C3"/>
                </a:solidFill>
              </a:rPr>
              <a:t>Cíle projektu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1800" dirty="0"/>
              <a:t>Hlavním cílem projektu je aktivně podpořit </a:t>
            </a:r>
            <a:r>
              <a:rPr lang="cs-CZ" altLang="cs-CZ" sz="1800" b="1" dirty="0"/>
              <a:t>proces celoživotního učení</a:t>
            </a:r>
            <a:r>
              <a:rPr lang="cs-CZ" altLang="cs-CZ" sz="1800" dirty="0"/>
              <a:t>, respektive dalšího vzdělávání u pracovníků v různých segmentech systému sociálních služeb v Jihomoravském kraji</a:t>
            </a:r>
          </a:p>
          <a:p>
            <a:r>
              <a:rPr lang="cs-CZ" altLang="cs-CZ" sz="1800" dirty="0"/>
              <a:t>Tato specifická </a:t>
            </a:r>
            <a:r>
              <a:rPr lang="cs-CZ" altLang="cs-CZ" sz="1800" b="1" dirty="0"/>
              <a:t>profesní edukace </a:t>
            </a:r>
            <a:r>
              <a:rPr lang="cs-CZ" altLang="cs-CZ" sz="1800" dirty="0"/>
              <a:t>umožní vedoucím pracovníkům sociálních služeb, sociálním pracovníkům a pracovníkům v sociálních službách </a:t>
            </a:r>
            <a:r>
              <a:rPr lang="cs-CZ" altLang="cs-CZ" sz="1800" b="1" dirty="0"/>
              <a:t>osvojit si, zvýšit, či upevnit své profesní a osobnostní kompetence, odborné znalosti a praktické dovednosti</a:t>
            </a:r>
          </a:p>
          <a:p>
            <a:r>
              <a:rPr lang="cs-CZ" altLang="cs-CZ" sz="1800" dirty="0"/>
              <a:t>Realizace projektu by měla umožnit saturovat </a:t>
            </a:r>
            <a:r>
              <a:rPr lang="cs-CZ" altLang="cs-CZ" sz="1800" u="sng" dirty="0"/>
              <a:t>zákonnou povinnost zaměstnavatele </a:t>
            </a:r>
            <a:r>
              <a:rPr lang="cs-CZ" altLang="cs-CZ" sz="1800" dirty="0"/>
              <a:t>zabezpečit pro zaměstnance akreditované vzdělávání v minimálním rozsahu 24 hodin v kalendářním roce</a:t>
            </a:r>
          </a:p>
          <a:p>
            <a:r>
              <a:rPr lang="cs-CZ" sz="1800" dirty="0"/>
              <a:t>Projekt nabídkou vzdělávacích modulů, specificky zaměřených na základě vypracované analýzy vzdělávacích potřeb u cílové skupiny projektu, reaguje na poslední vývoj v oblasti sociálních služeb, na </a:t>
            </a:r>
            <a:r>
              <a:rPr lang="cs-CZ" sz="1800" u="sng" dirty="0"/>
              <a:t>obsahovou i procesní transformaci </a:t>
            </a:r>
            <a:r>
              <a:rPr lang="cs-CZ" sz="1800" dirty="0"/>
              <a:t>- proces deinstitucionalizace a transformace pobytových služeb, implementace standardů kvality sociálních služeb, individualizace sociálních služeb (na klienta zaměřený přístup), nové inovativní postupy a trendy, rozvoj ambulantních, komunitních a terénních služeb, řízení změn v organizacích sociálních služeb</a:t>
            </a:r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7777C3"/>
                </a:solidFill>
              </a:rPr>
              <a:t>Klíčové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7777C3"/>
                </a:solidFill>
              </a:rPr>
              <a:t>aktivity projektu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vzdělávání pro pracovníky sociálních služeb</a:t>
            </a:r>
          </a:p>
          <a:p>
            <a:endParaRPr lang="cs-CZ" dirty="0"/>
          </a:p>
          <a:p>
            <a:r>
              <a:rPr lang="cs-CZ" dirty="0"/>
              <a:t>vzdělávání pro sociální pracovníky</a:t>
            </a:r>
          </a:p>
          <a:p>
            <a:endParaRPr lang="cs-CZ" dirty="0"/>
          </a:p>
          <a:p>
            <a:r>
              <a:rPr lang="cs-CZ" dirty="0"/>
              <a:t>vzdělávání pro vedoucí pracovníky </a:t>
            </a:r>
          </a:p>
          <a:p>
            <a:endParaRPr lang="cs-CZ" dirty="0"/>
          </a:p>
          <a:p>
            <a:r>
              <a:rPr lang="cs-CZ" dirty="0"/>
              <a:t>vzdělávání terénních sociálních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2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777C3"/>
                </a:solidFill>
              </a:rPr>
              <a:t>Vzdělávání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Celkem bude realizováno </a:t>
            </a:r>
            <a:r>
              <a:rPr lang="cs-CZ" sz="2200" b="1" dirty="0"/>
              <a:t>48 kurzů  </a:t>
            </a:r>
          </a:p>
          <a:p>
            <a:pPr marL="0" indent="0">
              <a:buNone/>
            </a:pPr>
            <a:r>
              <a:rPr lang="cs-CZ" sz="2200" dirty="0"/>
              <a:t>6 témat (kurzů) pro celkem 8 skupin po cca 10 účastnících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Tematické oblasti vzdělávání - kurzy:</a:t>
            </a:r>
          </a:p>
          <a:p>
            <a:pPr marL="0" indent="0">
              <a:buNone/>
            </a:pPr>
            <a:r>
              <a:rPr lang="cs-CZ" sz="2400" dirty="0"/>
              <a:t>* Aktuální trendy v sociální práci</a:t>
            </a:r>
          </a:p>
          <a:p>
            <a:pPr marL="0" indent="0">
              <a:buNone/>
            </a:pPr>
            <a:r>
              <a:rPr lang="cs-CZ" sz="2400" dirty="0"/>
              <a:t>* Motivace klienta sociální služby</a:t>
            </a:r>
          </a:p>
          <a:p>
            <a:pPr marL="0" indent="0">
              <a:buNone/>
            </a:pPr>
            <a:r>
              <a:rPr lang="cs-CZ" sz="2400" dirty="0"/>
              <a:t>* Hranice práce s klientem</a:t>
            </a:r>
          </a:p>
          <a:p>
            <a:pPr marL="0" indent="0">
              <a:buNone/>
            </a:pPr>
            <a:r>
              <a:rPr lang="cs-CZ" sz="2400" dirty="0"/>
              <a:t>* Individuální plánování sociálních služeb</a:t>
            </a:r>
          </a:p>
          <a:p>
            <a:pPr marL="0" indent="0">
              <a:buNone/>
            </a:pPr>
            <a:r>
              <a:rPr lang="cs-CZ" sz="2400" dirty="0"/>
              <a:t>* Možnosti terapií a aktivizace u seniorů</a:t>
            </a:r>
          </a:p>
          <a:p>
            <a:pPr marL="0" indent="0">
              <a:buNone/>
            </a:pPr>
            <a:r>
              <a:rPr lang="cs-CZ" sz="2400" dirty="0"/>
              <a:t>* Právo v praxi sociálních služeb (e-</a:t>
            </a:r>
            <a:r>
              <a:rPr lang="cs-CZ" sz="2400" dirty="0" err="1"/>
              <a:t>learning</a:t>
            </a:r>
            <a:r>
              <a:rPr lang="cs-CZ" sz="2400" dirty="0"/>
              <a:t>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7184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777C3"/>
                </a:solidFill>
              </a:rPr>
              <a:t>Vzdělávání pracovníků </a:t>
            </a:r>
            <a:br>
              <a:rPr lang="cs-CZ" b="1" dirty="0">
                <a:solidFill>
                  <a:srgbClr val="7777C3"/>
                </a:solidFill>
              </a:rPr>
            </a:br>
            <a:r>
              <a:rPr lang="cs-CZ" b="1" dirty="0">
                <a:solidFill>
                  <a:srgbClr val="7777C3"/>
                </a:solidFill>
              </a:rPr>
              <a:t>v sociálních 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Bude realizováno 8 vzdělávacích modulů pro celkem 10 skupin po cca 10 účastnících (tj. celkem </a:t>
            </a:r>
            <a:r>
              <a:rPr lang="cs-CZ" sz="1800" b="1" dirty="0"/>
              <a:t>80 kurzů</a:t>
            </a:r>
            <a:r>
              <a:rPr lang="cs-CZ" sz="1800" dirty="0"/>
              <a:t>). Jeden z modulů bude probíhat formou e-</a:t>
            </a:r>
            <a:r>
              <a:rPr lang="cs-CZ" sz="1800" dirty="0" err="1"/>
              <a:t>learningu</a:t>
            </a:r>
            <a:endParaRPr lang="cs-CZ" sz="1800" dirty="0"/>
          </a:p>
          <a:p>
            <a:pPr marL="0" indent="0">
              <a:buNone/>
            </a:pPr>
            <a:br>
              <a:rPr lang="cs-CZ" sz="1800" dirty="0"/>
            </a:br>
            <a:r>
              <a:rPr lang="cs-CZ" sz="1800" dirty="0"/>
              <a:t>Na základě realizované analýzy vzdělávacích potřeb u cílové skupin byly vybrány tyto tematické oblasti: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* Možnosti podpory samostatnosti a soběstačnosti klientů</a:t>
            </a:r>
          </a:p>
          <a:p>
            <a:pPr marL="0" indent="0">
              <a:buNone/>
            </a:pPr>
            <a:r>
              <a:rPr lang="cs-CZ" sz="1800" dirty="0"/>
              <a:t>* Zvládání agrese a asertivita v sociálních službách</a:t>
            </a:r>
          </a:p>
          <a:p>
            <a:pPr marL="0" indent="0">
              <a:buNone/>
            </a:pPr>
            <a:r>
              <a:rPr lang="cs-CZ" sz="1800" dirty="0"/>
              <a:t>* Aktivizační techniky, možnosti terapií a volnočasových aktivit</a:t>
            </a:r>
          </a:p>
          <a:p>
            <a:pPr marL="0" indent="0">
              <a:buNone/>
            </a:pPr>
            <a:r>
              <a:rPr lang="cs-CZ" sz="1800" dirty="0"/>
              <a:t>* Práce s klientem s demencí, Alzheimerovou nemocí</a:t>
            </a:r>
          </a:p>
          <a:p>
            <a:pPr marL="0" indent="0">
              <a:buNone/>
            </a:pPr>
            <a:r>
              <a:rPr lang="cs-CZ" sz="1800" dirty="0"/>
              <a:t>* Manipulace s osobou s poruchou hybnosti</a:t>
            </a:r>
          </a:p>
          <a:p>
            <a:pPr marL="0" indent="0">
              <a:buNone/>
            </a:pPr>
            <a:r>
              <a:rPr lang="cs-CZ" sz="1800" dirty="0"/>
              <a:t>* Paliativní péče a setkávání se smrtí v sociálních službách</a:t>
            </a:r>
          </a:p>
          <a:p>
            <a:pPr marL="0" indent="0">
              <a:buNone/>
            </a:pPr>
            <a:r>
              <a:rPr lang="cs-CZ" sz="1800" dirty="0"/>
              <a:t>* Zvládání stresu a prevence syndromu vyhoření</a:t>
            </a:r>
          </a:p>
          <a:p>
            <a:pPr marL="0" indent="0">
              <a:buNone/>
            </a:pPr>
            <a:r>
              <a:rPr lang="cs-CZ" sz="1800" dirty="0"/>
              <a:t>* Komunikace a interpersonální dovednosti (e-</a:t>
            </a:r>
            <a:r>
              <a:rPr lang="cs-CZ" sz="1800" dirty="0" err="1"/>
              <a:t>learning</a:t>
            </a:r>
            <a:r>
              <a:rPr lang="cs-CZ" sz="1800" dirty="0"/>
              <a:t>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5031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777C3"/>
                </a:solidFill>
              </a:rPr>
              <a:t>Vzdělávání vedoucích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dirty="0"/>
              <a:t>Vzdělávání bude skupinové, prezenční, s časovou dotací 8 hodin na jeden vzdělávací modul a to pro celkem 5 skupin po cca 10 účastnících</a:t>
            </a:r>
          </a:p>
          <a:p>
            <a:pPr marL="0" indent="0">
              <a:buNone/>
            </a:pPr>
            <a:r>
              <a:rPr lang="cs-CZ" sz="2000" dirty="0"/>
              <a:t>Celkem tak bude realizováno </a:t>
            </a:r>
            <a:r>
              <a:rPr lang="cs-CZ" sz="2000" b="1" dirty="0"/>
              <a:t>30 kurzů </a:t>
            </a:r>
            <a:r>
              <a:rPr lang="cs-CZ" sz="2000" dirty="0"/>
              <a:t>(5 skupin * 6 témat/kurzů)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Tematické oblasti:</a:t>
            </a:r>
          </a:p>
          <a:p>
            <a:pPr marL="0" indent="0">
              <a:buNone/>
            </a:pPr>
            <a:r>
              <a:rPr lang="cs-CZ" sz="2000" dirty="0"/>
              <a:t>* Management, strategické řízení změn a plánování</a:t>
            </a:r>
          </a:p>
          <a:p>
            <a:pPr marL="0" indent="0">
              <a:buNone/>
            </a:pPr>
            <a:r>
              <a:rPr lang="cs-CZ" sz="2000" dirty="0"/>
              <a:t>* Implementace standardů kvality</a:t>
            </a:r>
          </a:p>
          <a:p>
            <a:pPr marL="0" indent="0">
              <a:buNone/>
            </a:pPr>
            <a:r>
              <a:rPr lang="cs-CZ" sz="2000" dirty="0"/>
              <a:t>* Ekonomika, finanční řízení a public relations</a:t>
            </a:r>
          </a:p>
          <a:p>
            <a:pPr marL="0" indent="0">
              <a:buNone/>
            </a:pPr>
            <a:r>
              <a:rPr lang="cs-CZ" sz="2000" dirty="0"/>
              <a:t>* Řízení lidských zdrojů a hodnocení zaměstnanců</a:t>
            </a:r>
          </a:p>
          <a:p>
            <a:pPr marL="0" indent="0">
              <a:buNone/>
            </a:pPr>
            <a:r>
              <a:rPr lang="cs-CZ" sz="2000" dirty="0"/>
              <a:t>* Posilování manažerských dovedností</a:t>
            </a:r>
          </a:p>
          <a:p>
            <a:pPr marL="0" indent="0">
              <a:buNone/>
            </a:pPr>
            <a:r>
              <a:rPr lang="cs-CZ" sz="2000" dirty="0"/>
              <a:t>* Právo v praxi sociálních služeb (e-</a:t>
            </a:r>
            <a:r>
              <a:rPr lang="cs-CZ" sz="2000" dirty="0" err="1"/>
              <a:t>learning</a:t>
            </a:r>
            <a:r>
              <a:rPr lang="cs-CZ" sz="2000" dirty="0"/>
              <a:t>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8678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777C3"/>
                </a:solidFill>
              </a:rPr>
              <a:t>Vzdělávání terénních </a:t>
            </a:r>
            <a:br>
              <a:rPr lang="cs-CZ" b="1" dirty="0">
                <a:solidFill>
                  <a:srgbClr val="7777C3"/>
                </a:solidFill>
              </a:rPr>
            </a:br>
            <a:r>
              <a:rPr lang="cs-CZ" b="1" dirty="0">
                <a:solidFill>
                  <a:srgbClr val="7777C3"/>
                </a:solidFill>
              </a:rPr>
              <a:t>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  <a:p>
            <a:r>
              <a:rPr lang="cs-CZ" sz="2000" dirty="0"/>
              <a:t>Vzdělávání bude skupinové, prezenční, s časovou dotací 8 hodin na jeden vzdělávací modul a to pro celkem 5 skupin po cca 10 účastnících</a:t>
            </a:r>
          </a:p>
          <a:p>
            <a:r>
              <a:rPr lang="cs-CZ" sz="2000" dirty="0"/>
              <a:t>Celkem tak proběhne </a:t>
            </a:r>
            <a:r>
              <a:rPr lang="cs-CZ" sz="2000" b="1" dirty="0"/>
              <a:t>30 kurzů </a:t>
            </a:r>
            <a:r>
              <a:rPr lang="cs-CZ" sz="2000" dirty="0"/>
              <a:t>(5 skupin * 6 témat)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Oblasti edukace:</a:t>
            </a:r>
          </a:p>
          <a:p>
            <a:pPr marL="0" indent="0">
              <a:buNone/>
            </a:pPr>
            <a:br>
              <a:rPr lang="cs-CZ" sz="2000" dirty="0"/>
            </a:br>
            <a:r>
              <a:rPr lang="cs-CZ" sz="2000" dirty="0"/>
              <a:t>* Možnosti podpory samostatnosti a soběstačnosti klientů</a:t>
            </a:r>
          </a:p>
          <a:p>
            <a:pPr marL="0" indent="0">
              <a:buNone/>
            </a:pPr>
            <a:r>
              <a:rPr lang="cs-CZ" sz="2000" dirty="0"/>
              <a:t>* Motivace klienta sociálních služeb</a:t>
            </a:r>
          </a:p>
          <a:p>
            <a:pPr marL="0" indent="0">
              <a:buNone/>
            </a:pPr>
            <a:r>
              <a:rPr lang="cs-CZ" sz="2000" dirty="0"/>
              <a:t>* Individuální plánování sociální služby</a:t>
            </a:r>
          </a:p>
          <a:p>
            <a:pPr marL="0" indent="0">
              <a:buNone/>
            </a:pPr>
            <a:r>
              <a:rPr lang="cs-CZ" sz="2000" dirty="0"/>
              <a:t>* Právo v praxi sociálních služeb a ochrana práv klientů</a:t>
            </a:r>
          </a:p>
          <a:p>
            <a:pPr marL="0" indent="0">
              <a:buNone/>
            </a:pPr>
            <a:r>
              <a:rPr lang="cs-CZ" sz="2000" dirty="0"/>
              <a:t>* Komunikace, asertivita a interpersonální dovednosti (e-</a:t>
            </a:r>
            <a:r>
              <a:rPr lang="cs-CZ" sz="2000" dirty="0" err="1"/>
              <a:t>learning</a:t>
            </a:r>
            <a:r>
              <a:rPr lang="cs-CZ" sz="2000" dirty="0"/>
              <a:t>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835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7777C3"/>
                </a:solidFill>
              </a:rPr>
              <a:t>Aktuální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800" dirty="0"/>
              <a:t>Vyhlášené výběrové řízení: </a:t>
            </a:r>
            <a:r>
              <a:rPr lang="cs-CZ" sz="2800" dirty="0">
                <a:hlinkClick r:id="rId2"/>
              </a:rPr>
              <a:t>https://zakazky.krajbezkorupce.cz/contract_display_14214.html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Pravděpodobné zahájení edukace: </a:t>
            </a:r>
            <a:r>
              <a:rPr lang="cs-CZ" sz="2800" b="1" dirty="0"/>
              <a:t>říjen 2018 </a:t>
            </a:r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906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492</Words>
  <Application>Microsoft Office PowerPoint</Application>
  <PresentationFormat>Předvádění na obrazovce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 Projekt: Profesní vzdělávání pro pracovníky poskytovatelů sociálních služeb v Jihomoravském kraji</vt:lpstr>
      <vt:lpstr>Základní informace o projektu </vt:lpstr>
      <vt:lpstr>Cíle projektu</vt:lpstr>
      <vt:lpstr>Klíčové aktivity projektu</vt:lpstr>
      <vt:lpstr>Vzdělávání sociálních pracovníků</vt:lpstr>
      <vt:lpstr>Vzdělávání pracovníků  v sociálních službách</vt:lpstr>
      <vt:lpstr>Vzdělávání vedoucích pracovníků</vt:lpstr>
      <vt:lpstr>Vzdělávání terénních  sociálních pracovníků</vt:lpstr>
      <vt:lpstr>Aktuální stav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Kasina Vojtěch</cp:lastModifiedBy>
  <cp:revision>35</cp:revision>
  <cp:lastPrinted>2018-06-12T08:58:13Z</cp:lastPrinted>
  <dcterms:created xsi:type="dcterms:W3CDTF">2015-05-26T11:30:55Z</dcterms:created>
  <dcterms:modified xsi:type="dcterms:W3CDTF">2018-06-26T11:44:04Z</dcterms:modified>
</cp:coreProperties>
</file>