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20" r:id="rId5"/>
    <p:sldId id="317" r:id="rId6"/>
    <p:sldId id="322" r:id="rId7"/>
    <p:sldId id="332" r:id="rId8"/>
    <p:sldId id="378" r:id="rId9"/>
    <p:sldId id="351" r:id="rId10"/>
    <p:sldId id="343" r:id="rId11"/>
    <p:sldId id="346" r:id="rId12"/>
    <p:sldId id="374" r:id="rId13"/>
    <p:sldId id="373" r:id="rId14"/>
    <p:sldId id="357" r:id="rId15"/>
    <p:sldId id="377" r:id="rId16"/>
    <p:sldId id="339" r:id="rId17"/>
    <p:sldId id="316" r:id="rId18"/>
    <p:sldId id="375" r:id="rId19"/>
    <p:sldId id="326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šer Pavel" initials="F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ACDEE6"/>
    <a:srgbClr val="00539B"/>
    <a:srgbClr val="009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7727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3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381E-BAF1-4B33-8FF6-1B374C450D31}" type="datetimeFigureOut">
              <a:rPr lang="cs-CZ" smtClean="0"/>
              <a:pPr/>
              <a:t>11.9.2017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AF261-7FA8-45AA-A4AA-A92D2143429B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49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02108A-907B-4626-B2BB-A0068B8E1F27}" type="datetimeFigureOut">
              <a:rPr lang="cs-CZ"/>
              <a:pPr>
                <a:defRPr/>
              </a:pPr>
              <a:t>11.9.2017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C35F4A-36AD-40ED-A0A4-223D5BF91C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0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Dát prostor pro dotazy a připomínky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Představit cíl dokumentu,</a:t>
            </a:r>
            <a:r>
              <a:rPr lang="cs-CZ" baseline="0" dirty="0" smtClean="0"/>
              <a:t> objasnit důvody vzniku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C35F4A-36AD-40ED-A0A4-223D5BF91CA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0" descr="Obrazek na obal.jpg"/>
          <p:cNvPicPr>
            <a:picLocks noChangeAspect="1"/>
          </p:cNvPicPr>
          <p:nvPr userDrawn="1"/>
        </p:nvPicPr>
        <p:blipFill>
          <a:blip r:embed="rId3" cstate="print"/>
          <a:srcRect t="32409" b="18768"/>
          <a:stretch>
            <a:fillRect/>
          </a:stretch>
        </p:blipFill>
        <p:spPr>
          <a:xfrm>
            <a:off x="0" y="908720"/>
            <a:ext cx="9144000" cy="2592288"/>
          </a:xfrm>
          <a:prstGeom prst="rect">
            <a:avLst/>
          </a:prstGeom>
        </p:spPr>
      </p:pic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3500914"/>
            <a:ext cx="9144000" cy="3357213"/>
            <a:chOff x="-56" y="13550"/>
            <a:chExt cx="12175" cy="1304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-56" y="13550"/>
              <a:ext cx="12175" cy="9513"/>
            </a:xfrm>
            <a:prstGeom prst="rect">
              <a:avLst/>
            </a:prstGeom>
            <a:solidFill>
              <a:srgbClr val="ACDEE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-56" y="23064"/>
              <a:ext cx="12175" cy="3531"/>
            </a:xfrm>
            <a:prstGeom prst="rect">
              <a:avLst/>
            </a:prstGeom>
            <a:solidFill>
              <a:srgbClr val="00539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23528" y="3645024"/>
            <a:ext cx="8496944" cy="1368152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00539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000">
                <a:solidFill>
                  <a:srgbClr val="92D05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960664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1062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349500"/>
            <a:ext cx="82296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E61391EA-15C2-47D0-8962-14939FD3A20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8" r:id="rId2"/>
    <p:sldLayoutId id="2147483799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jihomoravsky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arep@garep.cz" TargetMode="External"/><Relationship Id="rId4" Type="http://schemas.openxmlformats.org/officeDocument/2006/relationships/hyperlink" Target="https://www.kr-jihomoravsky.cz/Default.aspx?ID=340678&amp;TypeID=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arep@garep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://www.garep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645024"/>
            <a:ext cx="8640960" cy="129614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Program rozvoje Jihomoravského kraje 2018–2021</a:t>
            </a:r>
            <a:endParaRPr lang="cs-CZ" sz="3200" dirty="0"/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395536" y="5013176"/>
            <a:ext cx="84969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4000" b="1">
                <a:solidFill>
                  <a:srgbClr val="00539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800" dirty="0" smtClean="0">
                <a:ea typeface="+mj-ea"/>
              </a:rPr>
              <a:t>Představení konceptu návrhové části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0539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23528" y="6237312"/>
            <a:ext cx="8496944" cy="36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4000" b="1">
                <a:solidFill>
                  <a:srgbClr val="00539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Pracovní skupina Vzdělávání a zaměstnanost – 8. 9. 2017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66762"/>
          </a:xfrm>
        </p:spPr>
        <p:txBody>
          <a:bodyPr/>
          <a:lstStyle/>
          <a:p>
            <a:r>
              <a:rPr lang="cs-CZ" sz="3600" b="1" dirty="0" smtClean="0"/>
              <a:t>Relevantní aktivity (Zaměstnanost)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3960440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Opatření 4.1: Rozvoj podnikatelského prostředí</a:t>
            </a:r>
            <a:endParaRPr lang="cs-CZ" sz="2000" dirty="0" smtClean="0"/>
          </a:p>
          <a:p>
            <a:pPr lvl="0"/>
            <a:r>
              <a:rPr lang="cs-CZ" sz="2000" dirty="0" smtClean="0"/>
              <a:t>4.1.1 Realizace Regionální inovační strategie 2014–2020	</a:t>
            </a:r>
          </a:p>
          <a:p>
            <a:pPr lvl="0"/>
            <a:r>
              <a:rPr lang="cs-CZ" sz="2000" dirty="0" smtClean="0"/>
              <a:t>4.1.2 Podpora schopnosti firem využívat výsledky aplikovaného výzkumu</a:t>
            </a:r>
          </a:p>
          <a:p>
            <a:pPr lvl="0"/>
            <a:r>
              <a:rPr lang="cs-CZ" sz="2000" dirty="0" smtClean="0"/>
              <a:t>4.1.3 Podpora příchodu investorů do okrajových částí kraje</a:t>
            </a:r>
          </a:p>
          <a:p>
            <a:pPr lvl="0"/>
            <a:r>
              <a:rPr lang="cs-CZ" sz="2000" dirty="0" smtClean="0"/>
              <a:t>4.1.4 Podpora konkurenceschopnosti zemědělství</a:t>
            </a:r>
          </a:p>
          <a:p>
            <a:pPr lvl="0"/>
            <a:endParaRPr lang="cs-CZ" sz="2000" dirty="0" smtClean="0"/>
          </a:p>
          <a:p>
            <a:pPr marL="371475" indent="-371475">
              <a:buNone/>
            </a:pPr>
            <a:r>
              <a:rPr lang="cs-CZ" sz="2000" b="1" dirty="0" smtClean="0"/>
              <a:t>Opatření 4.2: Využití potenciálu cestovního ruchu</a:t>
            </a:r>
          </a:p>
          <a:p>
            <a:pPr lvl="0"/>
            <a:r>
              <a:rPr lang="cs-CZ" sz="2000" dirty="0" smtClean="0"/>
              <a:t>4.2.1 Realizace Programu rozvoje cestovního ruchu JMK 2014–2020</a:t>
            </a:r>
          </a:p>
          <a:p>
            <a:pPr lvl="0"/>
            <a:r>
              <a:rPr lang="cs-CZ" sz="2000" dirty="0" smtClean="0"/>
              <a:t>4.2.2 </a:t>
            </a:r>
            <a:r>
              <a:rPr lang="cs-CZ" sz="2000" dirty="0" err="1" smtClean="0"/>
              <a:t>Smart</a:t>
            </a:r>
            <a:r>
              <a:rPr lang="cs-CZ" sz="2000" dirty="0" smtClean="0"/>
              <a:t> informování</a:t>
            </a:r>
          </a:p>
          <a:p>
            <a:r>
              <a:rPr lang="cs-CZ" sz="2000" dirty="0" smtClean="0"/>
              <a:t>4.2.3 Využití cestovního ruchu k rozvoji periferních oblastí</a:t>
            </a:r>
          </a:p>
          <a:p>
            <a:pPr marL="371475" indent="-371475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400600"/>
          </a:xfrm>
          <a:solidFill>
            <a:schemeClr val="bg1"/>
          </a:solidFill>
        </p:spPr>
        <p:txBody>
          <a:bodyPr/>
          <a:lstStyle/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Cíle aktivity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Popis aktivity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Způsob zapojení kraje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Realizátor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Spolupracující subjekty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Věcně příslušný odbor kraje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Vazba na analytickou část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Vazby na ostatní opatření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Indikátory výstupů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Zdroje financování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Prostředky z rozpočtu kraje 2018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Územní dopad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Priorita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Komentář</a:t>
            </a:r>
          </a:p>
          <a:p>
            <a:pPr marL="727075" indent="-371475">
              <a:spcBef>
                <a:spcPts val="0"/>
              </a:spcBef>
            </a:pPr>
            <a:r>
              <a:rPr lang="cs-CZ" sz="2300" dirty="0" smtClean="0"/>
              <a:t>Projektové záměry</a:t>
            </a:r>
          </a:p>
          <a:p>
            <a:pPr marL="371475" indent="-371475"/>
            <a:endParaRPr lang="cs-CZ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3928" y="1412776"/>
            <a:ext cx="4906888" cy="504056"/>
          </a:xfrm>
        </p:spPr>
        <p:txBody>
          <a:bodyPr/>
          <a:lstStyle/>
          <a:p>
            <a:r>
              <a:rPr lang="cs-CZ" sz="3600" b="1" dirty="0" smtClean="0"/>
              <a:t>Specifikace aktivit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5220072" y="2132856"/>
            <a:ext cx="30963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Tabulka pro každou aktivitu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080120"/>
          </a:xfrm>
        </p:spPr>
        <p:txBody>
          <a:bodyPr/>
          <a:lstStyle/>
          <a:p>
            <a:pPr marL="371475" indent="-371475">
              <a:spcAft>
                <a:spcPts val="600"/>
              </a:spcAft>
            </a:pPr>
            <a:r>
              <a:rPr lang="cs-CZ" sz="3600" b="1" dirty="0" smtClean="0"/>
              <a:t>Prioritní témata k řešení 2018–2021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3240360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/>
              <a:t>Vzdělávání</a:t>
            </a:r>
          </a:p>
          <a:p>
            <a:pPr lvl="0"/>
            <a:r>
              <a:rPr lang="cs-CZ" sz="1800" dirty="0" smtClean="0"/>
              <a:t>Kvalita vzdělávání</a:t>
            </a:r>
          </a:p>
          <a:p>
            <a:pPr>
              <a:buNone/>
            </a:pPr>
            <a:r>
              <a:rPr lang="cs-CZ" sz="1800" b="1" dirty="0" smtClean="0"/>
              <a:t>Zaměstnanost </a:t>
            </a:r>
          </a:p>
          <a:p>
            <a:r>
              <a:rPr lang="cs-CZ" sz="1800" dirty="0" smtClean="0"/>
              <a:t>Nedostatek kvalifikovaných pracovníků vzhledem k demografickému vývoji a neochotě Čechů se stěhovat za prací</a:t>
            </a:r>
          </a:p>
          <a:p>
            <a:r>
              <a:rPr lang="cs-CZ" sz="1800" dirty="0" smtClean="0"/>
              <a:t>Vysoký počet uchazečů o zaměstnání z řad dlouhodobě nezaměstnaných, osob nad 50 let věku a nízce kvalifikovaných osob a tělesně postižených</a:t>
            </a:r>
          </a:p>
          <a:p>
            <a:r>
              <a:rPr lang="cs-CZ" sz="1800" dirty="0" smtClean="0"/>
              <a:t>Rozdíly v nezaměstnanosti mezi brněnskou metropolitní oblastí a periferními částmi kraje (Znojemsko a Hodonínsko)</a:t>
            </a:r>
          </a:p>
          <a:p>
            <a:pPr lvl="0"/>
            <a:r>
              <a:rPr lang="cs-CZ" sz="1800" dirty="0" smtClean="0"/>
              <a:t>Podpora inovací, transferu technologií a podnikatelské infrastruktury</a:t>
            </a:r>
          </a:p>
          <a:p>
            <a:r>
              <a:rPr lang="cs-CZ" sz="1800" dirty="0" smtClean="0"/>
              <a:t>Proměna českého hospodářství směrem ke znalostní ekonomice</a:t>
            </a:r>
          </a:p>
          <a:p>
            <a:r>
              <a:rPr lang="cs-CZ" sz="1800" dirty="0" smtClean="0"/>
              <a:t>Posilování pozice Brna jako (českého i </a:t>
            </a:r>
            <a:r>
              <a:rPr lang="cs-CZ" sz="1800" dirty="0" err="1" smtClean="0"/>
              <a:t>středoevrop</a:t>
            </a:r>
            <a:r>
              <a:rPr lang="cs-CZ" sz="1800" dirty="0" smtClean="0"/>
              <a:t>.) centra vědy a výzkumu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endParaRPr lang="cs-CZ" sz="2600" dirty="0" smtClean="0"/>
          </a:p>
        </p:txBody>
      </p:sp>
      <p:sp>
        <p:nvSpPr>
          <p:cNvPr id="5" name="Šipka ve tvaru U 4"/>
          <p:cNvSpPr/>
          <p:nvPr/>
        </p:nvSpPr>
        <p:spPr>
          <a:xfrm rot="5400000">
            <a:off x="2699792" y="2204864"/>
            <a:ext cx="864096" cy="720080"/>
          </a:xfrm>
          <a:prstGeom prst="uturnArrow">
            <a:avLst>
              <a:gd name="adj1" fmla="val 12510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416824" cy="792088"/>
          </a:xfrm>
        </p:spPr>
        <p:txBody>
          <a:bodyPr/>
          <a:lstStyle/>
          <a:p>
            <a:pPr marL="371475" indent="-371475">
              <a:spcAft>
                <a:spcPts val="600"/>
              </a:spcAft>
            </a:pPr>
            <a:r>
              <a:rPr lang="cs-CZ" sz="3600" b="1" dirty="0" smtClean="0"/>
              <a:t>Klíčové otázky k diskuzi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4176464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600" b="1" spc="-10" dirty="0" smtClean="0"/>
              <a:t>Řeší stávající koncepce všechna potřebná témata? – Co má doplnit PRJMK 2018–2021?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600" b="1" spc="-10" dirty="0" smtClean="0"/>
              <a:t>Na jaká klíčová témata se má PRJMK zaměřit?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600" b="1" spc="-10" dirty="0" smtClean="0"/>
              <a:t>Pokrývají navržené aktivity vše podstatné?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600" b="1" spc="-10" dirty="0" smtClean="0"/>
              <a:t>Jsou aktivity vhodně zaměřeny?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600" b="1" spc="-10" dirty="0" smtClean="0"/>
              <a:t>Jaká má být u jednotlivých aktivit role kraje?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600" b="1" spc="-10" dirty="0" smtClean="0"/>
              <a:t>Jaké projekty vztahující se k navrženým aktivitám plánujete?</a:t>
            </a: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/>
          <a:lstStyle/>
          <a:p>
            <a:r>
              <a:rPr lang="cs-CZ" sz="3200" b="1" dirty="0" smtClean="0"/>
              <a:t>Další postup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1844824"/>
          <a:ext cx="8136904" cy="3657600"/>
        </p:xfrm>
        <a:graphic>
          <a:graphicData uri="http://schemas.openxmlformats.org/drawingml/2006/table">
            <a:tbl>
              <a:tblPr/>
              <a:tblGrid>
                <a:gridCol w="5400600"/>
                <a:gridCol w="2736304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Postupový krok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Časový plán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Specifikace aktivit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polovina</a:t>
                      </a:r>
                      <a:r>
                        <a:rPr lang="cs-CZ" sz="2400" baseline="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září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seminář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 9. 14:00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Připomínkování konkretizované NČ</a:t>
                      </a:r>
                      <a:endParaRPr lang="cs-CZ" sz="2400" b="1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září / říjen</a:t>
                      </a:r>
                      <a:endParaRPr lang="cs-CZ" sz="2400" b="1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seminář</a:t>
                      </a:r>
                      <a:endParaRPr lang="cs-CZ" sz="2400" b="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polovina října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Zpracování implementace a pozičního dokumentu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16. 10.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Kompletace PRJMK</a:t>
                      </a:r>
                      <a:endParaRPr lang="cs-CZ" sz="2400" b="1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b="1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31. 10.</a:t>
                      </a:r>
                      <a:endParaRPr lang="cs-CZ" sz="2400" b="1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Veřejné projednání (v rámci SEA)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listopad / prosinec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Zpracování hodnocení SEA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noProof="0" dirty="0" smtClean="0">
                          <a:solidFill>
                            <a:srgbClr val="1F497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 18. 1. 2018</a:t>
                      </a:r>
                      <a:endParaRPr lang="cs-CZ" sz="2400" noProof="0" dirty="0">
                        <a:solidFill>
                          <a:srgbClr val="1F497D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416824" cy="1080120"/>
          </a:xfrm>
        </p:spPr>
        <p:txBody>
          <a:bodyPr/>
          <a:lstStyle/>
          <a:p>
            <a:pPr marL="371475" indent="-371475">
              <a:spcAft>
                <a:spcPts val="600"/>
              </a:spcAft>
            </a:pPr>
            <a:r>
              <a:rPr lang="cs-CZ" sz="3600" b="1" dirty="0" smtClean="0"/>
              <a:t>Připomínkování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464496"/>
          </a:xfrm>
        </p:spPr>
        <p:txBody>
          <a:bodyPr/>
          <a:lstStyle/>
          <a:p>
            <a:pPr lvl="1">
              <a:spcAft>
                <a:spcPts val="300"/>
              </a:spcAft>
              <a:buFont typeface="Wingdings" pitchFamily="2" charset="2"/>
              <a:buChar char="§"/>
            </a:pPr>
            <a:r>
              <a:rPr lang="cs-CZ" b="1" dirty="0" smtClean="0"/>
              <a:t>Analytická a návrhová část PRJMK 2018–2021 je uveřejněna na:</a:t>
            </a:r>
          </a:p>
          <a:p>
            <a:pPr lvl="2">
              <a:spcAft>
                <a:spcPts val="300"/>
              </a:spcAft>
              <a:buFont typeface="Arial" pitchFamily="34" charset="0"/>
              <a:buChar char="–"/>
            </a:pPr>
            <a:r>
              <a:rPr lang="cs-CZ" dirty="0" smtClean="0"/>
              <a:t>Na stránce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kr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jihomoravsky.cz</a:t>
            </a:r>
            <a:r>
              <a:rPr lang="cs-CZ" dirty="0" smtClean="0"/>
              <a:t> / Regionální rozvoj / Program rozvoje Jihomoravského kraje 2018–2021.</a:t>
            </a:r>
          </a:p>
          <a:p>
            <a:pPr lvl="2">
              <a:spcAft>
                <a:spcPts val="300"/>
              </a:spcAft>
              <a:buFont typeface="Arial" pitchFamily="34" charset="0"/>
              <a:buChar char="–"/>
            </a:pPr>
            <a:r>
              <a:rPr lang="cs-CZ" dirty="0" smtClean="0"/>
              <a:t>Nebo na odkazu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www.kr-jihomoravsky.cz/Default. </a:t>
            </a:r>
            <a:r>
              <a:rPr lang="cs-CZ" dirty="0" err="1" smtClean="0">
                <a:hlinkClick r:id="rId4"/>
              </a:rPr>
              <a:t>aspx</a:t>
            </a:r>
            <a:r>
              <a:rPr lang="cs-CZ" dirty="0" smtClean="0">
                <a:hlinkClick r:id="rId4"/>
              </a:rPr>
              <a:t>?ID=340678&amp;</a:t>
            </a:r>
            <a:r>
              <a:rPr lang="cs-CZ" dirty="0" err="1" smtClean="0">
                <a:hlinkClick r:id="rId4"/>
              </a:rPr>
              <a:t>TypeID</a:t>
            </a:r>
            <a:r>
              <a:rPr lang="cs-CZ" dirty="0" smtClean="0">
                <a:hlinkClick r:id="rId4"/>
              </a:rPr>
              <a:t>=2</a:t>
            </a:r>
            <a:r>
              <a:rPr lang="cs-CZ" dirty="0" smtClean="0"/>
              <a:t>.</a:t>
            </a:r>
          </a:p>
          <a:p>
            <a:pPr lvl="1">
              <a:spcAft>
                <a:spcPts val="300"/>
              </a:spcAft>
              <a:buFont typeface="Wingdings" pitchFamily="2" charset="2"/>
              <a:buChar char="§"/>
            </a:pPr>
            <a:r>
              <a:rPr lang="cs-CZ" dirty="0" smtClean="0"/>
              <a:t>Připomínky a podněty formou připomínkového listu posílejte na e-mail </a:t>
            </a:r>
            <a:r>
              <a:rPr lang="cs-CZ" dirty="0" err="1" smtClean="0">
                <a:hlinkClick r:id="rId5"/>
              </a:rPr>
              <a:t>garep</a:t>
            </a:r>
            <a:r>
              <a:rPr lang="cs-CZ" dirty="0" smtClean="0">
                <a:hlinkClick r:id="rId5"/>
              </a:rPr>
              <a:t>@garep.cz</a:t>
            </a:r>
            <a:r>
              <a:rPr lang="cs-CZ" dirty="0" smtClean="0"/>
              <a:t>: </a:t>
            </a:r>
          </a:p>
          <a:p>
            <a:pPr lvl="2">
              <a:spcAft>
                <a:spcPts val="300"/>
              </a:spcAft>
              <a:buFont typeface="Arial" pitchFamily="34" charset="0"/>
              <a:buChar char="–"/>
            </a:pPr>
            <a:r>
              <a:rPr lang="cs-CZ" dirty="0" smtClean="0"/>
              <a:t>K analytické části do </a:t>
            </a:r>
            <a:r>
              <a:rPr lang="cs-CZ" b="1" dirty="0" smtClean="0"/>
              <a:t>11. 9. 2017</a:t>
            </a:r>
            <a:r>
              <a:rPr lang="cs-CZ" dirty="0" smtClean="0"/>
              <a:t>.</a:t>
            </a:r>
          </a:p>
          <a:p>
            <a:pPr lvl="2">
              <a:spcAft>
                <a:spcPts val="300"/>
              </a:spcAft>
              <a:buFont typeface="Arial" pitchFamily="34" charset="0"/>
              <a:buChar char="–"/>
            </a:pPr>
            <a:r>
              <a:rPr lang="cs-CZ" dirty="0" smtClean="0"/>
              <a:t>K návrhové části do </a:t>
            </a:r>
            <a:r>
              <a:rPr lang="cs-CZ" b="1" dirty="0" smtClean="0"/>
              <a:t>27. 9. 2017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578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cs-CZ" sz="3600" b="1" dirty="0" smtClean="0"/>
              <a:t>Děkuji za pozornost.</a:t>
            </a:r>
            <a:endParaRPr lang="cs-CZ" sz="3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6" name="Nadpis 4"/>
          <p:cNvSpPr txBox="1">
            <a:spLocks/>
          </p:cNvSpPr>
          <p:nvPr/>
        </p:nvSpPr>
        <p:spPr bwMode="auto">
          <a:xfrm>
            <a:off x="4283968" y="3501008"/>
            <a:ext cx="42484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RNDr. Hana Svobodová, Ph.D.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GaREP, spol. s r.o.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200" noProof="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  <a:hlinkClick r:id="rId3"/>
              </a:rPr>
              <a:t>garep</a:t>
            </a:r>
            <a:r>
              <a:rPr lang="cs-CZ" sz="2200" noProof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  <a:hlinkClick r:id="rId3"/>
              </a:rPr>
              <a:t>@garep.cz</a:t>
            </a:r>
            <a:r>
              <a:rPr lang="cs-CZ" sz="2200" noProof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hlinkClick r:id="rId4"/>
              </a:rPr>
              <a:t>www.garep.cz</a:t>
            </a:r>
            <a:r>
              <a:rPr kumimoji="0" lang="cs-CZ" sz="220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Obrázek 6" descr="logo GaREP zel"/>
          <p:cNvPicPr/>
          <p:nvPr/>
        </p:nvPicPr>
        <p:blipFill>
          <a:blip r:embed="rId5" cstate="print">
            <a:lum bright="-6000" contrast="28000"/>
          </a:blip>
          <a:srcRect/>
          <a:stretch>
            <a:fillRect/>
          </a:stretch>
        </p:blipFill>
        <p:spPr bwMode="auto">
          <a:xfrm>
            <a:off x="3059832" y="4149080"/>
            <a:ext cx="122413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2038"/>
            <a:ext cx="8229600" cy="710778"/>
          </a:xfrm>
        </p:spPr>
        <p:txBody>
          <a:bodyPr/>
          <a:lstStyle/>
          <a:p>
            <a:r>
              <a:rPr lang="cs-CZ" sz="3200" b="1" dirty="0" smtClean="0"/>
              <a:t>Hlavní body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1844824"/>
            <a:ext cx="8640960" cy="3960664"/>
          </a:xfrm>
        </p:spPr>
        <p:txBody>
          <a:bodyPr/>
          <a:lstStyle/>
          <a:p>
            <a:pPr marL="371475" indent="-371475"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Závěry z analytické části</a:t>
            </a:r>
          </a:p>
          <a:p>
            <a:pPr marL="371475" indent="-371475"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Pojetí návrhové části</a:t>
            </a:r>
          </a:p>
          <a:p>
            <a:pPr marL="371475" indent="-371475"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Přehled opatření</a:t>
            </a:r>
          </a:p>
          <a:p>
            <a:pPr marL="371475" indent="-371475"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Klíčové koncepce</a:t>
            </a:r>
          </a:p>
          <a:p>
            <a:pPr marL="371475" indent="-371475"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Představení aktivit relevantních pro PS</a:t>
            </a:r>
          </a:p>
          <a:p>
            <a:pPr marL="371475" indent="-371475"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Další postup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2038"/>
            <a:ext cx="8229600" cy="710778"/>
          </a:xfrm>
        </p:spPr>
        <p:txBody>
          <a:bodyPr/>
          <a:lstStyle/>
          <a:p>
            <a:r>
              <a:rPr lang="cs-CZ" sz="3200" b="1" dirty="0" smtClean="0"/>
              <a:t>Struktura PRJMK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3816648"/>
          </a:xfrm>
        </p:spPr>
        <p:txBody>
          <a:bodyPr/>
          <a:lstStyle/>
          <a:p>
            <a:pPr marL="371475" indent="-371475">
              <a:buFont typeface="+mj-lt"/>
              <a:buAutoNum type="arabicPeriod"/>
            </a:pPr>
            <a:r>
              <a:rPr lang="cs-CZ" sz="2400" b="1" dirty="0" smtClean="0"/>
              <a:t>Zhodnocení stávajícího rozvoje kraje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dirty="0" smtClean="0"/>
              <a:t>Analytická část </a:t>
            </a:r>
            <a:r>
              <a:rPr lang="cs-CZ" sz="2400" dirty="0" smtClean="0"/>
              <a:t>(profil, názory aktérů, SWOT, PESTLE)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dirty="0" smtClean="0"/>
              <a:t>Návrhová část</a:t>
            </a:r>
            <a:r>
              <a:rPr lang="cs-CZ" sz="2400" b="1" spc="-20" dirty="0" smtClean="0"/>
              <a:t> </a:t>
            </a:r>
            <a:r>
              <a:rPr lang="cs-CZ" sz="2400" spc="-20" dirty="0" smtClean="0"/>
              <a:t>(priority, opatření, aktivity) – vazba na SRJMK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spc="-20" dirty="0" smtClean="0"/>
              <a:t>Finanční plán</a:t>
            </a:r>
          </a:p>
          <a:p>
            <a:pPr marL="371475" indent="-371475">
              <a:buFont typeface="+mj-lt"/>
              <a:buAutoNum type="arabicPeriod"/>
            </a:pPr>
            <a:r>
              <a:rPr lang="cs-CZ" sz="2400" b="1" spc="-20" dirty="0" smtClean="0"/>
              <a:t>Implementační část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2400" dirty="0" smtClean="0"/>
              <a:t>Posílení role PRJMK jako realizačního dokumentu SRJMK.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i="1" dirty="0" smtClean="0"/>
              <a:t>Návazně vznikne i poziční dokument k období EU 2021–2027.</a:t>
            </a:r>
            <a:endParaRPr lang="cs-CZ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842045"/>
            <a:ext cx="8856984" cy="566762"/>
          </a:xfrm>
        </p:spPr>
        <p:txBody>
          <a:bodyPr/>
          <a:lstStyle/>
          <a:p>
            <a:r>
              <a:rPr lang="cs-CZ" sz="3200" b="1" dirty="0" smtClean="0"/>
              <a:t>Vyhodnocení SRJMK 2020 dle opatření</a:t>
            </a:r>
            <a:endParaRPr lang="cs-CZ" sz="2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6165304"/>
            <a:ext cx="8784976" cy="504056"/>
          </a:xfrm>
        </p:spPr>
        <p:txBody>
          <a:bodyPr/>
          <a:lstStyle/>
          <a:p>
            <a:pPr marL="371475" indent="-371475">
              <a:buNone/>
            </a:pPr>
            <a:r>
              <a:rPr lang="cs-CZ" b="1" dirty="0" smtClean="0"/>
              <a:t>.</a:t>
            </a:r>
            <a:endParaRPr lang="cs-CZ" sz="2400" b="1" dirty="0" smtClean="0"/>
          </a:p>
          <a:p>
            <a:pPr marL="371475" indent="-371475"/>
            <a:endParaRPr lang="cs-CZ" sz="2400" dirty="0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79512" y="1493093"/>
          <a:ext cx="8784977" cy="5120640"/>
        </p:xfrm>
        <a:graphic>
          <a:graphicData uri="http://schemas.openxmlformats.org/drawingml/2006/table">
            <a:tbl>
              <a:tblPr/>
              <a:tblGrid>
                <a:gridCol w="1800200"/>
                <a:gridCol w="3744416"/>
                <a:gridCol w="576064"/>
                <a:gridCol w="720080"/>
                <a:gridCol w="576064"/>
                <a:gridCol w="648072"/>
                <a:gridCol w="720081"/>
              </a:tblGrid>
              <a:tr h="14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dirty="0" smtClean="0">
                          <a:latin typeface="Calibri"/>
                          <a:ea typeface="Times New Roman"/>
                          <a:cs typeface="Times New Roman"/>
                        </a:rPr>
                        <a:t>Priorita</a:t>
                      </a: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dirty="0" smtClean="0">
                          <a:latin typeface="Calibri"/>
                          <a:ea typeface="Times New Roman"/>
                          <a:cs typeface="Times New Roman"/>
                        </a:rPr>
                        <a:t>Opatření</a:t>
                      </a: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spc="-2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Plněno</a:t>
                      </a:r>
                      <a:endParaRPr lang="cs-CZ" sz="1400" spc="-20" baseline="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spc="-2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Plněno částečně</a:t>
                      </a:r>
                      <a:endParaRPr lang="cs-CZ" sz="1400" spc="-20" baseline="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spc="-2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Plněno slabě</a:t>
                      </a:r>
                      <a:endParaRPr lang="cs-CZ" sz="1400" spc="-20" baseline="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spc="-20" baseline="0" noProof="0" dirty="0" err="1" smtClean="0">
                          <a:latin typeface="Calibri"/>
                          <a:ea typeface="Times New Roman"/>
                          <a:cs typeface="Times New Roman"/>
                        </a:rPr>
                        <a:t>Nepl</a:t>
                      </a:r>
                      <a:r>
                        <a:rPr lang="cs-CZ" sz="1400" b="1" spc="-20" baseline="0" noProof="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400" b="1" spc="-20" baseline="0" noProof="0" dirty="0" err="1" smtClean="0">
                          <a:latin typeface="Calibri"/>
                          <a:ea typeface="Times New Roman"/>
                          <a:cs typeface="Times New Roman"/>
                        </a:rPr>
                        <a:t>něno</a:t>
                      </a:r>
                      <a:endParaRPr lang="cs-CZ" sz="1400" spc="-20" baseline="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spc="-2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Nelze posoudit</a:t>
                      </a:r>
                      <a:endParaRPr lang="cs-CZ" sz="1400" spc="-20" baseline="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8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Priorita 1: Konkurenceschopná regionální ekonomika v evr./globálním měřítku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1.1: Rozvoj znalostní ekonomiky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1.2: Kvalitní prostředí pro podnikání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1.3: Efektivní marketing kraje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2.1: Rozšíření sl. pro seniory a osoby se zdr. post.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Priorita 2: Kvalitní a odpovídající nabídka veřejných služeb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2.2: Zkvalitnění a rozšíření nab. CŽV a kult. vyžití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spc="-10" noProof="0" smtClean="0">
                          <a:latin typeface="Calibri"/>
                          <a:ea typeface="Times New Roman"/>
                          <a:cs typeface="Times New Roman"/>
                        </a:rPr>
                        <a:t>2.3: Zkvalitnění šk. vzd.dětí a mládeže …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2.4: Zajištění dostupn. sl. pro osoby ohrož. soc. vyl.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2.5: Rozšíření zázemí pro studenty a cizince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2.6: Zajištění kvalitní péče o zdraví a sport. vyžití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2.7: Zefektivnění veř. spr. a komunikace s veř.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9894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Priorita 3: Rozvoj páteřní infrastruktury a dopravního napojení kraje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3.1: Výstavba a modern. páteřní siln. sítě a cyklost.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3.2: Výstavba a modern. infrastr. pro kolejovou d. 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3.3: Zlepšení napojení Brna na globální centra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3.4: Zajištění udržitelného zásobování vodou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3.5: Rozšíření a zkval. syst. protipovodňové ochr.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3.6: Zajištění udržitelného zásob. a využív. energií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9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Priorita 4: Dlouhodobá životaschopnost znevýhodněných částí kraje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4.1: Zachování dostupnosti veřejných služeb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9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4.2: Posílení kvality a komp. místní samosprávy …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96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4.3: Rozvoj podnikatelských aktivit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6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smtClean="0">
                          <a:latin typeface="Calibri"/>
                          <a:ea typeface="Times New Roman"/>
                          <a:cs typeface="Times New Roman"/>
                        </a:rPr>
                        <a:t>4.4: Modernizace infrastruktury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996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4.5: Zemědělství a péče o krajinu</a:t>
                      </a: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6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Počet opatření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noProof="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cs-CZ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726" marR="33726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66762"/>
          </a:xfrm>
        </p:spPr>
        <p:txBody>
          <a:bodyPr/>
          <a:lstStyle/>
          <a:p>
            <a:r>
              <a:rPr lang="cs-CZ" sz="3600" b="1" dirty="0" smtClean="0"/>
              <a:t>Závěry z analytické části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176464"/>
          </a:xfrm>
        </p:spPr>
        <p:txBody>
          <a:bodyPr/>
          <a:lstStyle/>
          <a:p>
            <a:pPr lvl="0"/>
            <a:r>
              <a:rPr lang="cs-CZ" sz="1550" b="1" dirty="0" smtClean="0"/>
              <a:t>Zaměstnanost 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JMK má nadprůměrnou nezaměstnanost (3. nejvyšší mezi kraji), vysoká dlouhodobá nezaměstnanost.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Nedostatek kvalifikovaných lidských zdrojů v některých odvětvích (např. cestovní ruchu).</a:t>
            </a:r>
          </a:p>
          <a:p>
            <a:pPr>
              <a:buFont typeface="Arial" pitchFamily="34" charset="0"/>
              <a:buChar char="•"/>
            </a:pPr>
            <a:r>
              <a:rPr lang="cs-CZ" sz="1550" b="1" dirty="0" smtClean="0"/>
              <a:t>Vzdělávání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JMK je v rámci ČR je kraj silným centrem vědy a výzkumu, kdy základ tvoří především vysoké školy a vědecká centra. Tuto skutečnost je třeba dále rozvíjet jak po stránce </a:t>
            </a:r>
            <a:r>
              <a:rPr lang="cs-CZ" sz="1550" u="sng" dirty="0" smtClean="0"/>
              <a:t>infrastruktury (vědecká, dopravní a technická), tak i po stránce kvalifikace pracovní síly</a:t>
            </a:r>
            <a:r>
              <a:rPr lang="cs-CZ" sz="1550" dirty="0" smtClean="0"/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Dlouhodobá poptávka po místech v MŠ (i když tempo růstu zpomaluje).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Růst počtu žáků ZŠ, zejména na prvním stupni.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Kvalitní síť středních škol nabízí širokou škálu oborů, pokles počtu žáků SŠ zpomaluje.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Roste zájem o zkrácené studium pro získání středního vzdělání s výučním listem a s maturitní zkouškou.</a:t>
            </a:r>
          </a:p>
          <a:p>
            <a:pPr lvl="1">
              <a:buFont typeface="Courier New" pitchFamily="49" charset="0"/>
              <a:buChar char="o"/>
            </a:pPr>
            <a:r>
              <a:rPr lang="cs-CZ" sz="1550" dirty="0" smtClean="0"/>
              <a:t>Klesá počet studentů VŠ (studentů české národnosti; naopak počet studentů-cizinců roste).</a:t>
            </a:r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66762"/>
          </a:xfrm>
        </p:spPr>
        <p:txBody>
          <a:bodyPr/>
          <a:lstStyle/>
          <a:p>
            <a:r>
              <a:rPr lang="cs-CZ" sz="3600" b="1" dirty="0" smtClean="0"/>
              <a:t>Pojetí návrhové části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3960440"/>
          </a:xfrm>
        </p:spPr>
        <p:txBody>
          <a:bodyPr/>
          <a:lstStyle/>
          <a:p>
            <a:pPr marL="371475" indent="-371475"/>
            <a:r>
              <a:rPr lang="cs-CZ" sz="2400" b="1" dirty="0" smtClean="0"/>
              <a:t>Východiskem vize a cíle dle SRJMK 2020</a:t>
            </a:r>
            <a:r>
              <a:rPr lang="cs-CZ" sz="2400" dirty="0" smtClean="0"/>
              <a:t>.</a:t>
            </a:r>
          </a:p>
          <a:p>
            <a:pPr marL="371475" indent="-371475"/>
            <a:r>
              <a:rPr lang="cs-CZ" sz="2400" b="1" dirty="0" smtClean="0"/>
              <a:t>Vazba opatření PRJMK na opatření SRJMK</a:t>
            </a:r>
            <a:r>
              <a:rPr lang="cs-CZ" sz="2400" dirty="0" smtClean="0"/>
              <a:t>, posun v prioritách.</a:t>
            </a:r>
          </a:p>
          <a:p>
            <a:pPr marL="371475" indent="-371475"/>
            <a:r>
              <a:rPr lang="cs-CZ" b="1" dirty="0" smtClean="0"/>
              <a:t>Integrace aktuálních koncepcí </a:t>
            </a:r>
            <a:r>
              <a:rPr lang="cs-CZ" dirty="0" smtClean="0"/>
              <a:t>– odkaz na detailní řešení.</a:t>
            </a:r>
            <a:endParaRPr lang="cs-CZ" sz="2400" dirty="0" smtClean="0"/>
          </a:p>
          <a:p>
            <a:pPr marL="371475" indent="-371475">
              <a:buNone/>
            </a:pPr>
            <a:r>
              <a:rPr lang="cs-CZ" b="1" i="1" dirty="0" smtClean="0"/>
              <a:t>4 priority SRJMK</a:t>
            </a:r>
            <a:r>
              <a:rPr lang="cs-CZ" dirty="0" smtClean="0"/>
              <a:t>:</a:t>
            </a:r>
          </a:p>
          <a:p>
            <a:pPr marL="371475" indent="-371475"/>
            <a:r>
              <a:rPr lang="cs-CZ" spc="-30" dirty="0" smtClean="0"/>
              <a:t>1. Konkurenceschopná regionální ekonomika v </a:t>
            </a:r>
            <a:r>
              <a:rPr lang="cs-CZ" spc="-30" dirty="0" err="1" smtClean="0"/>
              <a:t>evr</a:t>
            </a:r>
            <a:r>
              <a:rPr lang="cs-CZ" spc="-30" dirty="0" smtClean="0"/>
              <a:t>./</a:t>
            </a:r>
            <a:r>
              <a:rPr lang="cs-CZ" spc="-30" dirty="0" err="1" smtClean="0"/>
              <a:t>gl</a:t>
            </a:r>
            <a:r>
              <a:rPr lang="cs-CZ" spc="-30" dirty="0" smtClean="0"/>
              <a:t>. měřítku</a:t>
            </a:r>
          </a:p>
          <a:p>
            <a:pPr marL="371475" indent="-371475"/>
            <a:r>
              <a:rPr lang="cs-CZ" dirty="0" smtClean="0"/>
              <a:t>2.  Kvalitní a odpovídající nabídka veřejných služeb</a:t>
            </a:r>
          </a:p>
          <a:p>
            <a:pPr marL="371475" indent="-371475"/>
            <a:r>
              <a:rPr lang="cs-CZ" dirty="0" smtClean="0"/>
              <a:t>3. Rozvoj páteřní infrastruktury a dopravního napojení kraje</a:t>
            </a:r>
          </a:p>
          <a:p>
            <a:r>
              <a:rPr lang="cs-CZ" dirty="0" smtClean="0"/>
              <a:t>4. Dlouhodobá životaschopnost znevýhodněných částí kraje</a:t>
            </a:r>
            <a:endParaRPr lang="cs-CZ" sz="2400" dirty="0" smtClean="0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344406" y="1498432"/>
            <a:ext cx="8496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Motto: Inteligentní Jihomoravský kraj – Spolupráce při rozvoji území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5770984" cy="566762"/>
          </a:xfrm>
        </p:spPr>
        <p:txBody>
          <a:bodyPr/>
          <a:lstStyle/>
          <a:p>
            <a:r>
              <a:rPr lang="cs-CZ" sz="3600" b="1" dirty="0" smtClean="0"/>
              <a:t>Přehled opatření PRJMK</a:t>
            </a: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6237312"/>
            <a:ext cx="8784976" cy="360040"/>
          </a:xfrm>
        </p:spPr>
        <p:txBody>
          <a:bodyPr/>
          <a:lstStyle/>
          <a:p>
            <a:pPr marL="371475" indent="-371475">
              <a:buNone/>
            </a:pPr>
            <a:r>
              <a:rPr lang="cs-CZ" dirty="0" smtClean="0"/>
              <a:t>.</a:t>
            </a:r>
            <a:endParaRPr lang="cs-CZ" sz="2400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076618"/>
              </p:ext>
            </p:extLst>
          </p:nvPr>
        </p:nvGraphicFramePr>
        <p:xfrm>
          <a:off x="179512" y="1052736"/>
          <a:ext cx="8784976" cy="5127668"/>
        </p:xfrm>
        <a:graphic>
          <a:graphicData uri="http://schemas.openxmlformats.org/drawingml/2006/table">
            <a:tbl>
              <a:tblPr/>
              <a:tblGrid>
                <a:gridCol w="2880320"/>
                <a:gridCol w="5904656"/>
              </a:tblGrid>
              <a:tr h="32163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PRIORITA 1: DOBUDOVÁNÍ INFRASTRUKTURY</a:t>
                      </a: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7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1.1: Realizace klíčových dopravních staveb</a:t>
                      </a:r>
                      <a:endParaRPr lang="cs-CZ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DFF"/>
                    </a:solidFill>
                  </a:tcPr>
                </a:tc>
              </a:tr>
              <a:tr h="6432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1.2: Zlepšení podmínek pro dopravu a posílení provázanosti</a:t>
                      </a: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DFF"/>
                    </a:solidFill>
                  </a:tcPr>
                </a:tc>
              </a:tr>
              <a:tr h="3216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1.3: Rozvoj technické infrastruktury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DFF"/>
                    </a:solidFill>
                  </a:tcPr>
                </a:tc>
              </a:tr>
              <a:tr h="321636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PRIORITA 2: ZAJIŠTĚNÍ KVALITY ŽIVOTA OBYVATEL</a:t>
                      </a:r>
                      <a:endParaRPr lang="cs-CZ" sz="2000" b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5B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2.1: Rozvoj vzdělávacího systému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27E"/>
                    </a:solidFill>
                  </a:tcPr>
                </a:tc>
              </a:tr>
              <a:tr h="3216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2.2: Řešení sociálních problémů kraje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27E"/>
                    </a:solidFill>
                  </a:tcPr>
                </a:tc>
              </a:tr>
              <a:tr h="3216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2.3: Zajištění dostupnosti zdravotnické péče</a:t>
                      </a:r>
                      <a:endParaRPr lang="cs-CZ" sz="2000" b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27E"/>
                    </a:solidFill>
                  </a:tcPr>
                </a:tc>
              </a:tr>
              <a:tr h="6432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2.4 Rozvoj podmínek pro kulturu, sport a volnočasové aktivity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27E"/>
                    </a:solidFill>
                  </a:tcPr>
                </a:tc>
              </a:tr>
              <a:tr h="3216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2.5 Udržení služeb na venkově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27E"/>
                    </a:solidFill>
                  </a:tcPr>
                </a:tc>
              </a:tr>
              <a:tr h="3216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2.6 Zkvalitňování činnosti veřejné správy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27E"/>
                    </a:solidFill>
                  </a:tcPr>
                </a:tc>
              </a:tr>
              <a:tr h="3216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1" spc="-3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PRIORITA 3: ŘEŠENÍ PROBLÉMŮ </a:t>
                      </a:r>
                      <a:r>
                        <a:rPr lang="cs-CZ" sz="1800" b="1" spc="-3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ŽP</a:t>
                      </a: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3.1: Zmírnění dopadů klimatických změn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</a:tr>
              <a:tr h="3216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3.2 Zvyšování kvality životního prostředí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</a:tr>
              <a:tr h="4992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PRIORITA 4: KONKURENCE-SCHOPNÉ PODNIKÁNÍ</a:t>
                      </a:r>
                      <a:endParaRPr lang="cs-CZ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4.1: Rozvoj podnikatelského prostředí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D9FF"/>
                    </a:solidFill>
                  </a:tcPr>
                </a:tc>
              </a:tr>
              <a:tr h="3216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Opatření 4.2: Využití potenciálu cestovního ruchu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1934" marR="4193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D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0030"/>
            <a:ext cx="8229600" cy="566762"/>
          </a:xfrm>
        </p:spPr>
        <p:txBody>
          <a:bodyPr/>
          <a:lstStyle/>
          <a:p>
            <a:r>
              <a:rPr lang="cs-CZ" sz="3600" b="1" dirty="0" smtClean="0"/>
              <a:t>Relevantní koncepce kraje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8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1520" y="1916832"/>
          <a:ext cx="8568952" cy="3228697"/>
        </p:xfrm>
        <a:graphic>
          <a:graphicData uri="http://schemas.openxmlformats.org/drawingml/2006/table">
            <a:tbl>
              <a:tblPr/>
              <a:tblGrid>
                <a:gridCol w="1008112"/>
                <a:gridCol w="5328592"/>
                <a:gridCol w="1008112"/>
                <a:gridCol w="1224136"/>
              </a:tblGrid>
              <a:tr h="412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Times New Roman"/>
                        </a:rPr>
                        <a:t>Tematická oblast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Times New Roman"/>
                        </a:rPr>
                        <a:t>Název koncepce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Times New Roman"/>
                          <a:cs typeface="Times New Roman"/>
                        </a:rPr>
                        <a:t>Rok zpracování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spc="-20">
                          <a:latin typeface="Calibri"/>
                          <a:ea typeface="Times New Roman"/>
                          <a:cs typeface="Times New Roman"/>
                        </a:rPr>
                        <a:t>Období platnosti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12">
                <a:tc row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Times New Roman"/>
                        </a:rPr>
                        <a:t>Ekonomika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Regionální inovační strategie JMK 2014–2020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spc="-20">
                          <a:latin typeface="Calibri"/>
                          <a:ea typeface="Times New Roman"/>
                          <a:cs typeface="Times New Roman"/>
                        </a:rPr>
                        <a:t>2014–2020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347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Program rozvoje cestovního ruchu Jihomoravského kraje 2014–2020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spc="-20">
                          <a:latin typeface="Calibri"/>
                          <a:ea typeface="Times New Roman"/>
                          <a:cs typeface="Times New Roman"/>
                        </a:rPr>
                        <a:t>2014–2020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85">
                <a:tc rowSpan="3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  <a:cs typeface="Times New Roman"/>
                        </a:rPr>
                        <a:t>Lidské zdroje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Strategie rozvoje lidských zdrojů v JMK 2016–2025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spc="-20">
                          <a:latin typeface="Calibri"/>
                          <a:ea typeface="Times New Roman"/>
                          <a:cs typeface="Times New Roman"/>
                        </a:rPr>
                        <a:t>2016–2025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462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Dlouhodobý záměr vzdělávání a rozvoje vzdělávací soustavy JMK 2016–2020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Times New Roman"/>
                          <a:cs typeface="Times New Roman"/>
                        </a:rPr>
                        <a:t>2016–2020</a:t>
                      </a:r>
                      <a:endParaRPr lang="cs-CZ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5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i="1" dirty="0">
                          <a:latin typeface="Calibri"/>
                          <a:ea typeface="Times New Roman"/>
                          <a:cs typeface="Times New Roman"/>
                        </a:rPr>
                        <a:t>Krajský akční plán rozvoje vzdělávání JMK – </a:t>
                      </a:r>
                      <a:r>
                        <a:rPr lang="cs-CZ" sz="1600" i="1" spc="-20" dirty="0">
                          <a:latin typeface="Calibri"/>
                          <a:ea typeface="Times New Roman"/>
                          <a:cs typeface="Times New Roman"/>
                        </a:rPr>
                        <a:t>koncepční nástroj ke zlepšení řízení škol, hodnocení kvality vzdělávání a plánování strategických kroků vedoucích ke zvýšení kvality vzdělávací soustavy kraje i jednotlivých škol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i="1" dirty="0"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cs-CZ" sz="1600" i="1" spc="-20" dirty="0">
                          <a:latin typeface="Calibri"/>
                          <a:ea typeface="Times New Roman"/>
                          <a:cs typeface="Times New Roman"/>
                        </a:rPr>
                        <a:t>2016–2019 (2022)</a:t>
                      </a:r>
                      <a:endParaRPr lang="cs-CZ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631" marR="1963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66762"/>
          </a:xfrm>
        </p:spPr>
        <p:txBody>
          <a:bodyPr/>
          <a:lstStyle/>
          <a:p>
            <a:r>
              <a:rPr lang="cs-CZ" sz="3600" b="1" dirty="0" smtClean="0"/>
              <a:t>Relevantní aktivity (Vzdělávání)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1391EA-15C2-47D0-8962-14939FD3A20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03244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Opatření 2.1: Rozvoj vzdělávacího systému</a:t>
            </a:r>
            <a:endParaRPr lang="cs-CZ" dirty="0" smtClean="0"/>
          </a:p>
          <a:p>
            <a:pPr lvl="0"/>
            <a:r>
              <a:rPr lang="cs-CZ" dirty="0" smtClean="0"/>
              <a:t>2.1.1 Realizace Dlouhodobého záměru vzdělávání JMK a Krajského akčního plánu JMK</a:t>
            </a:r>
          </a:p>
          <a:p>
            <a:pPr lvl="0"/>
            <a:r>
              <a:rPr lang="cs-CZ" dirty="0" smtClean="0"/>
              <a:t>2.1.2 Zlepšení stavu budov škol</a:t>
            </a:r>
          </a:p>
          <a:p>
            <a:pPr marL="371475" indent="-371475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FD5E06E66F6743AFFC0A6AD29E7019" ma:contentTypeVersion="0" ma:contentTypeDescription="Vytvoří nový dokument" ma:contentTypeScope="" ma:versionID="43604ab9ab3389815a11b1263295640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46F6A51-E782-4444-91E8-42DA270DC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A00AF3-14FC-45BD-B061-1C0F0F6D67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FCD5B-E74F-495C-9DFE-96EB1D3CDFF0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6058</TotalTime>
  <Words>1106</Words>
  <Application>Microsoft Office PowerPoint</Application>
  <PresentationFormat>Předvádění na obrazovce (4:3)</PresentationFormat>
  <Paragraphs>250</Paragraphs>
  <Slides>16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Program rozvoje Jihomoravského kraje 2018–2021</vt:lpstr>
      <vt:lpstr>Hlavní body</vt:lpstr>
      <vt:lpstr>Struktura PRJMK</vt:lpstr>
      <vt:lpstr>Vyhodnocení SRJMK 2020 dle opatření</vt:lpstr>
      <vt:lpstr>Závěry z analytické části</vt:lpstr>
      <vt:lpstr>Pojetí návrhové části</vt:lpstr>
      <vt:lpstr>Přehled opatření PRJMK</vt:lpstr>
      <vt:lpstr>Relevantní koncepce kraje</vt:lpstr>
      <vt:lpstr>Relevantní aktivity (Vzdělávání)</vt:lpstr>
      <vt:lpstr>Relevantní aktivity (Zaměstnanost)</vt:lpstr>
      <vt:lpstr>Specifikace aktivit</vt:lpstr>
      <vt:lpstr>Prioritní témata k řešení 2018–2021</vt:lpstr>
      <vt:lpstr>Klíčové otázky k diskuzi</vt:lpstr>
      <vt:lpstr>Další postup</vt:lpstr>
      <vt:lpstr>Připomínkování </vt:lpstr>
      <vt:lpstr>Děkuji za pozornost.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JVS prezentace obecná</dc:title>
  <dc:creator>klimes.vladimir</dc:creator>
  <cp:lastModifiedBy>Fišer Pavel</cp:lastModifiedBy>
  <cp:revision>621</cp:revision>
  <dcterms:created xsi:type="dcterms:W3CDTF">2010-11-15T06:15:01Z</dcterms:created>
  <dcterms:modified xsi:type="dcterms:W3CDTF">2017-09-11T05:24:27Z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0x010100A8FD5E06E66F6743AFFC0A6AD29E7019</vt:lpwstr>
  </property>
</Properties>
</file>