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3"/>
  </p:notesMasterIdLst>
  <p:handoutMasterIdLst>
    <p:handoutMasterId r:id="rId14"/>
  </p:handoutMasterIdLst>
  <p:sldIdLst>
    <p:sldId id="256" r:id="rId3"/>
    <p:sldId id="395" r:id="rId4"/>
    <p:sldId id="400" r:id="rId5"/>
    <p:sldId id="396" r:id="rId6"/>
    <p:sldId id="401" r:id="rId7"/>
    <p:sldId id="399" r:id="rId8"/>
    <p:sldId id="402" r:id="rId9"/>
    <p:sldId id="403" r:id="rId10"/>
    <p:sldId id="398" r:id="rId11"/>
    <p:sldId id="404" r:id="rId12"/>
  </p:sldIdLst>
  <p:sldSz cx="12190413" cy="7021513"/>
  <p:notesSz cx="6797675" cy="9926638"/>
  <p:defaultTextStyle>
    <a:defPPr>
      <a:defRPr lang="cs-CZ"/>
    </a:defPPr>
    <a:lvl1pPr marL="0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751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9502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4253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9004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3756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8507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3258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8009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7">
          <p15:clr>
            <a:srgbClr val="A4A3A4"/>
          </p15:clr>
        </p15:guide>
        <p15:guide id="2" pos="6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6" autoAdjust="0"/>
    <p:restoredTop sz="75621" autoAdjust="0"/>
  </p:normalViewPr>
  <p:slideViewPr>
    <p:cSldViewPr>
      <p:cViewPr varScale="1">
        <p:scale>
          <a:sx n="85" d="100"/>
          <a:sy n="85" d="100"/>
        </p:scale>
        <p:origin x="1332" y="78"/>
      </p:cViewPr>
      <p:guideLst>
        <p:guide orient="horz" pos="1757"/>
        <p:guide pos="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0CB32-B8B9-4B99-9D27-6245FF352183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EC3D9-4168-4690-BAB1-41C74C0901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12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05558-CA49-4C57-A7DA-C61CC902B740}" type="datetimeFigureOut">
              <a:rPr lang="cs-CZ" smtClean="0"/>
              <a:t>22.05.2018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92125" y="1241425"/>
            <a:ext cx="5813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9E54A-1AF1-4500-BC1C-579C8999CF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47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9E54A-1AF1-4500-BC1C-579C8999CFF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83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3">
              <a:defRPr/>
            </a:pPr>
            <a:r>
              <a:rPr lang="cs-CZ" dirty="0"/>
              <a:t>Radana</a:t>
            </a:r>
          </a:p>
          <a:p>
            <a:pPr defTabSz="914313">
              <a:defRPr/>
            </a:pPr>
            <a:endParaRPr lang="cs-CZ" dirty="0"/>
          </a:p>
          <a:p>
            <a:pPr defTabSz="914313">
              <a:defRPr/>
            </a:pPr>
            <a:r>
              <a:rPr lang="cs-CZ" dirty="0"/>
              <a:t>Cílem</a:t>
            </a:r>
            <a:r>
              <a:rPr lang="cs-CZ" baseline="0" dirty="0"/>
              <a:t> je, aby kraje přistupovali k území pokud možno stejným pohledem jako my, ať je </a:t>
            </a:r>
            <a:r>
              <a:rPr lang="cs-CZ" baseline="0" dirty="0" err="1"/>
              <a:t>provazba</a:t>
            </a:r>
            <a:r>
              <a:rPr lang="cs-CZ" baseline="0" dirty="0"/>
              <a:t> SRR a SRK co nejužší. Metodicky nemusí plně odpovídat, ale mělo by být vysvětleno, jak se to na SRR váže.</a:t>
            </a:r>
          </a:p>
          <a:p>
            <a:pPr defTabSz="914313">
              <a:defRPr/>
            </a:pPr>
            <a:endParaRPr lang="cs-CZ" baseline="0" dirty="0"/>
          </a:p>
          <a:p>
            <a:pPr defTabSz="914313">
              <a:defRPr/>
            </a:pPr>
            <a:r>
              <a:rPr lang="cs-CZ" baseline="0" dirty="0"/>
              <a:t>Pokud již kraje mají SRK zpracován, bylo by vhodné ho následně aktualizovat pro zakomponování SRR 2021+.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09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3">
              <a:defRPr/>
            </a:pPr>
            <a:r>
              <a:rPr lang="cs-CZ" dirty="0"/>
              <a:t>Radana</a:t>
            </a:r>
          </a:p>
          <a:p>
            <a:pPr defTabSz="914313">
              <a:defRPr/>
            </a:pPr>
            <a:endParaRPr lang="cs-CZ" dirty="0"/>
          </a:p>
          <a:p>
            <a:pPr defTabSz="914313">
              <a:defRPr/>
            </a:pPr>
            <a:r>
              <a:rPr lang="cs-CZ" dirty="0"/>
              <a:t>Cílem</a:t>
            </a:r>
            <a:r>
              <a:rPr lang="cs-CZ" baseline="0" dirty="0"/>
              <a:t> je, aby kraje přistupovali k území pokud možno stejným pohledem jako my, ať je </a:t>
            </a:r>
            <a:r>
              <a:rPr lang="cs-CZ" baseline="0" dirty="0" err="1"/>
              <a:t>provazba</a:t>
            </a:r>
            <a:r>
              <a:rPr lang="cs-CZ" baseline="0" dirty="0"/>
              <a:t> SRR a SRK co nejužší. Metodicky nemusí plně odpovídat, ale mělo by být vysvětleno, jak se to na SRR váže.</a:t>
            </a:r>
          </a:p>
          <a:p>
            <a:pPr defTabSz="914313">
              <a:defRPr/>
            </a:pPr>
            <a:endParaRPr lang="cs-CZ" baseline="0" dirty="0"/>
          </a:p>
          <a:p>
            <a:pPr defTabSz="914313">
              <a:defRPr/>
            </a:pPr>
            <a:r>
              <a:rPr lang="cs-CZ" baseline="0" dirty="0"/>
              <a:t>Pokud již kraje mají SRK zpracován, bylo by vhodné ho následně aktualizovat pro zakomponování SRR 2021+.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09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00000" y="4734893"/>
            <a:ext cx="8533289" cy="504055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l">
              <a:buNone/>
              <a:defRPr sz="2800" baseline="0">
                <a:solidFill>
                  <a:srgbClr val="034EA2"/>
                </a:solidFill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autora/autorů</a:t>
            </a:r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900000" y="900000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MINISTERSTVO PRO MÍSTNÍ ROZVOJ </a:t>
            </a:r>
            <a:endParaRPr lang="cs-CZ" sz="2000" b="1" dirty="0"/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900000" y="2160000"/>
            <a:ext cx="10971372" cy="1170252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l">
              <a:defRPr sz="40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900000" y="5454650"/>
            <a:ext cx="4608512" cy="360363"/>
          </a:xfrm>
          <a:prstGeom prst="rect">
            <a:avLst/>
          </a:prstGeom>
        </p:spPr>
        <p:txBody>
          <a:bodyPr lIns="90000" rIns="144000">
            <a:noAutofit/>
          </a:bodyPr>
          <a:lstStyle>
            <a:lvl1pPr>
              <a:buNone/>
              <a:defRPr sz="2000">
                <a:solidFill>
                  <a:srgbClr val="034EA2"/>
                </a:solidFill>
              </a:defRPr>
            </a:lvl1pPr>
          </a:lstStyle>
          <a:p>
            <a:pPr lvl="0"/>
            <a:r>
              <a:rPr lang="cs-CZ" dirty="0"/>
              <a:t>Datum a místo</a:t>
            </a:r>
          </a:p>
        </p:txBody>
      </p:sp>
      <p:pic>
        <p:nvPicPr>
          <p:cNvPr id="10" name="Obrázek 9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9538" y="0"/>
            <a:ext cx="4590876" cy="4590876"/>
          </a:xfrm>
          <a:prstGeom prst="rect">
            <a:avLst/>
          </a:prstGeom>
        </p:spPr>
      </p:pic>
      <p:pic>
        <p:nvPicPr>
          <p:cNvPr id="13" name="Obrázek 12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62958" y="5959028"/>
            <a:ext cx="4464496" cy="7704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92590" y="456725"/>
            <a:ext cx="10988301" cy="504184"/>
          </a:xfrm>
        </p:spPr>
        <p:txBody>
          <a:bodyPr anchor="t" anchorCtr="0"/>
          <a:lstStyle>
            <a:lvl1pPr>
              <a:defRPr sz="3276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592589" y="1023931"/>
            <a:ext cx="10988303" cy="4765567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1933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0"/>
            <a:ext cx="12190413" cy="7021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</p:spTree>
    <p:extLst>
      <p:ext uri="{BB962C8B-B14F-4D97-AF65-F5344CB8AC3E}">
        <p14:creationId xmlns:p14="http://schemas.microsoft.com/office/powerpoint/2010/main" val="31156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87267" y="456725"/>
            <a:ext cx="4812673" cy="441160"/>
          </a:xfrm>
        </p:spPr>
        <p:txBody>
          <a:bodyPr lIns="0" tIns="0" rIns="0" bIns="0" anchor="t" anchorCtr="0">
            <a:spAutoFit/>
          </a:bodyPr>
          <a:lstStyle>
            <a:lvl1pPr algn="l">
              <a:defRPr sz="2867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592589" y="456724"/>
            <a:ext cx="5604204" cy="533277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6787268" y="897884"/>
            <a:ext cx="4812673" cy="4891613"/>
          </a:xfrm>
        </p:spPr>
        <p:txBody>
          <a:bodyPr>
            <a:normAutofit/>
          </a:bodyPr>
          <a:lstStyle>
            <a:lvl1pPr>
              <a:defRPr sz="2048"/>
            </a:lvl1pPr>
            <a:lvl2pPr>
              <a:defRPr sz="2048"/>
            </a:lvl2pPr>
            <a:lvl3pPr>
              <a:defRPr sz="2048"/>
            </a:lvl3pPr>
            <a:lvl4pPr>
              <a:defRPr sz="2048"/>
            </a:lvl4pPr>
            <a:lvl5pPr>
              <a:defRPr sz="2048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089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592590" y="1023930"/>
            <a:ext cx="11007351" cy="476556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189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952" y="0"/>
            <a:ext cx="12190412" cy="679071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  <p:sp>
        <p:nvSpPr>
          <p:cNvPr id="8" name="Obdélník 7"/>
          <p:cNvSpPr/>
          <p:nvPr userDrawn="1"/>
        </p:nvSpPr>
        <p:spPr>
          <a:xfrm>
            <a:off x="6467692" y="2912628"/>
            <a:ext cx="5723672" cy="410888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  <p:sp>
        <p:nvSpPr>
          <p:cNvPr id="9" name="Obdélník 8"/>
          <p:cNvSpPr/>
          <p:nvPr userDrawn="1"/>
        </p:nvSpPr>
        <p:spPr>
          <a:xfrm>
            <a:off x="1" y="5789498"/>
            <a:ext cx="3094164" cy="123201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92590" y="1842918"/>
            <a:ext cx="10988301" cy="630229"/>
          </a:xfrm>
        </p:spPr>
        <p:txBody>
          <a:bodyPr anchor="t" anchorCtr="0"/>
          <a:lstStyle>
            <a:lvl1pPr>
              <a:defRPr sz="4095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317" y="3718631"/>
            <a:ext cx="5404096" cy="330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59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/>
          <p:cNvGrpSpPr/>
          <p:nvPr userDrawn="1"/>
        </p:nvGrpSpPr>
        <p:grpSpPr>
          <a:xfrm>
            <a:off x="0" y="0"/>
            <a:ext cx="12190413" cy="7021513"/>
            <a:chOff x="0" y="-73024"/>
            <a:chExt cx="9144000" cy="6931024"/>
          </a:xfrm>
        </p:grpSpPr>
        <p:sp>
          <p:nvSpPr>
            <p:cNvPr id="6" name="Rectangle 7"/>
            <p:cNvSpPr/>
            <p:nvPr userDrawn="1"/>
          </p:nvSpPr>
          <p:spPr>
            <a:xfrm>
              <a:off x="0" y="5884881"/>
              <a:ext cx="9144000" cy="973119"/>
            </a:xfrm>
            <a:prstGeom prst="rect">
              <a:avLst/>
            </a:prstGeom>
            <a:solidFill>
              <a:srgbClr val="004B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sz="1382" dirty="0">
                <a:solidFill>
                  <a:prstClr val="white"/>
                </a:solidFill>
                <a:latin typeface="Calibri" pitchFamily="34" charset="0"/>
              </a:endParaRPr>
            </a:p>
          </p:txBody>
        </p:sp>
        <p:sp>
          <p:nvSpPr>
            <p:cNvPr id="10" name="Obdélník 11"/>
            <p:cNvSpPr/>
            <p:nvPr userDrawn="1"/>
          </p:nvSpPr>
          <p:spPr>
            <a:xfrm>
              <a:off x="0" y="-73024"/>
              <a:ext cx="9144000" cy="59508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sz="1382" dirty="0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10853517" y="6486931"/>
            <a:ext cx="614444" cy="373831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z="1843" baseline="0" smtClean="0">
                <a:solidFill>
                  <a:schemeClr val="bg1"/>
                </a:solidFill>
              </a:rPr>
              <a:pPr/>
              <a:t>‹#›</a:t>
            </a:fld>
            <a:endParaRPr lang="cs-CZ" sz="1843" baseline="0" dirty="0">
              <a:solidFill>
                <a:schemeClr val="bg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70" y="6165841"/>
            <a:ext cx="2009620" cy="72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27" y="6363122"/>
            <a:ext cx="3894160" cy="52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49117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PTP_CZ_RO_B_C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21" y="1638353"/>
            <a:ext cx="10971372" cy="463387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buFont typeface="Arial" pitchFamily="34" charset="0"/>
              <a:buChar char="»"/>
              <a:defRPr sz="3600"/>
            </a:lvl2pPr>
            <a:lvl4pPr>
              <a:buFont typeface="Arial" pitchFamily="34" charset="0"/>
              <a:buChar char="»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pic>
        <p:nvPicPr>
          <p:cNvPr id="8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50590" y="2204112"/>
            <a:ext cx="10971372" cy="11702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Název tématu/předělu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58" y="3582764"/>
            <a:ext cx="8092440" cy="68580"/>
          </a:xfrm>
          <a:prstGeom prst="rect">
            <a:avLst/>
          </a:prstGeom>
        </p:spPr>
      </p:pic>
      <p:pic>
        <p:nvPicPr>
          <p:cNvPr id="9" name="Obrázek 8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pic>
        <p:nvPicPr>
          <p:cNvPr id="10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622300" y="1566863"/>
            <a:ext cx="10945813" cy="439261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1" name="Obrázek 10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pic>
        <p:nvPicPr>
          <p:cNvPr id="12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5" name="Zástupný symbol pro tabulku 14"/>
          <p:cNvSpPr>
            <a:spLocks noGrp="1"/>
          </p:cNvSpPr>
          <p:nvPr>
            <p:ph type="tbl" sz="quarter" idx="13"/>
          </p:nvPr>
        </p:nvSpPr>
        <p:spPr>
          <a:xfrm>
            <a:off x="622300" y="1638300"/>
            <a:ext cx="11017250" cy="432117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tabulku.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2" name="Obrázek 11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pic>
        <p:nvPicPr>
          <p:cNvPr id="13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46735" y="4806900"/>
            <a:ext cx="8496944" cy="1008112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ctr">
              <a:buNone/>
              <a:defRPr sz="2800" baseline="0">
                <a:solidFill>
                  <a:srgbClr val="034EA2"/>
                </a:solidFill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Jméno autora/autorů a kontakt</a:t>
            </a:r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1054100" y="2789238"/>
            <a:ext cx="10081666" cy="1225574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ctr">
              <a:defRPr sz="5400" b="0" baseline="0">
                <a:solidFill>
                  <a:srgbClr val="034EA2"/>
                </a:solidFill>
              </a:defRPr>
            </a:lvl1pPr>
          </a:lstStyle>
          <a:p>
            <a:r>
              <a:rPr lang="cs-CZ" dirty="0"/>
              <a:t>Rozloučení</a:t>
            </a:r>
          </a:p>
        </p:txBody>
      </p:sp>
      <p:pic>
        <p:nvPicPr>
          <p:cNvPr id="9" name="Obrázek 8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9538" y="0"/>
            <a:ext cx="4590876" cy="4590876"/>
          </a:xfrm>
          <a:prstGeom prst="rect">
            <a:avLst/>
          </a:prstGeom>
        </p:spPr>
      </p:pic>
      <p:pic>
        <p:nvPicPr>
          <p:cNvPr id="10" name="Obrázek 9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62958" y="5959028"/>
            <a:ext cx="4464496" cy="7704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952" y="-1"/>
            <a:ext cx="12190412" cy="70215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  <p:sp>
        <p:nvSpPr>
          <p:cNvPr id="8" name="Obdélník 7"/>
          <p:cNvSpPr/>
          <p:nvPr userDrawn="1"/>
        </p:nvSpPr>
        <p:spPr>
          <a:xfrm>
            <a:off x="6467692" y="2912628"/>
            <a:ext cx="5723672" cy="410888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  <p:sp>
        <p:nvSpPr>
          <p:cNvPr id="9" name="Obdélník 8"/>
          <p:cNvSpPr/>
          <p:nvPr userDrawn="1"/>
        </p:nvSpPr>
        <p:spPr>
          <a:xfrm>
            <a:off x="1" y="5789498"/>
            <a:ext cx="3094164" cy="123201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317" y="3718631"/>
            <a:ext cx="5404096" cy="330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744" y="6203780"/>
            <a:ext cx="1618589" cy="58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9" t="17235" r="6248" b="17262"/>
          <a:stretch>
            <a:fillRect/>
          </a:stretch>
        </p:blipFill>
        <p:spPr bwMode="auto">
          <a:xfrm>
            <a:off x="585612" y="6202337"/>
            <a:ext cx="3333317" cy="59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614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05">
          <p15:clr>
            <a:srgbClr val="FBAE40"/>
          </p15:clr>
        </p15:guide>
        <p15:guide id="2" pos="2222">
          <p15:clr>
            <a:srgbClr val="FBAE40"/>
          </p15:clr>
        </p15:guide>
        <p15:guide id="3" pos="292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952" y="0"/>
            <a:ext cx="12190412" cy="635397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  <p:sp>
        <p:nvSpPr>
          <p:cNvPr id="8" name="Obdélník 7"/>
          <p:cNvSpPr/>
          <p:nvPr userDrawn="1"/>
        </p:nvSpPr>
        <p:spPr>
          <a:xfrm>
            <a:off x="6467692" y="2912628"/>
            <a:ext cx="5723672" cy="4108884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  <p:sp>
        <p:nvSpPr>
          <p:cNvPr id="9" name="Obdélník 8"/>
          <p:cNvSpPr/>
          <p:nvPr userDrawn="1"/>
        </p:nvSpPr>
        <p:spPr>
          <a:xfrm>
            <a:off x="1" y="5789498"/>
            <a:ext cx="4752004" cy="123201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57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108" y="4035744"/>
            <a:ext cx="4597649" cy="165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9" t="17235" r="6248" b="17262"/>
          <a:stretch>
            <a:fillRect/>
          </a:stretch>
        </p:blipFill>
        <p:spPr bwMode="auto">
          <a:xfrm>
            <a:off x="7040047" y="6056866"/>
            <a:ext cx="3333317" cy="59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45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92590" y="456725"/>
            <a:ext cx="10988301" cy="504184"/>
          </a:xfrm>
        </p:spPr>
        <p:txBody>
          <a:bodyPr anchor="t" anchorCtr="0"/>
          <a:lstStyle>
            <a:lvl1pPr>
              <a:defRPr sz="3276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592589" y="1023931"/>
            <a:ext cx="10988303" cy="4765567"/>
          </a:xfrm>
        </p:spPr>
        <p:txBody>
          <a:bodyPr/>
          <a:lstStyle>
            <a:lvl1pPr algn="just">
              <a:spcBef>
                <a:spcPts val="307"/>
              </a:spcBef>
              <a:spcAft>
                <a:spcPts val="614"/>
              </a:spcAft>
              <a:defRPr/>
            </a:lvl1pPr>
            <a:lvl2pPr algn="just">
              <a:spcBef>
                <a:spcPts val="307"/>
              </a:spcBef>
              <a:spcAft>
                <a:spcPts val="614"/>
              </a:spcAft>
              <a:defRPr/>
            </a:lvl2pPr>
            <a:lvl3pPr algn="just">
              <a:spcBef>
                <a:spcPts val="307"/>
              </a:spcBef>
              <a:spcAft>
                <a:spcPts val="614"/>
              </a:spcAft>
              <a:defRPr/>
            </a:lvl3pPr>
            <a:lvl4pPr algn="just">
              <a:spcBef>
                <a:spcPts val="307"/>
              </a:spcBef>
              <a:spcAft>
                <a:spcPts val="614"/>
              </a:spcAft>
              <a:defRPr/>
            </a:lvl4pPr>
            <a:lvl5pPr algn="just">
              <a:spcBef>
                <a:spcPts val="307"/>
              </a:spcBef>
              <a:spcAft>
                <a:spcPts val="614"/>
              </a:spcAft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6016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9.e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11.wmf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0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59502" y="5887020"/>
            <a:ext cx="2844430" cy="373831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0" r:id="rId3"/>
    <p:sldLayoutId id="2147483662" r:id="rId4"/>
    <p:sldLayoutId id="2147483663" r:id="rId5"/>
    <p:sldLayoutId id="2147483649" r:id="rId6"/>
  </p:sldLayoutIdLst>
  <p:txStyles>
    <p:titleStyle>
      <a:lvl1pPr algn="ctr" defTabSz="1229502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1063" indent="-461063" algn="l" defTabSz="1229502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971" indent="-384219" algn="l" defTabSz="1229502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878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1629" indent="-307376" algn="l" defTabSz="1229502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6380" indent="-307376" algn="l" defTabSz="1229502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1131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5882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10633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5385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751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502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4253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9004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3756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8507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3258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8009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315" y="3718631"/>
            <a:ext cx="5404096" cy="3302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Obrázek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9" t="17235" r="6248" b="17262"/>
          <a:stretch>
            <a:fillRect/>
          </a:stretch>
        </p:blipFill>
        <p:spPr bwMode="auto">
          <a:xfrm>
            <a:off x="558728" y="6202337"/>
            <a:ext cx="3333317" cy="59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Skupina 4"/>
          <p:cNvGrpSpPr/>
          <p:nvPr userDrawn="1"/>
        </p:nvGrpSpPr>
        <p:grpSpPr>
          <a:xfrm>
            <a:off x="0" y="0"/>
            <a:ext cx="12190413" cy="7021513"/>
            <a:chOff x="0" y="0"/>
            <a:chExt cx="9144000" cy="6858000"/>
          </a:xfrm>
        </p:grpSpPr>
        <p:sp>
          <p:nvSpPr>
            <p:cNvPr id="4" name="Obdélník 3"/>
            <p:cNvSpPr/>
            <p:nvPr userDrawn="1"/>
          </p:nvSpPr>
          <p:spPr>
            <a:xfrm>
              <a:off x="4851400" y="2158980"/>
              <a:ext cx="4292600" cy="4699020"/>
            </a:xfrm>
            <a:prstGeom prst="rect">
              <a:avLst/>
            </a:prstGeom>
            <a:solidFill>
              <a:srgbClr val="004B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57"/>
            </a:p>
          </p:txBody>
        </p:sp>
        <p:sp>
          <p:nvSpPr>
            <p:cNvPr id="7" name="Obdélník 6"/>
            <p:cNvSpPr/>
            <p:nvPr userDrawn="1"/>
          </p:nvSpPr>
          <p:spPr>
            <a:xfrm>
              <a:off x="0" y="0"/>
              <a:ext cx="9143999" cy="584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0" rIns="0" bIns="0" rtlCol="0" anchor="ctr"/>
            <a:lstStyle/>
            <a:p>
              <a:pPr algn="ctr"/>
              <a:endParaRPr lang="cs-CZ" sz="2457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92590" y="456724"/>
            <a:ext cx="10988301" cy="5672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2589" y="1023931"/>
            <a:ext cx="10988303" cy="4765567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610" y="6192584"/>
            <a:ext cx="1657135" cy="5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57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txStyles>
    <p:titleStyle>
      <a:lvl1pPr algn="l" defTabSz="936163" rtl="0" eaLnBrk="1" latinLnBrk="0" hangingPunct="1">
        <a:spcBef>
          <a:spcPct val="0"/>
        </a:spcBef>
        <a:buNone/>
        <a:defRPr sz="3686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8940" indent="-368940" algn="l" defTabSz="936163" rtl="0" eaLnBrk="1" latinLnBrk="0" hangingPunct="1">
        <a:spcBef>
          <a:spcPct val="20000"/>
        </a:spcBef>
        <a:buFontTx/>
        <a:buBlip>
          <a:blip r:embed="rId14"/>
        </a:buBlip>
        <a:defRPr sz="2457" kern="1200">
          <a:solidFill>
            <a:schemeClr val="tx2"/>
          </a:solidFill>
          <a:latin typeface="+mn-lt"/>
          <a:ea typeface="+mn-ea"/>
          <a:cs typeface="+mn-cs"/>
        </a:defRPr>
      </a:lvl1pPr>
      <a:lvl2pPr marL="737878" indent="-368940" algn="l" defTabSz="936163" rtl="0" eaLnBrk="1" latinLnBrk="0" hangingPunct="1">
        <a:spcBef>
          <a:spcPct val="20000"/>
        </a:spcBef>
        <a:buFontTx/>
        <a:buBlip>
          <a:blip r:embed="rId15"/>
        </a:buBlip>
        <a:defRPr sz="2457" kern="1200">
          <a:solidFill>
            <a:schemeClr val="tx2"/>
          </a:solidFill>
          <a:latin typeface="+mn-lt"/>
          <a:ea typeface="+mn-ea"/>
          <a:cs typeface="+mn-cs"/>
        </a:defRPr>
      </a:lvl2pPr>
      <a:lvl3pPr marL="1098691" indent="-360813" algn="l" defTabSz="936163" rtl="0" eaLnBrk="1" latinLnBrk="0" hangingPunct="1">
        <a:spcBef>
          <a:spcPct val="20000"/>
        </a:spcBef>
        <a:buFontTx/>
        <a:buBlip>
          <a:blip r:embed="rId14"/>
        </a:buBlip>
        <a:defRPr sz="2457" kern="1200">
          <a:solidFill>
            <a:schemeClr val="tx2"/>
          </a:solidFill>
          <a:latin typeface="+mn-lt"/>
          <a:ea typeface="+mn-ea"/>
          <a:cs typeface="+mn-cs"/>
        </a:defRPr>
      </a:lvl3pPr>
      <a:lvl4pPr marL="1469255" indent="-370564" algn="l" defTabSz="936163" rtl="0" eaLnBrk="1" latinLnBrk="0" hangingPunct="1">
        <a:spcBef>
          <a:spcPct val="20000"/>
        </a:spcBef>
        <a:buFontTx/>
        <a:buBlip>
          <a:blip r:embed="rId15"/>
        </a:buBlip>
        <a:defRPr sz="2457" kern="1200">
          <a:solidFill>
            <a:schemeClr val="tx2"/>
          </a:solidFill>
          <a:latin typeface="+mn-lt"/>
          <a:ea typeface="+mn-ea"/>
          <a:cs typeface="+mn-cs"/>
        </a:defRPr>
      </a:lvl4pPr>
      <a:lvl5pPr marL="1838195" indent="-368940" algn="l" defTabSz="936163" rtl="0" eaLnBrk="1" latinLnBrk="0" hangingPunct="1">
        <a:spcBef>
          <a:spcPct val="20000"/>
        </a:spcBef>
        <a:buFontTx/>
        <a:buBlip>
          <a:blip r:embed="rId14"/>
        </a:buBlip>
        <a:defRPr sz="2457" kern="1200">
          <a:solidFill>
            <a:schemeClr val="tx2"/>
          </a:solidFill>
          <a:latin typeface="+mn-lt"/>
          <a:ea typeface="+mn-ea"/>
          <a:cs typeface="+mn-cs"/>
        </a:defRPr>
      </a:lvl5pPr>
      <a:lvl6pPr marL="2574447" indent="-234041" algn="l" defTabSz="936163" rtl="0" eaLnBrk="1" latinLnBrk="0" hangingPunct="1">
        <a:spcBef>
          <a:spcPct val="20000"/>
        </a:spcBef>
        <a:buFont typeface="Arial" pitchFamily="34" charset="0"/>
        <a:buChar char="•"/>
        <a:defRPr sz="2048" kern="1200">
          <a:solidFill>
            <a:schemeClr val="tx1"/>
          </a:solidFill>
          <a:latin typeface="+mn-lt"/>
          <a:ea typeface="+mn-ea"/>
          <a:cs typeface="+mn-cs"/>
        </a:defRPr>
      </a:lvl6pPr>
      <a:lvl7pPr marL="3042529" indent="-234041" algn="l" defTabSz="936163" rtl="0" eaLnBrk="1" latinLnBrk="0" hangingPunct="1">
        <a:spcBef>
          <a:spcPct val="20000"/>
        </a:spcBef>
        <a:buFont typeface="Arial" pitchFamily="34" charset="0"/>
        <a:buChar char="•"/>
        <a:defRPr sz="2048" kern="1200">
          <a:solidFill>
            <a:schemeClr val="tx1"/>
          </a:solidFill>
          <a:latin typeface="+mn-lt"/>
          <a:ea typeface="+mn-ea"/>
          <a:cs typeface="+mn-cs"/>
        </a:defRPr>
      </a:lvl7pPr>
      <a:lvl8pPr marL="3510610" indent="-234041" algn="l" defTabSz="936163" rtl="0" eaLnBrk="1" latinLnBrk="0" hangingPunct="1">
        <a:spcBef>
          <a:spcPct val="20000"/>
        </a:spcBef>
        <a:buFont typeface="Arial" pitchFamily="34" charset="0"/>
        <a:buChar char="•"/>
        <a:defRPr sz="2048" kern="1200">
          <a:solidFill>
            <a:schemeClr val="tx1"/>
          </a:solidFill>
          <a:latin typeface="+mn-lt"/>
          <a:ea typeface="+mn-ea"/>
          <a:cs typeface="+mn-cs"/>
        </a:defRPr>
      </a:lvl8pPr>
      <a:lvl9pPr marL="3978692" indent="-234041" algn="l" defTabSz="936163" rtl="0" eaLnBrk="1" latinLnBrk="0" hangingPunct="1">
        <a:spcBef>
          <a:spcPct val="20000"/>
        </a:spcBef>
        <a:buFont typeface="Arial" pitchFamily="34" charset="0"/>
        <a:buChar char="•"/>
        <a:defRPr sz="20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1pPr>
      <a:lvl2pPr marL="468081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2pPr>
      <a:lvl3pPr marL="936163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3pPr>
      <a:lvl4pPr marL="1404244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4pPr>
      <a:lvl5pPr marL="1872325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5pPr>
      <a:lvl6pPr marL="2340407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6pPr>
      <a:lvl7pPr marL="2808488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7pPr>
      <a:lvl8pPr marL="3276570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8pPr>
      <a:lvl9pPr marL="3744651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0">
          <p15:clr>
            <a:srgbClr val="F26B43"/>
          </p15:clr>
        </p15:guide>
        <p15:guide id="2" pos="272">
          <p15:clr>
            <a:srgbClr val="F26B43"/>
          </p15:clr>
        </p15:guide>
        <p15:guide id="3" pos="5488">
          <p15:clr>
            <a:srgbClr val="F26B43"/>
          </p15:clr>
        </p15:guide>
        <p15:guide id="4" orient="horz" pos="3816">
          <p15:clr>
            <a:srgbClr val="F26B43"/>
          </p15:clr>
        </p15:guide>
        <p15:guide id="5" orient="horz" pos="417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0630" y="2070596"/>
            <a:ext cx="10971372" cy="1566780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Strategie regionálního rozvoje ČR 2021+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566" y="1278508"/>
            <a:ext cx="11737305" cy="5112568"/>
          </a:xfrm>
        </p:spPr>
        <p:txBody>
          <a:bodyPr/>
          <a:lstStyle/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b="1" dirty="0"/>
              <a:t>                                                </a:t>
            </a:r>
            <a:r>
              <a:rPr lang="cs-CZ" sz="4400" b="1" dirty="0"/>
              <a:t>Děkuji za pozornost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79785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590" y="198388"/>
            <a:ext cx="11305256" cy="792088"/>
          </a:xfrm>
        </p:spPr>
        <p:txBody>
          <a:bodyPr>
            <a:normAutofit/>
          </a:bodyPr>
          <a:lstStyle/>
          <a:p>
            <a:r>
              <a:rPr lang="cs-CZ" dirty="0"/>
              <a:t>Kroky provedené na SRR ČR 2021+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2598" y="2502644"/>
            <a:ext cx="11089232" cy="2520280"/>
          </a:xfrm>
        </p:spPr>
        <p:txBody>
          <a:bodyPr/>
          <a:lstStyle/>
          <a:p>
            <a:r>
              <a:rPr lang="cs-CZ" sz="2800" dirty="0"/>
              <a:t>Vypořádání připomínek a představení nové verze návrhové části na Národní stálé konferenci (březen 2018). </a:t>
            </a:r>
          </a:p>
          <a:p>
            <a:r>
              <a:rPr lang="cs-CZ" sz="2800" dirty="0"/>
              <a:t>Vytvoření prvního návrhu typových opatření k jednotlivým specifickým cílům – návrh interního týmu MMR. </a:t>
            </a:r>
          </a:p>
          <a:p>
            <a:r>
              <a:rPr lang="cs-CZ" sz="2800" dirty="0"/>
              <a:t>Projednání typových opatření s potenciálními gestory, resp. s resorty.  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0358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590" y="198388"/>
            <a:ext cx="11305256" cy="792088"/>
          </a:xfrm>
        </p:spPr>
        <p:txBody>
          <a:bodyPr>
            <a:normAutofit/>
          </a:bodyPr>
          <a:lstStyle/>
          <a:p>
            <a:r>
              <a:rPr lang="cs-CZ" dirty="0"/>
              <a:t>Vize a globální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582" y="1494532"/>
            <a:ext cx="11449272" cy="4608512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VIZE:</a:t>
            </a:r>
          </a:p>
          <a:p>
            <a:pPr marL="0" indent="0" algn="just">
              <a:buNone/>
            </a:pPr>
            <a:r>
              <a:rPr lang="cs-CZ" sz="2000" dirty="0"/>
              <a:t>České regiony efektivně zhodnocují svůj rozvojový potenciál, jejich konkurenceschopnost se zvyšuje a zlepšují se podmínky pro kvalitní život všech obyvatel a prosperitu firem. Všechny české regiony dohánějí průměr EU v ekonomickém smyslu i v kvalitě života a v přitažlivosti a konkurenceschopnosti jsou na předních místech ve střední Evropě. </a:t>
            </a:r>
          </a:p>
          <a:p>
            <a:pPr marL="0" indent="0" algn="just">
              <a:buNone/>
            </a:pPr>
            <a:r>
              <a:rPr lang="cs-CZ" sz="2400" b="1" dirty="0"/>
              <a:t>GLOBÁLNÍ CÍL:</a:t>
            </a:r>
          </a:p>
          <a:p>
            <a:pPr lvl="0"/>
            <a:r>
              <a:rPr lang="cs-CZ" sz="1400" dirty="0"/>
              <a:t>Metropolitní území a jejich zázemí jsou ekonomickými tahouny ČR a při jejich koordinovaném růstu jsou respektovány jejich sociální a environmentální limity. </a:t>
            </a:r>
          </a:p>
          <a:p>
            <a:pPr lvl="0"/>
            <a:r>
              <a:rPr lang="cs-CZ" sz="1400" dirty="0"/>
              <a:t>Aglomerace a jejich zázemí využívají svůj rozvojový potenciál a představují významná krajská hospodářská, kulturní a akademická centra. </a:t>
            </a:r>
          </a:p>
          <a:p>
            <a:pPr lvl="0"/>
            <a:r>
              <a:rPr lang="cs-CZ" sz="1400" dirty="0"/>
              <a:t>Regionální centra plní roli pilíře české sídelní soustavy a jsou centry dojížďky za službami a prací. Populačně a ekonomicky stabilizované venkovské zázemí regionálních center plní nezastupitelnou roli v péči o krajinu, disponuje dostatečnou sítí veřejných služeb a je dobře napojeno na regionální centra. Aglomerace nebo metropole jsou dobře dostupné z většiny regionálních center. </a:t>
            </a:r>
          </a:p>
          <a:p>
            <a:pPr lvl="0"/>
            <a:r>
              <a:rPr lang="cs-CZ" sz="1400" dirty="0"/>
              <a:t>Ve strukturálně postižených krajích jsou nastartovány zásadní změny směřující k jejich hospodářské transformaci na nové, konkurenceschopné obory, a jsou v nich efektivně řešeny sociální a environmetální problémy. </a:t>
            </a:r>
          </a:p>
          <a:p>
            <a:pPr lvl="0"/>
            <a:r>
              <a:rPr lang="cs-CZ" sz="1400" dirty="0"/>
              <a:t>V hospodářsky nejslabších a sociálně nejohroženějších územích ČR je zajištěna dobrá kvalita života ve smyslu zajištění relevantního spektra veřejných služeb, občanské vybavenosti a fungující místní ekonomiky založené na úspěšných lokálních firmách.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9851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590" y="198388"/>
            <a:ext cx="11305256" cy="792088"/>
          </a:xfrm>
        </p:spPr>
        <p:txBody>
          <a:bodyPr>
            <a:normAutofit/>
          </a:bodyPr>
          <a:lstStyle/>
          <a:p>
            <a:r>
              <a:rPr lang="cs-CZ" dirty="0"/>
              <a:t>Strategické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0590" y="1566540"/>
            <a:ext cx="11233248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/>
              <a:t>1. 5 strategických cílů </a:t>
            </a:r>
          </a:p>
          <a:p>
            <a:pPr marL="0" indent="0" algn="just">
              <a:buNone/>
            </a:pPr>
            <a:r>
              <a:rPr lang="cs-CZ" sz="2800" dirty="0"/>
              <a:t>                    - metropolitní území, </a:t>
            </a:r>
          </a:p>
          <a:p>
            <a:pPr marL="0" indent="0" algn="just">
              <a:buNone/>
            </a:pPr>
            <a:r>
              <a:rPr lang="cs-CZ" sz="2800" dirty="0"/>
              <a:t>                    - aglomerace, </a:t>
            </a:r>
          </a:p>
          <a:p>
            <a:pPr marL="0" indent="0" algn="just">
              <a:buNone/>
            </a:pPr>
            <a:r>
              <a:rPr lang="cs-CZ" sz="2800" dirty="0"/>
              <a:t>                    - regionální centra a jejich venkovské zázemí, </a:t>
            </a:r>
          </a:p>
          <a:p>
            <a:pPr marL="0" indent="0" algn="just">
              <a:buNone/>
            </a:pPr>
            <a:r>
              <a:rPr lang="cs-CZ" sz="2800" dirty="0"/>
              <a:t>                    - hospodářsky a sociálně ohrožená území, </a:t>
            </a:r>
          </a:p>
          <a:p>
            <a:pPr marL="0" indent="0" algn="just">
              <a:buNone/>
            </a:pPr>
            <a:r>
              <a:rPr lang="cs-CZ" sz="2800" dirty="0"/>
              <a:t>                    - veřejná správa</a:t>
            </a:r>
          </a:p>
          <a:p>
            <a:pPr marL="0" indent="0" algn="just">
              <a:buNone/>
            </a:pPr>
            <a:r>
              <a:rPr lang="cs-CZ" sz="2800" dirty="0"/>
              <a:t>2. Nástin prioritizace v rámci typových opatření</a:t>
            </a:r>
          </a:p>
          <a:p>
            <a:pPr marL="514350" indent="-514350" algn="just">
              <a:buAutoNum type="arabicParenBoth"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58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590" y="198388"/>
            <a:ext cx="11305256" cy="792088"/>
          </a:xfrm>
        </p:spPr>
        <p:txBody>
          <a:bodyPr>
            <a:normAutofit/>
          </a:bodyPr>
          <a:lstStyle/>
          <a:p>
            <a:r>
              <a:rPr lang="cs-CZ" dirty="0"/>
              <a:t>Geografické vymezení strategických cílů</a:t>
            </a:r>
          </a:p>
        </p:txBody>
      </p:sp>
      <p:pic>
        <p:nvPicPr>
          <p:cNvPr id="1026" name="Picture 2" descr="N:\RIS_MS\Mapy\EXPORT\Vymezeni_v4_201805_sidel_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043"/>
            <a:ext cx="9721080" cy="687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03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590" y="198388"/>
            <a:ext cx="11305256" cy="792088"/>
          </a:xfrm>
        </p:spPr>
        <p:txBody>
          <a:bodyPr>
            <a:normAutofit/>
          </a:bodyPr>
          <a:lstStyle/>
          <a:p>
            <a:r>
              <a:rPr lang="cs-CZ" dirty="0"/>
              <a:t>Aktuální stav dokumentu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582" y="1494532"/>
            <a:ext cx="11449272" cy="4608512"/>
          </a:xfrm>
        </p:spPr>
        <p:txBody>
          <a:bodyPr/>
          <a:lstStyle/>
          <a:p>
            <a:r>
              <a:rPr lang="cs-CZ" sz="2000" dirty="0"/>
              <a:t>Struktura návrhové části</a:t>
            </a:r>
          </a:p>
          <a:p>
            <a:pPr lvl="1"/>
            <a:r>
              <a:rPr lang="cs-CZ" sz="1800" dirty="0"/>
              <a:t>6 strategických cílů</a:t>
            </a:r>
          </a:p>
          <a:p>
            <a:pPr lvl="1"/>
            <a:r>
              <a:rPr lang="cs-CZ" sz="1800" dirty="0"/>
              <a:t>27 specifických cílů</a:t>
            </a:r>
          </a:p>
          <a:p>
            <a:pPr lvl="1"/>
            <a:r>
              <a:rPr lang="cs-CZ" sz="1800" dirty="0"/>
              <a:t>63 typových opatření (připomínkové řízení)</a:t>
            </a:r>
            <a:endParaRPr lang="cs-CZ" sz="1800" dirty="0">
              <a:solidFill>
                <a:srgbClr val="FF0000"/>
              </a:solidFill>
            </a:endParaRPr>
          </a:p>
          <a:p>
            <a:r>
              <a:rPr lang="cs-CZ" sz="2000" dirty="0"/>
              <a:t>Typová opatření vytvářena v této struktuře</a:t>
            </a:r>
          </a:p>
          <a:p>
            <a:pPr lvl="1"/>
            <a:r>
              <a:rPr lang="cs-CZ" sz="1800" dirty="0"/>
              <a:t>Problém (vazba na analytiku/textaci specifického cíle)</a:t>
            </a:r>
          </a:p>
          <a:p>
            <a:pPr lvl="1"/>
            <a:r>
              <a:rPr lang="cs-CZ" sz="1800" dirty="0"/>
              <a:t>Náplň</a:t>
            </a:r>
          </a:p>
          <a:p>
            <a:pPr lvl="1"/>
            <a:r>
              <a:rPr lang="cs-CZ" sz="1800" dirty="0"/>
              <a:t>Cílový stav</a:t>
            </a:r>
          </a:p>
          <a:p>
            <a:pPr lvl="1"/>
            <a:r>
              <a:rPr lang="cs-CZ" sz="1800" dirty="0"/>
              <a:t>Hlavní navržený nositel</a:t>
            </a:r>
          </a:p>
          <a:p>
            <a:pPr lvl="1"/>
            <a:r>
              <a:rPr lang="cs-CZ" sz="1800" dirty="0"/>
              <a:t>Další potenciální nositelé</a:t>
            </a:r>
          </a:p>
          <a:p>
            <a:pPr lvl="1"/>
            <a:r>
              <a:rPr lang="cs-CZ" sz="1800" dirty="0"/>
              <a:t>Cílová skupina</a:t>
            </a:r>
          </a:p>
          <a:p>
            <a:r>
              <a:rPr lang="cs-CZ" sz="2000" dirty="0"/>
              <a:t>Typová opatření jsou „nejnižší úrovní“ návrhové části.</a:t>
            </a:r>
          </a:p>
          <a:p>
            <a:r>
              <a:rPr lang="cs-CZ" sz="2000" dirty="0"/>
              <a:t>V rámci akčních plánů budou vytvářena opatření a aktivity</a:t>
            </a:r>
          </a:p>
          <a:p>
            <a:pPr marL="614752" lvl="1" indent="0">
              <a:buNone/>
            </a:pPr>
            <a:endParaRPr lang="cs-CZ" sz="24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0054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81187"/>
            <a:ext cx="10958293" cy="709289"/>
          </a:xfrm>
        </p:spPr>
        <p:txBody>
          <a:bodyPr>
            <a:normAutofit fontScale="90000"/>
          </a:bodyPr>
          <a:lstStyle/>
          <a:p>
            <a:r>
              <a:rPr lang="cs-CZ" sz="4000" kern="0" dirty="0">
                <a:solidFill>
                  <a:srgbClr val="2F5496"/>
                </a:solidFill>
                <a:latin typeface="Calibri" panose="020F0502020204030204" pitchFamily="34" charset="0"/>
              </a:rPr>
              <a:t>SRR – vazba na krajské strategické dokumenty (SRK)</a:t>
            </a:r>
            <a:br>
              <a:rPr lang="cs-CZ" kern="0" dirty="0">
                <a:solidFill>
                  <a:srgbClr val="2F5496"/>
                </a:solidFill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566" y="1926580"/>
            <a:ext cx="11377264" cy="3744416"/>
          </a:xfrm>
        </p:spPr>
        <p:txBody>
          <a:bodyPr/>
          <a:lstStyle/>
          <a:p>
            <a:pPr algn="just"/>
            <a:r>
              <a:rPr lang="cs-CZ" sz="2400" u="sng" dirty="0"/>
              <a:t>Analytická část</a:t>
            </a:r>
            <a:r>
              <a:rPr lang="cs-CZ" sz="2400" dirty="0"/>
              <a:t>: </a:t>
            </a:r>
          </a:p>
          <a:p>
            <a:pPr lvl="1" algn="just"/>
            <a:r>
              <a:rPr lang="cs-CZ" sz="2000" dirty="0"/>
              <a:t>zaměřit i analýzy SRK na územní průmět témat v krajském měřítku. </a:t>
            </a:r>
          </a:p>
          <a:p>
            <a:pPr algn="just"/>
            <a:r>
              <a:rPr lang="cs-CZ" sz="2400" u="sng" dirty="0"/>
              <a:t>Návrhová část</a:t>
            </a:r>
            <a:r>
              <a:rPr lang="cs-CZ" sz="2400" dirty="0"/>
              <a:t>: </a:t>
            </a:r>
          </a:p>
          <a:p>
            <a:pPr lvl="1" algn="just"/>
            <a:r>
              <a:rPr lang="cs-CZ" sz="2000" dirty="0"/>
              <a:t>definovat, jakým způsobem napomáhají SRK k naplňování cílů SRR (tj. jak jsou naplňována jednotlivé specifické cíle a typová opatření)</a:t>
            </a:r>
          </a:p>
          <a:p>
            <a:pPr algn="just"/>
            <a:r>
              <a:rPr lang="cs-CZ" sz="2400" u="sng" dirty="0"/>
              <a:t>Implementační část: </a:t>
            </a:r>
            <a:r>
              <a:rPr lang="cs-CZ" sz="2400" dirty="0"/>
              <a:t> </a:t>
            </a:r>
          </a:p>
          <a:p>
            <a:pPr lvl="1" algn="just"/>
            <a:r>
              <a:rPr lang="cs-CZ" sz="2000" dirty="0"/>
              <a:t>stanovení sady společných indikátorů SRK a SRR pro monitoring a evaluaci SRR</a:t>
            </a:r>
          </a:p>
          <a:p>
            <a:pPr lvl="1" algn="just"/>
            <a:r>
              <a:rPr lang="cs-CZ" sz="2000" dirty="0"/>
              <a:t>Propojení Akčního plánu SRR a regionálních akčních plánů</a:t>
            </a:r>
          </a:p>
          <a:p>
            <a:pPr lvl="1" algn="just"/>
            <a:endParaRPr lang="cs-CZ" sz="2000" dirty="0"/>
          </a:p>
          <a:p>
            <a:pPr algn="just"/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81254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81187"/>
            <a:ext cx="10958293" cy="709289"/>
          </a:xfrm>
        </p:spPr>
        <p:txBody>
          <a:bodyPr>
            <a:normAutofit fontScale="90000"/>
          </a:bodyPr>
          <a:lstStyle/>
          <a:p>
            <a:r>
              <a:rPr lang="cs-CZ" sz="4000" kern="0" dirty="0">
                <a:solidFill>
                  <a:srgbClr val="2F5496"/>
                </a:solidFill>
                <a:latin typeface="Calibri" panose="020F0502020204030204" pitchFamily="34" charset="0"/>
              </a:rPr>
              <a:t>SRR – vazba na krajské strategické dokumenty (SRK)</a:t>
            </a:r>
            <a:br>
              <a:rPr lang="cs-CZ" kern="0" dirty="0">
                <a:solidFill>
                  <a:srgbClr val="2F5496"/>
                </a:solidFill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566" y="1926580"/>
            <a:ext cx="11377264" cy="3744416"/>
          </a:xfrm>
        </p:spPr>
        <p:txBody>
          <a:bodyPr/>
          <a:lstStyle/>
          <a:p>
            <a:pPr algn="just"/>
            <a:r>
              <a:rPr lang="cs-CZ" sz="2400" u="sng" dirty="0"/>
              <a:t>Analytická část</a:t>
            </a:r>
            <a:r>
              <a:rPr lang="cs-CZ" sz="2400" dirty="0"/>
              <a:t>: </a:t>
            </a:r>
          </a:p>
          <a:p>
            <a:pPr lvl="1" algn="just"/>
            <a:r>
              <a:rPr lang="cs-CZ" sz="2000" dirty="0"/>
              <a:t>zaměřit i analýzy SRK na územní průmět témat v krajském měřítku. </a:t>
            </a:r>
          </a:p>
          <a:p>
            <a:pPr algn="just"/>
            <a:r>
              <a:rPr lang="cs-CZ" sz="2400" u="sng" dirty="0"/>
              <a:t>Návrhová část</a:t>
            </a:r>
            <a:r>
              <a:rPr lang="cs-CZ" sz="2400" dirty="0"/>
              <a:t>: </a:t>
            </a:r>
          </a:p>
          <a:p>
            <a:pPr lvl="1" algn="just"/>
            <a:r>
              <a:rPr lang="cs-CZ" sz="2000" dirty="0"/>
              <a:t>definovat, jakým způsobem napomáhají SRK k naplňování cílů SRR (tj. jak jsou naplňovány jednotlivé specifické cíle a typová opatření)</a:t>
            </a:r>
          </a:p>
          <a:p>
            <a:pPr algn="just"/>
            <a:r>
              <a:rPr lang="cs-CZ" sz="2400" u="sng" dirty="0"/>
              <a:t>Implementační část: </a:t>
            </a:r>
            <a:r>
              <a:rPr lang="cs-CZ" sz="2400" dirty="0"/>
              <a:t> </a:t>
            </a:r>
          </a:p>
          <a:p>
            <a:pPr lvl="1" algn="just"/>
            <a:r>
              <a:rPr lang="cs-CZ" sz="2000" dirty="0"/>
              <a:t>stanovení sady společných indikátorů SRK a SRR pro monitoring a evaluaci SRR</a:t>
            </a:r>
          </a:p>
          <a:p>
            <a:pPr lvl="1" algn="just"/>
            <a:r>
              <a:rPr lang="cs-CZ" sz="2000" dirty="0"/>
              <a:t>Propojení Akčního plánu SRR a regionálních akčních plánů</a:t>
            </a:r>
          </a:p>
          <a:p>
            <a:pPr lvl="1" algn="just"/>
            <a:endParaRPr lang="cs-CZ" sz="2000" dirty="0"/>
          </a:p>
          <a:p>
            <a:pPr algn="just"/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128606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590" y="198388"/>
            <a:ext cx="11305256" cy="792088"/>
          </a:xfrm>
        </p:spPr>
        <p:txBody>
          <a:bodyPr>
            <a:normAutofit/>
          </a:bodyPr>
          <a:lstStyle/>
          <a:p>
            <a:r>
              <a:rPr lang="cs-CZ" dirty="0"/>
              <a:t>Harmonogram dalších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566" y="1278508"/>
            <a:ext cx="11737305" cy="5112568"/>
          </a:xfrm>
        </p:spPr>
        <p:txBody>
          <a:bodyPr/>
          <a:lstStyle/>
          <a:p>
            <a:pPr algn="just"/>
            <a:r>
              <a:rPr lang="cs-CZ" sz="2400" b="1" dirty="0"/>
              <a:t>Květen 2018: </a:t>
            </a:r>
          </a:p>
          <a:p>
            <a:pPr lvl="1" algn="just"/>
            <a:r>
              <a:rPr lang="cs-CZ" sz="2000" dirty="0"/>
              <a:t>Jednání územních (PS Venkov, PS Regionální, PS Urbánní) a tematických pracovních skupin (ekonomický, sociální a environmentální pilíř). </a:t>
            </a:r>
          </a:p>
          <a:p>
            <a:pPr algn="just"/>
            <a:r>
              <a:rPr lang="cs-CZ" sz="2400" b="1" dirty="0"/>
              <a:t>Červen 2018: </a:t>
            </a:r>
          </a:p>
          <a:p>
            <a:pPr lvl="1" algn="just"/>
            <a:r>
              <a:rPr lang="cs-CZ" sz="2000" dirty="0"/>
              <a:t>Jednání PS SRR a NSK. </a:t>
            </a:r>
          </a:p>
          <a:p>
            <a:pPr lvl="1" algn="just"/>
            <a:r>
              <a:rPr lang="cs-CZ" sz="2000" dirty="0"/>
              <a:t>Diskuze se zástupci krajů ve věci finalizace metodiky pro účely vymezení hospodářsky a sociálně ohrožených území. </a:t>
            </a:r>
          </a:p>
          <a:p>
            <a:pPr algn="just"/>
            <a:r>
              <a:rPr lang="cs-CZ" sz="2400" b="1" dirty="0"/>
              <a:t>Červenec 2018: </a:t>
            </a:r>
            <a:endParaRPr lang="cs-CZ" sz="2000" b="1" dirty="0"/>
          </a:p>
          <a:p>
            <a:pPr lvl="1"/>
            <a:r>
              <a:rPr lang="cs-CZ" sz="2000" dirty="0"/>
              <a:t>Zahájení prací na přípravě implementační části</a:t>
            </a:r>
          </a:p>
          <a:p>
            <a:r>
              <a:rPr lang="cs-CZ" sz="2400" b="1" dirty="0"/>
              <a:t>Podzim 2018:</a:t>
            </a:r>
          </a:p>
          <a:p>
            <a:pPr lvl="1"/>
            <a:r>
              <a:rPr lang="cs-CZ" sz="2000" dirty="0"/>
              <a:t>Další (poslední) kolo jednání pracovních skupin – představení ucelené verze dokumentu. </a:t>
            </a:r>
          </a:p>
          <a:p>
            <a:r>
              <a:rPr lang="cs-CZ" sz="2400" b="1" dirty="0"/>
              <a:t>Přelom 2018/2019</a:t>
            </a:r>
          </a:p>
          <a:p>
            <a:pPr lvl="1"/>
            <a:r>
              <a:rPr lang="cs-CZ" sz="2000" dirty="0"/>
              <a:t>Předložení materiálu do meziresortního připomínkového řízení</a:t>
            </a:r>
          </a:p>
        </p:txBody>
      </p:sp>
    </p:spTree>
    <p:extLst>
      <p:ext uri="{BB962C8B-B14F-4D97-AF65-F5344CB8AC3E}">
        <p14:creationId xmlns:p14="http://schemas.microsoft.com/office/powerpoint/2010/main" val="2940706432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final">
  <a:themeElements>
    <a:clrScheme name="NOK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548DD4"/>
      </a:accent2>
      <a:accent3>
        <a:srgbClr val="8DB3E2"/>
      </a:accent3>
      <a:accent4>
        <a:srgbClr val="C6D9F0"/>
      </a:accent4>
      <a:accent5>
        <a:srgbClr val="C6D9F0"/>
      </a:accent5>
      <a:accent6>
        <a:srgbClr val="C6D9F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ředloha V1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MMR_NOK_CZ_sir</Template>
  <TotalTime>3668</TotalTime>
  <Words>571</Words>
  <Application>Microsoft Office PowerPoint</Application>
  <PresentationFormat>Vlastní</PresentationFormat>
  <Paragraphs>82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Šablona final</vt:lpstr>
      <vt:lpstr>Předloha V1</vt:lpstr>
      <vt:lpstr> Strategie regionálního rozvoje ČR 2021+</vt:lpstr>
      <vt:lpstr>Kroky provedené na SRR ČR 2021+</vt:lpstr>
      <vt:lpstr>Vize a globální cíl</vt:lpstr>
      <vt:lpstr>Strategické cíle</vt:lpstr>
      <vt:lpstr>Geografické vymezení strategických cílů</vt:lpstr>
      <vt:lpstr>Aktuální stav dokumentu</vt:lpstr>
      <vt:lpstr>SRR – vazba na krajské strategické dokumenty (SRK) </vt:lpstr>
      <vt:lpstr>SRR – vazba na krajské strategické dokumenty (SRK) </vt:lpstr>
      <vt:lpstr>Harmonogram dalších prací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stálá konference komora regionální</dc:title>
  <dc:creator>Pergl Ondřej</dc:creator>
  <cp:lastModifiedBy>Fišer Pavel</cp:lastModifiedBy>
  <cp:revision>258</cp:revision>
  <cp:lastPrinted>2018-02-07T08:01:26Z</cp:lastPrinted>
  <dcterms:created xsi:type="dcterms:W3CDTF">2017-03-17T15:41:45Z</dcterms:created>
  <dcterms:modified xsi:type="dcterms:W3CDTF">2018-05-22T06:24:58Z</dcterms:modified>
</cp:coreProperties>
</file>