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20" r:id="rId5"/>
    <p:sldId id="317" r:id="rId6"/>
    <p:sldId id="322" r:id="rId7"/>
    <p:sldId id="332" r:id="rId8"/>
    <p:sldId id="352" r:id="rId9"/>
    <p:sldId id="341" r:id="rId10"/>
    <p:sldId id="337" r:id="rId11"/>
    <p:sldId id="328" r:id="rId12"/>
    <p:sldId id="351" r:id="rId13"/>
    <p:sldId id="343" r:id="rId14"/>
    <p:sldId id="361" r:id="rId15"/>
    <p:sldId id="368" r:id="rId16"/>
    <p:sldId id="375" r:id="rId17"/>
    <p:sldId id="382" r:id="rId18"/>
    <p:sldId id="357" r:id="rId19"/>
    <p:sldId id="379" r:id="rId20"/>
    <p:sldId id="339" r:id="rId21"/>
    <p:sldId id="377" r:id="rId22"/>
    <p:sldId id="316" r:id="rId23"/>
    <p:sldId id="326" r:id="rId2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97D"/>
    <a:srgbClr val="ACDEE6"/>
    <a:srgbClr val="00539B"/>
    <a:srgbClr val="0099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7727" autoAdjust="0"/>
  </p:normalViewPr>
  <p:slideViewPr>
    <p:cSldViewPr>
      <p:cViewPr>
        <p:scale>
          <a:sx n="70" d="100"/>
          <a:sy n="70" d="100"/>
        </p:scale>
        <p:origin x="-40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3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3381E-BAF1-4B33-8FF6-1B374C450D31}" type="datetimeFigureOut">
              <a:rPr lang="cs-CZ" smtClean="0"/>
              <a:pPr/>
              <a:t>6.9.2017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AF261-7FA8-45AA-A4AA-A92D2143429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0849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2108A-907B-4626-B2BB-A0068B8E1F27}" type="datetimeFigureOut">
              <a:rPr lang="cs-CZ"/>
              <a:pPr>
                <a:defRPr/>
              </a:pPr>
              <a:t>6.9.2017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35F4A-36AD-40ED-A0A4-223D5BF91C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4460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Dát prostor pro dotazy a připomínky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0" descr="Obrazek na obal.jpg"/>
          <p:cNvPicPr>
            <a:picLocks noChangeAspect="1"/>
          </p:cNvPicPr>
          <p:nvPr userDrawn="1"/>
        </p:nvPicPr>
        <p:blipFill>
          <a:blip r:embed="rId3" cstate="print"/>
          <a:srcRect t="32409" b="18768"/>
          <a:stretch>
            <a:fillRect/>
          </a:stretch>
        </p:blipFill>
        <p:spPr>
          <a:xfrm>
            <a:off x="0" y="908720"/>
            <a:ext cx="9144000" cy="2592288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3500914"/>
            <a:ext cx="9144000" cy="3357213"/>
            <a:chOff x="-56" y="13550"/>
            <a:chExt cx="12175" cy="1304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-56" y="13550"/>
              <a:ext cx="12175" cy="9513"/>
            </a:xfrm>
            <a:prstGeom prst="rect">
              <a:avLst/>
            </a:prstGeom>
            <a:solidFill>
              <a:srgbClr val="ACDE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-56" y="23064"/>
              <a:ext cx="12175" cy="3531"/>
            </a:xfrm>
            <a:prstGeom prst="rect">
              <a:avLst/>
            </a:prstGeom>
            <a:solidFill>
              <a:srgbClr val="0053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23528" y="3645024"/>
            <a:ext cx="8496944" cy="136815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60664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8" r:id="rId2"/>
    <p:sldLayoutId id="214748379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-jihomoravsky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arep@garep.cz" TargetMode="External"/><Relationship Id="rId4" Type="http://schemas.openxmlformats.org/officeDocument/2006/relationships/hyperlink" Target="https://www.kr-jihomoravsky.cz/Default.aspx?ID=340678&amp;TypeID=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arep@garep.c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://www.garep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645024"/>
            <a:ext cx="8640960" cy="129614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Program rozvoje Jihomoravského kraje 2018–2021</a:t>
            </a:r>
            <a:endParaRPr lang="cs-CZ" sz="3200" dirty="0"/>
          </a:p>
        </p:txBody>
      </p:sp>
      <p:sp>
        <p:nvSpPr>
          <p:cNvPr id="3" name="Nadpis 1"/>
          <p:cNvSpPr txBox="1">
            <a:spLocks/>
          </p:cNvSpPr>
          <p:nvPr/>
        </p:nvSpPr>
        <p:spPr bwMode="auto">
          <a:xfrm>
            <a:off x="395536" y="5013176"/>
            <a:ext cx="84969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 b="1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ea typeface="+mj-ea"/>
              </a:rPr>
              <a:t>Představení konceptu návrhové části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539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23528" y="6237312"/>
            <a:ext cx="8496944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 b="1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Pracovní skupina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Sociální oblast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cs-CZ" sz="2000" dirty="0" smtClean="0">
                <a:solidFill>
                  <a:schemeClr val="bg1"/>
                </a:solidFill>
                <a:ea typeface="+mj-ea"/>
              </a:rPr>
              <a:t>14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9. 2017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90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770984" cy="566762"/>
          </a:xfrm>
        </p:spPr>
        <p:txBody>
          <a:bodyPr/>
          <a:lstStyle/>
          <a:p>
            <a:r>
              <a:rPr lang="cs-CZ" sz="3600" b="1" dirty="0" smtClean="0"/>
              <a:t>Přehled opatření PRJMK</a:t>
            </a:r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6237312"/>
            <a:ext cx="8784976" cy="360040"/>
          </a:xfrm>
        </p:spPr>
        <p:txBody>
          <a:bodyPr/>
          <a:lstStyle/>
          <a:p>
            <a:pPr marL="371475" indent="-371475">
              <a:buNone/>
            </a:pPr>
            <a:r>
              <a:rPr lang="cs-CZ" dirty="0" smtClean="0"/>
              <a:t>.</a:t>
            </a:r>
            <a:endParaRPr lang="cs-CZ" sz="2400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1052736"/>
          <a:ext cx="8784976" cy="5127668"/>
        </p:xfrm>
        <a:graphic>
          <a:graphicData uri="http://schemas.openxmlformats.org/drawingml/2006/table">
            <a:tbl>
              <a:tblPr/>
              <a:tblGrid>
                <a:gridCol w="2880320"/>
                <a:gridCol w="5904656"/>
              </a:tblGrid>
              <a:tr h="3216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PRIORITA 1: DOBUDOVÁNÍ INFRASTRUKTURY</a:t>
                      </a:r>
                      <a:endParaRPr lang="cs-CZ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1.1: Realizace klíčových dopravních staveb</a:t>
                      </a:r>
                      <a:endParaRPr lang="cs-CZ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DFF"/>
                    </a:solidFill>
                  </a:tcPr>
                </a:tc>
              </a:tr>
              <a:tr h="6432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1.2: Zlepšení podmínek pro dopravu a posílení provázanosti</a:t>
                      </a:r>
                      <a:endParaRPr lang="cs-CZ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DFF"/>
                    </a:solidFill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1.3: Rozvoj technické infrastruktury</a:t>
                      </a:r>
                      <a:endParaRPr lang="cs-CZ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DFF"/>
                    </a:solidFill>
                  </a:tcPr>
                </a:tc>
              </a:tr>
              <a:tr h="32163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PRIORITA 2: ZAJIŠTĚNÍ KVALITY ŽIVOTA OBYVATEL</a:t>
                      </a:r>
                      <a:endParaRPr lang="cs-CZ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B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2.1: Rozvoj vzdělávacího systému</a:t>
                      </a:r>
                      <a:endParaRPr lang="cs-CZ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27E"/>
                    </a:solidFill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2.2: Řešení sociálních problémů kraje</a:t>
                      </a:r>
                      <a:endParaRPr lang="cs-CZ" sz="20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27E"/>
                    </a:solidFill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2.3: Zajištění dostupnosti zdravotnické péče</a:t>
                      </a:r>
                      <a:endParaRPr lang="cs-CZ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27E"/>
                    </a:solidFill>
                  </a:tcPr>
                </a:tc>
              </a:tr>
              <a:tr h="6432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2.4 Rozvoj podmínek pro kulturu, sport a volnočasové aktivity</a:t>
                      </a:r>
                      <a:endParaRPr lang="cs-CZ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27E"/>
                    </a:solidFill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2.5 Udržení služeb na venkově</a:t>
                      </a:r>
                      <a:endParaRPr lang="cs-CZ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27E"/>
                    </a:solidFill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2.6 Zkvalitňování činnosti veřejné správy</a:t>
                      </a:r>
                      <a:endParaRPr lang="cs-CZ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27E"/>
                    </a:solidFill>
                  </a:tcPr>
                </a:tc>
              </a:tr>
              <a:tr h="3216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spc="-3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PRIORITA 3: ŘEŠENÍ PROBLÉMŮ </a:t>
                      </a:r>
                      <a:r>
                        <a:rPr lang="cs-CZ" sz="1800" b="1" spc="-3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ŽP</a:t>
                      </a:r>
                      <a:endParaRPr lang="cs-CZ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3.1: Zmírnění dopadů klimatických změn</a:t>
                      </a:r>
                      <a:endParaRPr lang="cs-CZ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3.2 Zvyšování kvality životního prostředí</a:t>
                      </a:r>
                      <a:endParaRPr lang="cs-CZ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9C"/>
                    </a:solidFill>
                  </a:tcPr>
                </a:tc>
              </a:tr>
              <a:tr h="499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PRIORITA 4: KONKURENCE-SCHOPNÉ PODNIKÁNÍ</a:t>
                      </a:r>
                      <a:endParaRPr lang="cs-CZ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4.1: Rozvoj podnikatelského prostředí</a:t>
                      </a:r>
                      <a:endParaRPr lang="cs-CZ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D9FF"/>
                    </a:solidFill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Opatření 4.2: Využití potenciálu cestovního ruchu</a:t>
                      </a:r>
                      <a:endParaRPr lang="cs-CZ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34" marR="41934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D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66762"/>
          </a:xfrm>
        </p:spPr>
        <p:txBody>
          <a:bodyPr/>
          <a:lstStyle/>
          <a:p>
            <a:r>
              <a:rPr lang="cs-CZ" sz="3600" b="1" dirty="0" smtClean="0"/>
              <a:t>Relevantní koncepce kraje (SO)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024" y="6237312"/>
            <a:ext cx="8784976" cy="360040"/>
          </a:xfrm>
        </p:spPr>
        <p:txBody>
          <a:bodyPr/>
          <a:lstStyle/>
          <a:p>
            <a:pPr marL="371475" indent="-371475">
              <a:buNone/>
            </a:pPr>
            <a:r>
              <a:rPr lang="cs-CZ" sz="2400" dirty="0" smtClean="0"/>
              <a:t>.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51520" y="1709896"/>
          <a:ext cx="8640960" cy="4023360"/>
        </p:xfrm>
        <a:graphic>
          <a:graphicData uri="http://schemas.openxmlformats.org/drawingml/2006/table">
            <a:tbl>
              <a:tblPr/>
              <a:tblGrid>
                <a:gridCol w="5076903"/>
                <a:gridCol w="1814777"/>
                <a:gridCol w="17492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Calibri"/>
                          <a:ea typeface="Times New Roman"/>
                          <a:cs typeface="Times New Roman"/>
                        </a:rPr>
                        <a:t>Zpracování</a:t>
                      </a:r>
                      <a:endParaRPr lang="cs-CZ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latin typeface="Calibri"/>
                          <a:ea typeface="Times New Roman"/>
                          <a:cs typeface="Times New Roman"/>
                        </a:rPr>
                        <a:t>Platnost</a:t>
                      </a:r>
                      <a:endParaRPr lang="cs-CZ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b="1" dirty="0">
                          <a:latin typeface="Calibri"/>
                          <a:ea typeface="Times New Roman"/>
                          <a:cs typeface="Times New Roman"/>
                        </a:rPr>
                        <a:t>Strategie rozvoje lidských zdrojů v JMK 2016–2025</a:t>
                      </a:r>
                      <a:endParaRPr lang="cs-CZ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b="1"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cs-CZ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b="1" spc="-20" dirty="0">
                          <a:latin typeface="Calibri"/>
                          <a:ea typeface="Times New Roman"/>
                          <a:cs typeface="Times New Roman"/>
                        </a:rPr>
                        <a:t>2016–2025</a:t>
                      </a:r>
                      <a:endParaRPr lang="cs-CZ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200" b="1" dirty="0">
                          <a:latin typeface="Calibri"/>
                          <a:ea typeface="Times New Roman"/>
                          <a:cs typeface="Times New Roman"/>
                        </a:rPr>
                        <a:t>Střednědobý plán rozvoje sociálních služeb JMK 2018–2020</a:t>
                      </a:r>
                      <a:endParaRPr lang="cs-CZ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latin typeface="Calibri"/>
                          <a:ea typeface="Times New Roman"/>
                          <a:cs typeface="Times New Roman"/>
                        </a:rPr>
                        <a:t>2018–2020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200" b="1">
                          <a:latin typeface="Calibri"/>
                          <a:ea typeface="Times New Roman"/>
                          <a:cs typeface="Times New Roman"/>
                        </a:rPr>
                        <a:t>Strategie transformace soc. služeb pro osoby se zdravotním postižením v JMK na období 2014–2020</a:t>
                      </a:r>
                      <a:endParaRPr lang="cs-CZ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latin typeface="Calibri"/>
                          <a:ea typeface="Times New Roman"/>
                          <a:cs typeface="Times New Roman"/>
                        </a:rPr>
                        <a:t>2014–2020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200" b="1">
                          <a:latin typeface="Calibri"/>
                          <a:ea typeface="Times New Roman"/>
                          <a:cs typeface="Times New Roman"/>
                        </a:rPr>
                        <a:t>Koncepce prevence kriminality JMK 2017–2021</a:t>
                      </a:r>
                      <a:endParaRPr lang="cs-CZ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latin typeface="Calibri"/>
                          <a:ea typeface="Times New Roman"/>
                          <a:cs typeface="Times New Roman"/>
                        </a:rPr>
                        <a:t>2017–2021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2200" b="1">
                          <a:latin typeface="Calibri"/>
                          <a:ea typeface="Times New Roman"/>
                          <a:cs typeface="Times New Roman"/>
                        </a:rPr>
                        <a:t>Koncepce rodinné politiky JMK na období 2015–2019</a:t>
                      </a:r>
                      <a:endParaRPr lang="cs-CZ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2200" spc="-20" dirty="0">
                          <a:latin typeface="Calibri"/>
                          <a:ea typeface="Times New Roman"/>
                          <a:cs typeface="Times New Roman"/>
                        </a:rPr>
                        <a:t>2015–2019</a:t>
                      </a:r>
                      <a:endParaRPr lang="cs-CZ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4128"/>
            <a:ext cx="8229600" cy="566762"/>
          </a:xfrm>
        </p:spPr>
        <p:txBody>
          <a:bodyPr/>
          <a:lstStyle/>
          <a:p>
            <a:r>
              <a:rPr lang="cs-CZ" sz="3600" b="1" dirty="0" smtClean="0"/>
              <a:t>Relevantní aktivity (SO)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32048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Opatření 2.2: Řešení sociálních problémů kraje </a:t>
            </a:r>
            <a:endParaRPr lang="cs-CZ" dirty="0" smtClean="0"/>
          </a:p>
          <a:p>
            <a:pPr lvl="0"/>
            <a:r>
              <a:rPr lang="cs-CZ" b="1" dirty="0" smtClean="0">
                <a:solidFill>
                  <a:srgbClr val="7030A0"/>
                </a:solidFill>
              </a:rPr>
              <a:t>2.2.1 Realizace Střednědobého plánu rozvoje sociálních služeb v JMK 2018–2020 a souvisejících dokumentů</a:t>
            </a:r>
          </a:p>
          <a:p>
            <a:pPr lvl="0"/>
            <a:r>
              <a:rPr lang="cs-CZ" b="1" dirty="0" smtClean="0">
                <a:solidFill>
                  <a:srgbClr val="7030A0"/>
                </a:solidFill>
              </a:rPr>
              <a:t>2.2.2 Realizace Koncepce rodinné politiky JMK na období 2015–2019</a:t>
            </a:r>
          </a:p>
          <a:p>
            <a:pPr lvl="0"/>
            <a:r>
              <a:rPr lang="cs-CZ" b="1" dirty="0" smtClean="0">
                <a:solidFill>
                  <a:srgbClr val="7030A0"/>
                </a:solidFill>
              </a:rPr>
              <a:t>2.2.3 Realizace Koncepce prevence kriminality JMK na období 2017–2021</a:t>
            </a:r>
          </a:p>
          <a:p>
            <a:pPr lvl="0"/>
            <a:r>
              <a:rPr lang="cs-CZ" b="1" dirty="0" smtClean="0">
                <a:solidFill>
                  <a:srgbClr val="7030A0"/>
                </a:solidFill>
              </a:rPr>
              <a:t>2.2.4 Realizace Strategie rozvoje lidských zdrojů v JMK 2016–2025</a:t>
            </a:r>
          </a:p>
          <a:p>
            <a:pPr marL="371475" indent="-371475"/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4128"/>
            <a:ext cx="8229600" cy="558648"/>
          </a:xfrm>
        </p:spPr>
        <p:txBody>
          <a:bodyPr/>
          <a:lstStyle/>
          <a:p>
            <a:r>
              <a:rPr lang="cs-CZ" sz="3600" b="1" dirty="0" smtClean="0"/>
              <a:t>Relevantní aktivity </a:t>
            </a:r>
            <a:r>
              <a:rPr lang="cs-CZ" sz="3600" b="1" dirty="0" smtClean="0"/>
              <a:t>(2</a:t>
            </a:r>
            <a:r>
              <a:rPr lang="cs-CZ" sz="3600" b="1" dirty="0" smtClean="0"/>
              <a:t>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464496"/>
          </a:xfrm>
        </p:spPr>
        <p:txBody>
          <a:bodyPr/>
          <a:lstStyle/>
          <a:p>
            <a:pPr marL="452438">
              <a:spcBef>
                <a:spcPts val="300"/>
              </a:spcBef>
              <a:buNone/>
            </a:pPr>
            <a:r>
              <a:rPr lang="cs-CZ" sz="2300" b="1" dirty="0" smtClean="0"/>
              <a:t>Opatření 2.3: Zajištění dostupnosti zdravotnické péče </a:t>
            </a:r>
            <a:endParaRPr lang="cs-CZ" sz="2300" dirty="0" smtClean="0"/>
          </a:p>
          <a:p>
            <a:pPr marL="452438" lvl="0">
              <a:spcBef>
                <a:spcPts val="300"/>
              </a:spcBef>
            </a:pPr>
            <a:r>
              <a:rPr lang="cs-CZ" sz="2300" dirty="0" smtClean="0"/>
              <a:t>2.3.1 </a:t>
            </a:r>
            <a:r>
              <a:rPr lang="cs-CZ" sz="2300" dirty="0" smtClean="0"/>
              <a:t>Posílení informovanosti a hodnocení v oblasti </a:t>
            </a:r>
            <a:r>
              <a:rPr lang="cs-CZ" sz="2300" dirty="0" err="1" smtClean="0"/>
              <a:t>zdr</a:t>
            </a:r>
            <a:r>
              <a:rPr lang="cs-CZ" sz="2300" dirty="0" smtClean="0"/>
              <a:t>. </a:t>
            </a:r>
            <a:r>
              <a:rPr lang="cs-CZ" sz="2300" dirty="0" smtClean="0"/>
              <a:t>péče</a:t>
            </a:r>
          </a:p>
          <a:p>
            <a:pPr marL="452438" lvl="0">
              <a:spcBef>
                <a:spcPts val="300"/>
              </a:spcBef>
            </a:pPr>
            <a:r>
              <a:rPr lang="cs-CZ" sz="2300" spc="-50" dirty="0" smtClean="0"/>
              <a:t>2.3.2 </a:t>
            </a:r>
            <a:r>
              <a:rPr lang="cs-CZ" sz="2300" spc="-50" dirty="0" smtClean="0"/>
              <a:t>Zlepšení personálního zajištění zdravotnických služeb kraje</a:t>
            </a:r>
          </a:p>
          <a:p>
            <a:pPr marL="452438" lvl="0">
              <a:spcBef>
                <a:spcPts val="300"/>
              </a:spcBef>
            </a:pPr>
            <a:r>
              <a:rPr lang="cs-CZ" sz="2300" dirty="0" smtClean="0"/>
              <a:t>2.3.3 </a:t>
            </a:r>
            <a:r>
              <a:rPr lang="cs-CZ" sz="2300" dirty="0" smtClean="0"/>
              <a:t>Podpora zajištění zdravotní péče v </a:t>
            </a:r>
            <a:r>
              <a:rPr lang="cs-CZ" sz="2300" dirty="0" smtClean="0"/>
              <a:t>obcích</a:t>
            </a:r>
            <a:endParaRPr lang="cs-CZ" sz="2300" dirty="0" smtClean="0"/>
          </a:p>
          <a:p>
            <a:pPr marL="452438" lvl="0">
              <a:spcBef>
                <a:spcPts val="300"/>
              </a:spcBef>
            </a:pPr>
            <a:r>
              <a:rPr lang="cs-CZ" sz="2300" dirty="0" smtClean="0"/>
              <a:t>2.3.4 </a:t>
            </a:r>
            <a:r>
              <a:rPr lang="cs-CZ" sz="2300" dirty="0" smtClean="0"/>
              <a:t>Podpora zdravého stylu </a:t>
            </a:r>
            <a:r>
              <a:rPr lang="cs-CZ" sz="2300" dirty="0" smtClean="0"/>
              <a:t>života </a:t>
            </a:r>
          </a:p>
          <a:p>
            <a:pPr lvl="0">
              <a:spcBef>
                <a:spcPts val="300"/>
              </a:spcBef>
              <a:buNone/>
            </a:pPr>
            <a:endParaRPr lang="cs-CZ" sz="500" dirty="0" smtClean="0"/>
          </a:p>
          <a:p>
            <a:pPr marL="96838" indent="-1588">
              <a:spcBef>
                <a:spcPts val="300"/>
              </a:spcBef>
              <a:buNone/>
            </a:pPr>
            <a:r>
              <a:rPr lang="cs-CZ" sz="2300" b="1" dirty="0" smtClean="0"/>
              <a:t>Opatření 2.4 Rozvoj podmínek pro kulturu, sport a volnočasové aktivity</a:t>
            </a:r>
            <a:endParaRPr lang="cs-CZ" sz="2300" dirty="0" smtClean="0"/>
          </a:p>
          <a:p>
            <a:pPr marL="452438" lvl="0">
              <a:spcBef>
                <a:spcPts val="300"/>
              </a:spcBef>
            </a:pPr>
            <a:r>
              <a:rPr lang="cs-CZ" sz="2300" b="1" dirty="0" smtClean="0">
                <a:solidFill>
                  <a:srgbClr val="7030A0"/>
                </a:solidFill>
              </a:rPr>
              <a:t>2.4.2 Realizace Koncepce podpory mládeže </a:t>
            </a:r>
            <a:r>
              <a:rPr lang="cs-CZ" sz="2300" b="1" dirty="0" smtClean="0">
                <a:solidFill>
                  <a:srgbClr val="7030A0"/>
                </a:solidFill>
              </a:rPr>
              <a:t>2014–2020</a:t>
            </a:r>
            <a:endParaRPr lang="cs-CZ" sz="2300" b="1" dirty="0" smtClean="0">
              <a:solidFill>
                <a:srgbClr val="7030A0"/>
              </a:solidFill>
            </a:endParaRPr>
          </a:p>
          <a:p>
            <a:pPr marL="452438" lvl="0">
              <a:spcBef>
                <a:spcPts val="300"/>
              </a:spcBef>
            </a:pPr>
            <a:r>
              <a:rPr lang="cs-CZ" sz="2300" dirty="0" smtClean="0"/>
              <a:t>2.4.3 Podpora sportovní infrastruktury</a:t>
            </a:r>
          </a:p>
          <a:p>
            <a:pPr marL="452438" lvl="0">
              <a:spcBef>
                <a:spcPts val="300"/>
              </a:spcBef>
            </a:pPr>
            <a:r>
              <a:rPr lang="cs-CZ" sz="2300" dirty="0" smtClean="0"/>
              <a:t>2.4.4 Podpora sportování </a:t>
            </a:r>
          </a:p>
          <a:p>
            <a:pPr marL="452438" lvl="0">
              <a:spcBef>
                <a:spcPts val="300"/>
              </a:spcBef>
            </a:pPr>
            <a:r>
              <a:rPr lang="cs-CZ" sz="2300" dirty="0" smtClean="0"/>
              <a:t>2.4.5 </a:t>
            </a:r>
            <a:r>
              <a:rPr lang="cs-CZ" sz="2300" spc="-50" dirty="0" smtClean="0"/>
              <a:t>Vytvoření a realizace koncepce podpory vrcholového sportu</a:t>
            </a:r>
          </a:p>
          <a:p>
            <a:pPr marL="371475" indent="-371475"/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4128"/>
            <a:ext cx="8229600" cy="702664"/>
          </a:xfrm>
        </p:spPr>
        <p:txBody>
          <a:bodyPr/>
          <a:lstStyle/>
          <a:p>
            <a:r>
              <a:rPr lang="cs-CZ" sz="3600" b="1" dirty="0" smtClean="0"/>
              <a:t>Relevantní aktivity </a:t>
            </a:r>
            <a:r>
              <a:rPr lang="cs-CZ" sz="3600" b="1" dirty="0" smtClean="0"/>
              <a:t>(3)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4104456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Opatření </a:t>
            </a:r>
            <a:r>
              <a:rPr lang="cs-CZ" b="1" dirty="0" smtClean="0"/>
              <a:t>2.5 Udržení služeb na venkově</a:t>
            </a:r>
            <a:endParaRPr lang="cs-CZ" dirty="0" smtClean="0"/>
          </a:p>
          <a:p>
            <a:pPr lvl="0"/>
            <a:r>
              <a:rPr lang="cs-CZ" dirty="0" smtClean="0"/>
              <a:t>2.5.1 Podpora vybavenosti venkovských obcí</a:t>
            </a:r>
          </a:p>
          <a:p>
            <a:pPr lvl="0"/>
            <a:r>
              <a:rPr lang="cs-CZ" dirty="0" smtClean="0"/>
              <a:t>2.5.2 Podpora specifických řešení komerčních služeb v malých obcích</a:t>
            </a:r>
          </a:p>
          <a:p>
            <a:pPr lvl="0"/>
            <a:r>
              <a:rPr lang="cs-CZ" dirty="0" smtClean="0"/>
              <a:t>2.5.3 Podpora rozvoje obecních knihoven</a:t>
            </a:r>
          </a:p>
          <a:p>
            <a:pPr lvl="0"/>
            <a:r>
              <a:rPr lang="cs-CZ" dirty="0" smtClean="0"/>
              <a:t>2.5.4 Podpora spolkové a dobrovolnické činnosti</a:t>
            </a:r>
          </a:p>
          <a:p>
            <a:pPr marL="371475" indent="-371475"/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00600"/>
          </a:xfrm>
          <a:solidFill>
            <a:schemeClr val="bg1"/>
          </a:solidFill>
        </p:spPr>
        <p:txBody>
          <a:bodyPr/>
          <a:lstStyle/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Cíle aktivity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Popis aktivity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Způsob zapojení kraje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Realizátor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Spolupracující subjekty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Věcně příslušný odbor kraje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Vazba na analytickou část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Vazby na ostatní opatření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Indikátory výstupů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Zdroje financování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Prostředky z rozpočtu kraje 2018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Územní dopad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Priorita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Komentář</a:t>
            </a:r>
          </a:p>
          <a:p>
            <a:pPr marL="727075" indent="-371475">
              <a:spcBef>
                <a:spcPts val="0"/>
              </a:spcBef>
            </a:pPr>
            <a:r>
              <a:rPr lang="cs-CZ" sz="2300" dirty="0" smtClean="0"/>
              <a:t>Projektové záměry</a:t>
            </a:r>
          </a:p>
          <a:p>
            <a:pPr marL="371475" indent="-371475"/>
            <a:endParaRPr lang="cs-CZ" sz="2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3928" y="1412776"/>
            <a:ext cx="4906888" cy="504056"/>
          </a:xfrm>
        </p:spPr>
        <p:txBody>
          <a:bodyPr/>
          <a:lstStyle/>
          <a:p>
            <a:r>
              <a:rPr lang="cs-CZ" sz="3600" b="1" dirty="0" smtClean="0"/>
              <a:t>Specifikace aktivit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5220072" y="2132856"/>
            <a:ext cx="3096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Tabulka pro každou aktivitu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40960" cy="1080120"/>
          </a:xfrm>
        </p:spPr>
        <p:txBody>
          <a:bodyPr/>
          <a:lstStyle/>
          <a:p>
            <a:pPr marL="371475" indent="-371475">
              <a:spcAft>
                <a:spcPts val="600"/>
              </a:spcAft>
            </a:pPr>
            <a:r>
              <a:rPr lang="cs-CZ" sz="3600" b="1" dirty="0" smtClean="0"/>
              <a:t>Prioritní témata k řešení 2018–2021 </a:t>
            </a:r>
            <a:r>
              <a:rPr lang="cs-CZ" sz="2000" b="1" dirty="0" smtClean="0"/>
              <a:t>(SO)</a:t>
            </a:r>
            <a:endParaRPr lang="cs-CZ" sz="36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3600400"/>
          </a:xfrm>
        </p:spPr>
        <p:txBody>
          <a:bodyPr/>
          <a:lstStyle/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dirty="0" smtClean="0"/>
              <a:t>Dostupnost a kvalita sociálních </a:t>
            </a:r>
            <a:r>
              <a:rPr lang="cs-CZ" sz="2600" dirty="0" smtClean="0"/>
              <a:t>služeb.</a:t>
            </a:r>
            <a:endParaRPr lang="cs-CZ" sz="2600" dirty="0" smtClean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dirty="0" smtClean="0"/>
              <a:t>Dostupnost a kvalita zdravotnické péče.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dirty="0" smtClean="0"/>
              <a:t>Veřejné služby z hlediska potřeb rodin.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smtClean="0"/>
              <a:t>Řešení dlouhodobé nezaměstnanosti.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smtClean="0"/>
              <a:t>Spolupráce </a:t>
            </a:r>
            <a:r>
              <a:rPr lang="cs-CZ" dirty="0" smtClean="0"/>
              <a:t>s obcemi, s</a:t>
            </a:r>
            <a:r>
              <a:rPr lang="cs-CZ" dirty="0" smtClean="0"/>
              <a:t> Úřadem </a:t>
            </a:r>
            <a:r>
              <a:rPr lang="cs-CZ" dirty="0" smtClean="0"/>
              <a:t>práce, s</a:t>
            </a:r>
            <a:r>
              <a:rPr lang="cs-CZ" dirty="0" smtClean="0"/>
              <a:t> Agenturou pro sociální </a:t>
            </a:r>
            <a:r>
              <a:rPr lang="cs-CZ" dirty="0" smtClean="0"/>
              <a:t>začleňování...</a:t>
            </a:r>
            <a:endParaRPr lang="cs-CZ" sz="2600" dirty="0" smtClean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endParaRPr lang="cs-CZ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15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864096"/>
          </a:xfrm>
        </p:spPr>
        <p:txBody>
          <a:bodyPr/>
          <a:lstStyle/>
          <a:p>
            <a:pPr marL="371475" indent="-371475">
              <a:spcAft>
                <a:spcPts val="600"/>
              </a:spcAft>
            </a:pPr>
            <a:r>
              <a:rPr lang="cs-CZ" sz="3600" b="1" dirty="0" smtClean="0"/>
              <a:t>Klíčové otázky k diskuzi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772816"/>
            <a:ext cx="8892480" cy="4104456"/>
          </a:xfrm>
        </p:spPr>
        <p:txBody>
          <a:bodyPr/>
          <a:lstStyle/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b="1" spc="-10" dirty="0" smtClean="0"/>
              <a:t>Řeší stávající koncepce všechna potřebná témata? – Co má doplnit / zaktualizovat PRJMK?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b="1" spc="-10" dirty="0" smtClean="0"/>
              <a:t>Na jaká klíčová témata se má PRJMK zaměřit?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b="1" spc="-10" dirty="0" smtClean="0"/>
              <a:t>Pokrývají navržené aktivity vše podstatné?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b="1" spc="-10" dirty="0" smtClean="0"/>
              <a:t>Jsou aktivity vhodně zaměřeny?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b="1" spc="-10" dirty="0" smtClean="0"/>
              <a:t>Jaká má být u jednotlivých aktivit role kraje?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600" b="1" spc="-10" dirty="0" smtClean="0"/>
              <a:t>Jaké projekty vztahující se k navrženým aktivitám plánujete?</a:t>
            </a: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16824" cy="1080120"/>
          </a:xfrm>
        </p:spPr>
        <p:txBody>
          <a:bodyPr/>
          <a:lstStyle/>
          <a:p>
            <a:pPr marL="371475" indent="-371475">
              <a:spcAft>
                <a:spcPts val="600"/>
              </a:spcAft>
            </a:pPr>
            <a:r>
              <a:rPr lang="cs-CZ" sz="3600" b="1" dirty="0" smtClean="0"/>
              <a:t>Připomínkování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464496"/>
          </a:xfrm>
        </p:spPr>
        <p:txBody>
          <a:bodyPr/>
          <a:lstStyle/>
          <a:p>
            <a:pPr lvl="1">
              <a:spcAft>
                <a:spcPts val="300"/>
              </a:spcAft>
              <a:buFont typeface="Wingdings" pitchFamily="2" charset="2"/>
              <a:buChar char="§"/>
            </a:pPr>
            <a:r>
              <a:rPr lang="cs-CZ" b="1" dirty="0" smtClean="0"/>
              <a:t>Analytická a návrhová část PRJMK 2018–2021 je uveřejněna na:</a:t>
            </a:r>
          </a:p>
          <a:p>
            <a:pPr lvl="2">
              <a:spcAft>
                <a:spcPts val="300"/>
              </a:spcAft>
              <a:buFont typeface="Arial" pitchFamily="34" charset="0"/>
              <a:buChar char="–"/>
            </a:pPr>
            <a:r>
              <a:rPr lang="cs-CZ" dirty="0" smtClean="0"/>
              <a:t>Na stránce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kr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jihomoravsky.cz</a:t>
            </a:r>
            <a:r>
              <a:rPr lang="cs-CZ" dirty="0" smtClean="0"/>
              <a:t> / Regionální rozvoj / Program rozvoje Jihomoravského kraje 2018–2021.</a:t>
            </a:r>
          </a:p>
          <a:p>
            <a:pPr lvl="2">
              <a:spcAft>
                <a:spcPts val="300"/>
              </a:spcAft>
              <a:buFont typeface="Arial" pitchFamily="34" charset="0"/>
              <a:buChar char="–"/>
            </a:pPr>
            <a:r>
              <a:rPr lang="cs-CZ" dirty="0" smtClean="0"/>
              <a:t>Nebo na odkazu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www.kr-jihomoravsky.cz/Default. </a:t>
            </a:r>
            <a:r>
              <a:rPr lang="cs-CZ" dirty="0" err="1" smtClean="0">
                <a:hlinkClick r:id="rId4"/>
              </a:rPr>
              <a:t>aspx</a:t>
            </a:r>
            <a:r>
              <a:rPr lang="cs-CZ" dirty="0" smtClean="0">
                <a:hlinkClick r:id="rId4"/>
              </a:rPr>
              <a:t>?ID=340678&amp;</a:t>
            </a:r>
            <a:r>
              <a:rPr lang="cs-CZ" dirty="0" err="1" smtClean="0">
                <a:hlinkClick r:id="rId4"/>
              </a:rPr>
              <a:t>TypeID</a:t>
            </a:r>
            <a:r>
              <a:rPr lang="cs-CZ" dirty="0" smtClean="0">
                <a:hlinkClick r:id="rId4"/>
              </a:rPr>
              <a:t>=2</a:t>
            </a:r>
            <a:r>
              <a:rPr lang="cs-CZ" dirty="0" smtClean="0"/>
              <a:t>.</a:t>
            </a:r>
          </a:p>
          <a:p>
            <a:pPr lvl="1">
              <a:spcAft>
                <a:spcPts val="300"/>
              </a:spcAft>
              <a:buFont typeface="Wingdings" pitchFamily="2" charset="2"/>
              <a:buChar char="§"/>
            </a:pPr>
            <a:r>
              <a:rPr lang="cs-CZ" dirty="0" smtClean="0"/>
              <a:t>Připomínky a podněty formou připomínkového listu posílejte na e-mail </a:t>
            </a:r>
            <a:r>
              <a:rPr lang="cs-CZ" dirty="0" err="1" smtClean="0">
                <a:hlinkClick r:id="rId5"/>
              </a:rPr>
              <a:t>garep</a:t>
            </a:r>
            <a:r>
              <a:rPr lang="cs-CZ" dirty="0" smtClean="0">
                <a:hlinkClick r:id="rId5"/>
              </a:rPr>
              <a:t>@garep.cz</a:t>
            </a:r>
            <a:r>
              <a:rPr lang="cs-CZ" dirty="0" smtClean="0"/>
              <a:t>: </a:t>
            </a:r>
          </a:p>
          <a:p>
            <a:pPr lvl="2">
              <a:spcAft>
                <a:spcPts val="300"/>
              </a:spcAft>
              <a:buFont typeface="Arial" pitchFamily="34" charset="0"/>
              <a:buChar char="–"/>
            </a:pPr>
            <a:r>
              <a:rPr lang="cs-CZ" dirty="0" smtClean="0"/>
              <a:t>K analytické části do </a:t>
            </a:r>
            <a:r>
              <a:rPr lang="cs-CZ" b="1" dirty="0" smtClean="0"/>
              <a:t>11. 9. 2017</a:t>
            </a:r>
            <a:r>
              <a:rPr lang="cs-CZ" dirty="0" smtClean="0"/>
              <a:t>.</a:t>
            </a:r>
          </a:p>
          <a:p>
            <a:pPr lvl="2">
              <a:spcAft>
                <a:spcPts val="300"/>
              </a:spcAft>
              <a:buFont typeface="Arial" pitchFamily="34" charset="0"/>
              <a:buChar char="–"/>
            </a:pPr>
            <a:r>
              <a:rPr lang="cs-CZ" dirty="0" smtClean="0"/>
              <a:t>K návrhové části do </a:t>
            </a:r>
            <a:r>
              <a:rPr lang="cs-CZ" b="1" dirty="0" smtClean="0"/>
              <a:t>27. 9. 2017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757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/>
          <a:lstStyle/>
          <a:p>
            <a:r>
              <a:rPr lang="cs-CZ" sz="3200" b="1" dirty="0" smtClean="0"/>
              <a:t>Další postup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19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1844824"/>
          <a:ext cx="8136904" cy="3657600"/>
        </p:xfrm>
        <a:graphic>
          <a:graphicData uri="http://schemas.openxmlformats.org/drawingml/2006/table">
            <a:tbl>
              <a:tblPr/>
              <a:tblGrid>
                <a:gridCol w="5400600"/>
                <a:gridCol w="2736304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b="1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Postupový krok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b="1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Časový plán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Specifikace aktivit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polovina</a:t>
                      </a:r>
                      <a:r>
                        <a:rPr lang="cs-CZ" sz="2400" baseline="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září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seminář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 9. 14:00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b="1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Připomínkování konkretizované NČ</a:t>
                      </a:r>
                      <a:endParaRPr lang="cs-CZ" sz="2400" b="1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b="1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září / říjen</a:t>
                      </a:r>
                      <a:endParaRPr lang="cs-CZ" sz="2400" b="1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b="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seminář</a:t>
                      </a:r>
                      <a:endParaRPr lang="cs-CZ" sz="2400" b="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polovina října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Zpracování implementace a pozičního dokumentu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16. 10.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b="1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Kompletace PRJMK</a:t>
                      </a:r>
                      <a:endParaRPr lang="cs-CZ" sz="2400" b="1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b="1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31. 10.</a:t>
                      </a:r>
                      <a:endParaRPr lang="cs-CZ" sz="2400" b="1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Veřejné projednání (v rámci SEA)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listopad / prosinec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Zpracování hodnocení SEA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400" noProof="0" dirty="0" smtClean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18. 1. 2018</a:t>
                      </a:r>
                      <a:endParaRPr lang="cs-CZ" sz="2400" noProof="0" dirty="0">
                        <a:solidFill>
                          <a:srgbClr val="1F497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710778"/>
          </a:xfrm>
        </p:spPr>
        <p:txBody>
          <a:bodyPr/>
          <a:lstStyle/>
          <a:p>
            <a:r>
              <a:rPr lang="cs-CZ" sz="3200" b="1" dirty="0" smtClean="0"/>
              <a:t>Hlavní body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844824"/>
            <a:ext cx="8640960" cy="3960664"/>
          </a:xfrm>
        </p:spPr>
        <p:txBody>
          <a:bodyPr/>
          <a:lstStyle/>
          <a:p>
            <a:pPr marL="371475" indent="-371475">
              <a:spcAft>
                <a:spcPts val="600"/>
              </a:spcAft>
              <a:buFont typeface="+mj-lt"/>
              <a:buAutoNum type="arabicPeriod"/>
            </a:pPr>
            <a:r>
              <a:rPr lang="cs-CZ" b="1" dirty="0" smtClean="0"/>
              <a:t>Závěry z analytické části</a:t>
            </a:r>
          </a:p>
          <a:p>
            <a:pPr marL="371475" indent="-371475">
              <a:spcAft>
                <a:spcPts val="600"/>
              </a:spcAft>
              <a:buFont typeface="+mj-lt"/>
              <a:buAutoNum type="arabicPeriod"/>
            </a:pPr>
            <a:r>
              <a:rPr lang="cs-CZ" b="1" dirty="0" smtClean="0"/>
              <a:t>Pojetí návrhové části</a:t>
            </a:r>
          </a:p>
          <a:p>
            <a:pPr marL="371475" indent="-371475">
              <a:spcAft>
                <a:spcPts val="600"/>
              </a:spcAft>
              <a:buFont typeface="+mj-lt"/>
              <a:buAutoNum type="arabicPeriod"/>
            </a:pPr>
            <a:r>
              <a:rPr lang="cs-CZ" b="1" dirty="0" smtClean="0"/>
              <a:t>Přehled opatření</a:t>
            </a:r>
          </a:p>
          <a:p>
            <a:pPr marL="371475" indent="-371475">
              <a:spcAft>
                <a:spcPts val="600"/>
              </a:spcAft>
              <a:buFont typeface="+mj-lt"/>
              <a:buAutoNum type="arabicPeriod"/>
            </a:pPr>
            <a:r>
              <a:rPr lang="cs-CZ" b="1" dirty="0" smtClean="0"/>
              <a:t>Klíčové koncepce</a:t>
            </a:r>
          </a:p>
          <a:p>
            <a:pPr marL="371475" indent="-371475">
              <a:spcAft>
                <a:spcPts val="600"/>
              </a:spcAft>
              <a:buFont typeface="+mj-lt"/>
              <a:buAutoNum type="arabicPeriod"/>
            </a:pPr>
            <a:r>
              <a:rPr lang="cs-CZ" b="1" dirty="0" smtClean="0"/>
              <a:t>Představení aktivit relevantních pro PS</a:t>
            </a:r>
          </a:p>
          <a:p>
            <a:pPr marL="371475" indent="-371475">
              <a:spcAft>
                <a:spcPts val="600"/>
              </a:spcAft>
              <a:buFont typeface="+mj-lt"/>
              <a:buAutoNum type="arabicPeriod"/>
            </a:pPr>
            <a:r>
              <a:rPr lang="cs-CZ" b="1" dirty="0" smtClean="0"/>
              <a:t>Další postup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cs-CZ" sz="3600" b="1" dirty="0" smtClean="0"/>
              <a:t>Děkuji </a:t>
            </a:r>
            <a:r>
              <a:rPr lang="cs-CZ" sz="3600" b="1" dirty="0" smtClean="0"/>
              <a:t>za pozornost.</a:t>
            </a:r>
            <a:endParaRPr lang="cs-CZ" sz="3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" name="Nadpis 4"/>
          <p:cNvSpPr txBox="1">
            <a:spLocks/>
          </p:cNvSpPr>
          <p:nvPr/>
        </p:nvSpPr>
        <p:spPr bwMode="auto">
          <a:xfrm>
            <a:off x="4283968" y="3501008"/>
            <a:ext cx="42484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Ing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kumimoji="0" lang="cs-CZ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Jan Binek, Ph.D.</a:t>
            </a:r>
            <a:endParaRPr kumimoji="0" lang="cs-CZ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GaREP, spol. s r.o.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200" noProof="0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  <a:hlinkClick r:id="rId3"/>
              </a:rPr>
              <a:t>garep</a:t>
            </a:r>
            <a:r>
              <a:rPr lang="cs-CZ" sz="2200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  <a:hlinkClick r:id="rId3"/>
              </a:rPr>
              <a:t>@garep.cz</a:t>
            </a:r>
            <a:r>
              <a:rPr lang="cs-CZ" sz="2200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hlinkClick r:id="rId4"/>
              </a:rPr>
              <a:t>www.garep.cz</a:t>
            </a:r>
            <a:r>
              <a:rPr kumimoji="0" lang="cs-CZ" sz="220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Obrázek 6" descr="logo GaREP zel"/>
          <p:cNvPicPr/>
          <p:nvPr/>
        </p:nvPicPr>
        <p:blipFill>
          <a:blip r:embed="rId5" cstate="print">
            <a:lum bright="-6000" contrast="28000"/>
          </a:blip>
          <a:srcRect/>
          <a:stretch>
            <a:fillRect/>
          </a:stretch>
        </p:blipFill>
        <p:spPr bwMode="auto">
          <a:xfrm>
            <a:off x="3059832" y="414908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710778"/>
          </a:xfrm>
        </p:spPr>
        <p:txBody>
          <a:bodyPr/>
          <a:lstStyle/>
          <a:p>
            <a:r>
              <a:rPr lang="cs-CZ" sz="3200" b="1" dirty="0" smtClean="0"/>
              <a:t>Struktura PRJMK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3816648"/>
          </a:xfrm>
        </p:spPr>
        <p:txBody>
          <a:bodyPr/>
          <a:lstStyle/>
          <a:p>
            <a:pPr marL="371475" indent="-371475">
              <a:buFont typeface="+mj-lt"/>
              <a:buAutoNum type="arabicPeriod"/>
            </a:pPr>
            <a:r>
              <a:rPr lang="cs-CZ" sz="2400" b="1" dirty="0" smtClean="0"/>
              <a:t>Zhodnocení stávajícího rozvoje kraje</a:t>
            </a:r>
          </a:p>
          <a:p>
            <a:pPr marL="371475" indent="-371475">
              <a:buFont typeface="+mj-lt"/>
              <a:buAutoNum type="arabicPeriod"/>
            </a:pPr>
            <a:r>
              <a:rPr lang="cs-CZ" sz="2400" b="1" dirty="0" smtClean="0"/>
              <a:t>Analytická část </a:t>
            </a:r>
            <a:r>
              <a:rPr lang="cs-CZ" sz="2400" dirty="0" smtClean="0"/>
              <a:t>(profil, názory aktérů, SWOT, PESTLE)</a:t>
            </a:r>
          </a:p>
          <a:p>
            <a:pPr marL="371475" indent="-371475">
              <a:buFont typeface="+mj-lt"/>
              <a:buAutoNum type="arabicPeriod"/>
            </a:pPr>
            <a:r>
              <a:rPr lang="cs-CZ" sz="2400" b="1" dirty="0" smtClean="0"/>
              <a:t>Návrhová část</a:t>
            </a:r>
            <a:r>
              <a:rPr lang="cs-CZ" sz="2400" b="1" spc="-20" dirty="0" smtClean="0"/>
              <a:t> </a:t>
            </a:r>
            <a:r>
              <a:rPr lang="cs-CZ" sz="2400" spc="-20" dirty="0" smtClean="0"/>
              <a:t>(priority, opatření, aktivity) – vazba na SRJMK</a:t>
            </a:r>
          </a:p>
          <a:p>
            <a:pPr marL="371475" indent="-371475">
              <a:buFont typeface="+mj-lt"/>
              <a:buAutoNum type="arabicPeriod"/>
            </a:pPr>
            <a:r>
              <a:rPr lang="cs-CZ" sz="2400" b="1" spc="-20" dirty="0" smtClean="0"/>
              <a:t>Finanční plán</a:t>
            </a:r>
          </a:p>
          <a:p>
            <a:pPr marL="371475" indent="-371475">
              <a:buFont typeface="+mj-lt"/>
              <a:buAutoNum type="arabicPeriod"/>
            </a:pPr>
            <a:r>
              <a:rPr lang="cs-CZ" sz="2400" b="1" spc="-20" dirty="0" smtClean="0"/>
              <a:t>Implementační část 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2400" dirty="0" smtClean="0"/>
              <a:t>Posílení role PRJMK jako realizačního dokumentu SRJMK.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i="1" dirty="0" smtClean="0"/>
              <a:t>Návazně vznikne i poziční dokument k období EU 2021–2027.</a:t>
            </a: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842045"/>
            <a:ext cx="8856984" cy="566762"/>
          </a:xfrm>
        </p:spPr>
        <p:txBody>
          <a:bodyPr/>
          <a:lstStyle/>
          <a:p>
            <a:r>
              <a:rPr lang="cs-CZ" sz="3200" b="1" dirty="0" smtClean="0"/>
              <a:t>Vyhodnocení SRJMK 2020 dle opatření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6165304"/>
            <a:ext cx="8784976" cy="504056"/>
          </a:xfrm>
        </p:spPr>
        <p:txBody>
          <a:bodyPr/>
          <a:lstStyle/>
          <a:p>
            <a:pPr marL="371475" indent="-371475">
              <a:buNone/>
            </a:pPr>
            <a:r>
              <a:rPr lang="cs-CZ" b="1" dirty="0" smtClean="0"/>
              <a:t>.</a:t>
            </a:r>
            <a:endParaRPr lang="cs-CZ" sz="2400" b="1" dirty="0" smtClean="0"/>
          </a:p>
          <a:p>
            <a:pPr marL="371475" indent="-371475"/>
            <a:endParaRPr lang="cs-CZ" sz="2400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79512" y="1493093"/>
          <a:ext cx="8784977" cy="5120640"/>
        </p:xfrm>
        <a:graphic>
          <a:graphicData uri="http://schemas.openxmlformats.org/drawingml/2006/table">
            <a:tbl>
              <a:tblPr/>
              <a:tblGrid>
                <a:gridCol w="1800200"/>
                <a:gridCol w="3744416"/>
                <a:gridCol w="576064"/>
                <a:gridCol w="720080"/>
                <a:gridCol w="576064"/>
                <a:gridCol w="648072"/>
                <a:gridCol w="720081"/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latin typeface="Calibri"/>
                          <a:ea typeface="Times New Roman"/>
                          <a:cs typeface="Times New Roman"/>
                        </a:rPr>
                        <a:t>Priorita</a:t>
                      </a:r>
                      <a:endParaRPr lang="cs-CZ" sz="14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latin typeface="Calibri"/>
                          <a:ea typeface="Times New Roman"/>
                          <a:cs typeface="Times New Roman"/>
                        </a:rPr>
                        <a:t>Opatření</a:t>
                      </a:r>
                      <a:endParaRPr lang="cs-CZ" sz="14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pc="-20" baseline="0" noProof="0" smtClean="0">
                          <a:latin typeface="Calibri"/>
                          <a:ea typeface="Times New Roman"/>
                          <a:cs typeface="Times New Roman"/>
                        </a:rPr>
                        <a:t>Plněno</a:t>
                      </a:r>
                      <a:endParaRPr lang="cs-CZ" sz="1400" spc="-20" baseline="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pc="-20" baseline="0" noProof="0" smtClean="0">
                          <a:latin typeface="Calibri"/>
                          <a:ea typeface="Times New Roman"/>
                          <a:cs typeface="Times New Roman"/>
                        </a:rPr>
                        <a:t>Plněno částečně</a:t>
                      </a:r>
                      <a:endParaRPr lang="cs-CZ" sz="1400" spc="-20" baseline="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pc="-20" baseline="0" noProof="0" smtClean="0">
                          <a:latin typeface="Calibri"/>
                          <a:ea typeface="Times New Roman"/>
                          <a:cs typeface="Times New Roman"/>
                        </a:rPr>
                        <a:t>Plněno slabě</a:t>
                      </a:r>
                      <a:endParaRPr lang="cs-CZ" sz="1400" spc="-20" baseline="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pc="-20" baseline="0" noProof="0" dirty="0" err="1" smtClean="0">
                          <a:latin typeface="Calibri"/>
                          <a:ea typeface="Times New Roman"/>
                          <a:cs typeface="Times New Roman"/>
                        </a:rPr>
                        <a:t>Nepl</a:t>
                      </a:r>
                      <a:r>
                        <a:rPr lang="cs-CZ" sz="1400" b="1" spc="-20" baseline="0" noProof="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400" b="1" spc="-20" baseline="0" noProof="0" dirty="0" err="1" smtClean="0">
                          <a:latin typeface="Calibri"/>
                          <a:ea typeface="Times New Roman"/>
                          <a:cs typeface="Times New Roman"/>
                        </a:rPr>
                        <a:t>něno</a:t>
                      </a:r>
                      <a:endParaRPr lang="cs-CZ" sz="1400" spc="-20" baseline="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pc="-20" baseline="0" noProof="0" smtClean="0">
                          <a:latin typeface="Calibri"/>
                          <a:ea typeface="Times New Roman"/>
                          <a:cs typeface="Times New Roman"/>
                        </a:rPr>
                        <a:t>Nelze posoudit</a:t>
                      </a:r>
                      <a:endParaRPr lang="cs-CZ" sz="1400" spc="-20" baseline="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8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Priorita 1: Konkurenceschopná regionální ekonomika v evr./globálním měřítku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1.1: Rozvoj znalostní ekonomiky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1.2: Kvalitní prostředí pro podnikání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1.3: Efektivní marketing kraje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2.1: Rozšíření sl. pro seniory a osoby se zdr. post.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Priorita 2: Kvalitní a odpovídající nabídka veřejných služeb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2.2: Zkvalitnění a rozšíření nab. CŽV a kult. vyžití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spc="-10" noProof="0" smtClean="0">
                          <a:latin typeface="Calibri"/>
                          <a:ea typeface="Times New Roman"/>
                          <a:cs typeface="Times New Roman"/>
                        </a:rPr>
                        <a:t>2.3: Zkvalitnění šk. vzd.dětí a mládeže …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2.4: Zajištění dostupn. sl. pro osoby ohrož. soc. vyl.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2.5: Rozšíření zázemí pro studenty a cizince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2.6: Zajištění kvalitní péče o zdraví a sport. vyžití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2.7: Zefektivnění veř. spr. a komunikace s veř.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989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Priorita 3: Rozvoj páteřní infrastruktury a dopravního napojení kraje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3.1: Výstavba a modern. páteřní siln. sítě a cyklost.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3.2: Výstavba a modern. infrastr. pro kolejovou d. 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3.3: Zlepšení napojení Brna na globální centra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3.4: Zajištění udržitelného zásobování vodou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3.5: Rozšíření a zkval. syst. protipovodňové ochr.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3.6: Zajištění udržitelného zásob. a využív. energií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9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Priorita 4: Dlouhodobá životaschopnost znevýhodněných částí kraje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4.1: Zachování dostupnosti veřejných služeb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98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4.2: Posílení kvality a komp. místní samosprávy …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96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4.3: Rozvoj podnikatelských aktivit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6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smtClean="0">
                          <a:latin typeface="Calibri"/>
                          <a:ea typeface="Times New Roman"/>
                          <a:cs typeface="Times New Roman"/>
                        </a:rPr>
                        <a:t>4.4: Modernizace infrastruktury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96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latin typeface="Calibri"/>
                          <a:ea typeface="Times New Roman"/>
                          <a:cs typeface="Times New Roman"/>
                        </a:rPr>
                        <a:t>4.5: Zemědělství a péče o krajinu</a:t>
                      </a:r>
                      <a:endParaRPr lang="cs-CZ" sz="14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6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Počet opatření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 noProof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cs-CZ" sz="14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26" marR="3372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66762"/>
          </a:xfrm>
        </p:spPr>
        <p:txBody>
          <a:bodyPr/>
          <a:lstStyle/>
          <a:p>
            <a:r>
              <a:rPr lang="cs-CZ" sz="3600" b="1" dirty="0" smtClean="0"/>
              <a:t>Závěry z analytické </a:t>
            </a:r>
            <a:r>
              <a:rPr lang="cs-CZ" sz="3600" b="1" dirty="0" smtClean="0"/>
              <a:t>části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104456"/>
          </a:xfrm>
        </p:spPr>
        <p:txBody>
          <a:bodyPr/>
          <a:lstStyle/>
          <a:p>
            <a:pPr lvl="0"/>
            <a:r>
              <a:rPr lang="cs-CZ" spc="-20" dirty="0" smtClean="0"/>
              <a:t>Růst počtu obyvatel – zejména migrací, ale i přirozený přírůstek.</a:t>
            </a:r>
          </a:p>
          <a:p>
            <a:pPr lvl="0"/>
            <a:r>
              <a:rPr lang="cs-CZ" dirty="0" smtClean="0"/>
              <a:t>Pokračuje stárnutí obyvatel – v některých územích již výrazné.</a:t>
            </a:r>
          </a:p>
          <a:p>
            <a:pPr lvl="0"/>
            <a:r>
              <a:rPr lang="cs-CZ" dirty="0" smtClean="0"/>
              <a:t>Pozvolný nárůst počtu cizinců.</a:t>
            </a:r>
          </a:p>
          <a:p>
            <a:pPr lvl="0"/>
            <a:r>
              <a:rPr lang="cs-CZ" dirty="0" smtClean="0"/>
              <a:t>Rozvinutý systém sociálních služeb.</a:t>
            </a:r>
          </a:p>
          <a:p>
            <a:r>
              <a:rPr lang="cs-CZ" dirty="0" smtClean="0"/>
              <a:t>Poptávka po pobytových sociálních službách pro seniory dlouhodobě převyšující nabídku.</a:t>
            </a:r>
          </a:p>
          <a:p>
            <a:pPr lvl="0"/>
            <a:r>
              <a:rPr lang="cs-CZ" dirty="0" smtClean="0"/>
              <a:t>Vysoký (a rostoucí) počet lékařů na 1 000 obyvatel.</a:t>
            </a:r>
          </a:p>
          <a:p>
            <a:pPr lvl="0"/>
            <a:r>
              <a:rPr lang="cs-CZ" dirty="0" smtClean="0"/>
              <a:t>Značné územní rozdíly v dostupnosti zdravotní péče.</a:t>
            </a:r>
          </a:p>
          <a:p>
            <a:pPr lvl="0"/>
            <a:r>
              <a:rPr lang="cs-CZ" dirty="0" smtClean="0"/>
              <a:t>Nadprůměrná nezaměstnanost (3. nejvyšší mezi kraji). </a:t>
            </a:r>
          </a:p>
          <a:p>
            <a:pPr lvl="0"/>
            <a:r>
              <a:rPr lang="cs-CZ" dirty="0" smtClean="0"/>
              <a:t>Problémem je vysoká dlouhodobá nezaměstnanost.</a:t>
            </a:r>
          </a:p>
          <a:p>
            <a:pPr marL="771525" lvl="1" indent="-371475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66762"/>
          </a:xfrm>
        </p:spPr>
        <p:txBody>
          <a:bodyPr/>
          <a:lstStyle/>
          <a:p>
            <a:r>
              <a:rPr lang="cs-CZ" sz="3200" b="1" dirty="0" smtClean="0"/>
              <a:t>Disparity – Změna obyvatel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6165304"/>
            <a:ext cx="8784976" cy="288256"/>
          </a:xfrm>
        </p:spPr>
        <p:txBody>
          <a:bodyPr/>
          <a:lstStyle/>
          <a:p>
            <a:pPr marL="371475" indent="-371475">
              <a:buNone/>
            </a:pPr>
            <a:r>
              <a:rPr lang="cs-CZ" b="1" dirty="0" smtClean="0"/>
              <a:t>.</a:t>
            </a:r>
            <a:r>
              <a:rPr lang="cs-CZ" sz="2400" b="1" dirty="0" smtClean="0"/>
              <a:t> </a:t>
            </a:r>
            <a:endParaRPr lang="cs-CZ" sz="2400" dirty="0" smtClean="0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69641" y="1484784"/>
            <a:ext cx="7102759" cy="51845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66762"/>
          </a:xfrm>
        </p:spPr>
        <p:txBody>
          <a:bodyPr/>
          <a:lstStyle/>
          <a:p>
            <a:r>
              <a:rPr lang="cs-CZ" sz="3200" b="1" dirty="0" smtClean="0"/>
              <a:t>Disparity – Změna indexu stáří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6165304"/>
            <a:ext cx="8784976" cy="288256"/>
          </a:xfrm>
        </p:spPr>
        <p:txBody>
          <a:bodyPr/>
          <a:lstStyle/>
          <a:p>
            <a:pPr marL="371475" indent="-371475">
              <a:buNone/>
            </a:pPr>
            <a:r>
              <a:rPr lang="cs-CZ" b="1" dirty="0" smtClean="0"/>
              <a:t>.</a:t>
            </a:r>
            <a:r>
              <a:rPr lang="cs-CZ" sz="2400" b="1" dirty="0" smtClean="0"/>
              <a:t> </a:t>
            </a:r>
            <a:endParaRPr lang="cs-CZ" sz="2400" dirty="0" smtClean="0"/>
          </a:p>
        </p:txBody>
      </p:sp>
      <p:pic>
        <p:nvPicPr>
          <p:cNvPr id="5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87266" y="1465734"/>
            <a:ext cx="7185134" cy="52565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68952" cy="566762"/>
          </a:xfrm>
        </p:spPr>
        <p:txBody>
          <a:bodyPr/>
          <a:lstStyle/>
          <a:p>
            <a:r>
              <a:rPr lang="cs-CZ" sz="3200" b="1" dirty="0" smtClean="0"/>
              <a:t>Sociálně znevýhodněné oblasti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6165304"/>
            <a:ext cx="8784976" cy="288256"/>
          </a:xfrm>
        </p:spPr>
        <p:txBody>
          <a:bodyPr/>
          <a:lstStyle/>
          <a:p>
            <a:pPr marL="371475" indent="-371475">
              <a:buNone/>
            </a:pPr>
            <a:r>
              <a:rPr lang="cs-CZ" b="1" dirty="0" smtClean="0"/>
              <a:t>.</a:t>
            </a:r>
            <a:r>
              <a:rPr lang="cs-CZ" sz="2400" b="1" dirty="0" smtClean="0"/>
              <a:t> </a:t>
            </a:r>
            <a:endParaRPr lang="cs-CZ" sz="2400" dirty="0" smtClean="0"/>
          </a:p>
        </p:txBody>
      </p:sp>
      <p:pic>
        <p:nvPicPr>
          <p:cNvPr id="7" name="Obrázek 6" descr="\\Server\spol\_PRJMK\Typologie_soc_znev_PRJMK18-21.jpg"/>
          <p:cNvPicPr>
            <a:picLocks noChangeAspect="1"/>
          </p:cNvPicPr>
          <p:nvPr/>
        </p:nvPicPr>
        <p:blipFill>
          <a:blip r:embed="rId3" cstate="print"/>
          <a:srcRect l="2645" t="9586" r="6281" b="5841"/>
          <a:stretch>
            <a:fillRect/>
          </a:stretch>
        </p:blipFill>
        <p:spPr bwMode="auto">
          <a:xfrm>
            <a:off x="323528" y="1462085"/>
            <a:ext cx="7848872" cy="51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66762"/>
          </a:xfrm>
        </p:spPr>
        <p:txBody>
          <a:bodyPr/>
          <a:lstStyle/>
          <a:p>
            <a:r>
              <a:rPr lang="cs-CZ" sz="3600" b="1" dirty="0" smtClean="0"/>
              <a:t>Pojetí návrhové části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3960440"/>
          </a:xfrm>
        </p:spPr>
        <p:txBody>
          <a:bodyPr/>
          <a:lstStyle/>
          <a:p>
            <a:pPr marL="371475" indent="-371475"/>
            <a:r>
              <a:rPr lang="cs-CZ" sz="2400" b="1" dirty="0" smtClean="0"/>
              <a:t>Východiskem vize a cíle dle SRJMK 2020</a:t>
            </a:r>
            <a:r>
              <a:rPr lang="cs-CZ" sz="2400" dirty="0" smtClean="0"/>
              <a:t>.</a:t>
            </a:r>
          </a:p>
          <a:p>
            <a:pPr marL="371475" indent="-371475"/>
            <a:r>
              <a:rPr lang="cs-CZ" sz="2400" b="1" dirty="0" smtClean="0"/>
              <a:t>Vazba opatření PRJMK na opatření SRJMK</a:t>
            </a:r>
            <a:r>
              <a:rPr lang="cs-CZ" sz="2400" dirty="0" smtClean="0"/>
              <a:t>, posun v prioritách.</a:t>
            </a:r>
          </a:p>
          <a:p>
            <a:pPr marL="371475" indent="-371475"/>
            <a:r>
              <a:rPr lang="cs-CZ" b="1" dirty="0" smtClean="0"/>
              <a:t>Integrace aktuálních koncepcí </a:t>
            </a:r>
            <a:r>
              <a:rPr lang="cs-CZ" dirty="0" smtClean="0"/>
              <a:t>– odkaz na detailní řešení.</a:t>
            </a:r>
            <a:endParaRPr lang="cs-CZ" sz="2400" dirty="0" smtClean="0"/>
          </a:p>
          <a:p>
            <a:pPr marL="371475" indent="-371475">
              <a:buNone/>
            </a:pPr>
            <a:r>
              <a:rPr lang="cs-CZ" b="1" i="1" dirty="0" smtClean="0"/>
              <a:t>4 priority SRJMK</a:t>
            </a:r>
            <a:r>
              <a:rPr lang="cs-CZ" dirty="0" smtClean="0"/>
              <a:t>:</a:t>
            </a:r>
          </a:p>
          <a:p>
            <a:pPr marL="371475" indent="-371475"/>
            <a:r>
              <a:rPr lang="cs-CZ" spc="-30" dirty="0" smtClean="0"/>
              <a:t>1. Konkurenceschopná regionální ekonomika v </a:t>
            </a:r>
            <a:r>
              <a:rPr lang="cs-CZ" spc="-30" dirty="0" err="1" smtClean="0"/>
              <a:t>evr</a:t>
            </a:r>
            <a:r>
              <a:rPr lang="cs-CZ" spc="-30" dirty="0" smtClean="0"/>
              <a:t>./</a:t>
            </a:r>
            <a:r>
              <a:rPr lang="cs-CZ" spc="-30" dirty="0" err="1" smtClean="0"/>
              <a:t>gl</a:t>
            </a:r>
            <a:r>
              <a:rPr lang="cs-CZ" spc="-30" dirty="0" smtClean="0"/>
              <a:t>. měřítku</a:t>
            </a:r>
          </a:p>
          <a:p>
            <a:pPr marL="371475" indent="-371475"/>
            <a:r>
              <a:rPr lang="cs-CZ" dirty="0" smtClean="0"/>
              <a:t>2.  Kvalitní a odpovídající nabídka veřejných služeb</a:t>
            </a:r>
          </a:p>
          <a:p>
            <a:pPr marL="371475" indent="-371475"/>
            <a:r>
              <a:rPr lang="cs-CZ" dirty="0" smtClean="0"/>
              <a:t>3. Rozvoj páteřní infrastruktury a dopravního napojení kraje</a:t>
            </a:r>
          </a:p>
          <a:p>
            <a:r>
              <a:rPr lang="cs-CZ" dirty="0" smtClean="0"/>
              <a:t>4. Dlouhodobá životaschopnost znevýhodněných částí kraje</a:t>
            </a:r>
            <a:endParaRPr lang="cs-CZ" sz="2400" dirty="0" smtClean="0"/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44406" y="1498432"/>
            <a:ext cx="8496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Motto: Inteligentní Jihomoravský kraj – Spolupráce při rozvoji území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D5E06E66F6743AFFC0A6AD29E7019" ma:contentTypeVersion="0" ma:contentTypeDescription="Vytvoří nový dokument" ma:contentTypeScope="" ma:versionID="43604ab9ab3389815a11b126329564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46F6A51-E782-4444-91E8-42DA270DC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A00AF3-14FC-45BD-B061-1C0F0F6D6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2FCD5B-E74F-495C-9DFE-96EB1D3CDFF0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1254</Words>
  <Application>Microsoft Office PowerPoint</Application>
  <PresentationFormat>Předvádění na obrazovce (4:3)</PresentationFormat>
  <Paragraphs>266</Paragraphs>
  <Slides>20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Program rozvoje Jihomoravského kraje 2018–2021</vt:lpstr>
      <vt:lpstr>Hlavní body</vt:lpstr>
      <vt:lpstr>Struktura PRJMK</vt:lpstr>
      <vt:lpstr>Vyhodnocení SRJMK 2020 dle opatření</vt:lpstr>
      <vt:lpstr>Závěry z analytické části</vt:lpstr>
      <vt:lpstr>Disparity – Změna obyvatel</vt:lpstr>
      <vt:lpstr>Disparity – Změna indexu stáří</vt:lpstr>
      <vt:lpstr>Sociálně znevýhodněné oblasti</vt:lpstr>
      <vt:lpstr>Pojetí návrhové části</vt:lpstr>
      <vt:lpstr>Přehled opatření PRJMK</vt:lpstr>
      <vt:lpstr>Relevantní koncepce kraje (SO)</vt:lpstr>
      <vt:lpstr>Relevantní aktivity (SO)</vt:lpstr>
      <vt:lpstr>Relevantní aktivity (2)</vt:lpstr>
      <vt:lpstr>Relevantní aktivity (3)</vt:lpstr>
      <vt:lpstr>Specifikace aktivit</vt:lpstr>
      <vt:lpstr>Prioritní témata k řešení 2018–2021 (SO)</vt:lpstr>
      <vt:lpstr>Klíčové otázky k diskuzi</vt:lpstr>
      <vt:lpstr>Připomínkování </vt:lpstr>
      <vt:lpstr>Další postup</vt:lpstr>
      <vt:lpstr>Děkuji za pozornost.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JVS prezentace obecná</dc:title>
  <dc:creator>klimes.vladimir</dc:creator>
  <cp:lastModifiedBy>Jan Binek</cp:lastModifiedBy>
  <cp:revision>586</cp:revision>
  <dcterms:created xsi:type="dcterms:W3CDTF">2010-11-15T06:15:01Z</dcterms:created>
  <dcterms:modified xsi:type="dcterms:W3CDTF">2017-09-06T13:31:35Z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0x010100A8FD5E06E66F6743AFFC0A6AD29E7019</vt:lpwstr>
  </property>
</Properties>
</file>