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0"/>
  </p:notesMasterIdLst>
  <p:handoutMasterIdLst>
    <p:handoutMasterId r:id="rId11"/>
  </p:handoutMasterIdLst>
  <p:sldIdLst>
    <p:sldId id="256" r:id="rId4"/>
    <p:sldId id="397" r:id="rId5"/>
    <p:sldId id="398" r:id="rId6"/>
    <p:sldId id="399" r:id="rId7"/>
    <p:sldId id="401" r:id="rId8"/>
    <p:sldId id="270" r:id="rId9"/>
  </p:sldIdLst>
  <p:sldSz cx="9144000" cy="6858000" type="screen4x3"/>
  <p:notesSz cx="6669088" cy="99282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668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6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0C74F-BB61-4BAD-B5B3-26FF5D599C40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7B6A3-4C16-4925-9979-9B55497F3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431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D0D5CA-1485-4A9D-8140-2F9D619BD859}" type="datetimeFigureOut">
              <a:rPr lang="cs-CZ"/>
              <a:pPr>
                <a:defRPr/>
              </a:pPr>
              <a:t>8.9.2016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A519702-4F77-4A5F-929E-FA7AFCBD7CB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38584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85DECE-FA34-40BC-BEBB-6142B660E92D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85DECE-FA34-40BC-BEBB-6142B660E92D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4" descr="Image_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613"/>
            <a:ext cx="914400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odnadpis 2"/>
          <p:cNvSpPr>
            <a:spLocks noGrp="1"/>
          </p:cNvSpPr>
          <p:nvPr>
            <p:ph type="subTitle" idx="4294967295"/>
          </p:nvPr>
        </p:nvSpPr>
        <p:spPr bwMode="auto">
          <a:xfrm>
            <a:off x="395288" y="38608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/>
              <a:t>Nadpis </a:t>
            </a:r>
            <a:r>
              <a:rPr lang="cs-CZ" dirty="0" err="1" smtClean="0"/>
              <a:t>powerpointové</a:t>
            </a:r>
            <a:endParaRPr lang="cs-CZ" dirty="0" smtClean="0"/>
          </a:p>
          <a:p>
            <a:r>
              <a:rPr lang="cs-CZ" dirty="0" smtClean="0"/>
              <a:t>prezentace</a:t>
            </a:r>
          </a:p>
          <a:p>
            <a:r>
              <a:rPr lang="cs-CZ" dirty="0" smtClean="0"/>
              <a:t>ve třech řádcích</a:t>
            </a:r>
          </a:p>
        </p:txBody>
      </p:sp>
    </p:spTree>
    <p:extLst>
      <p:ext uri="{BB962C8B-B14F-4D97-AF65-F5344CB8AC3E}">
        <p14:creationId xmlns:p14="http://schemas.microsoft.com/office/powerpoint/2010/main" val="2176768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2D050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5C879-1CFA-41D6-B21D-E8C09958C80B}" type="datetime1">
              <a:rPr lang="cs-CZ"/>
              <a:pPr>
                <a:defRPr/>
              </a:pPr>
              <a:t>8.9.2016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FC983-464E-462F-BF82-0327B8D5CC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1273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8EB08-8B8E-40F1-BC4B-813AA6EBF55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8.9.2016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31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1062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2349500"/>
            <a:ext cx="8229600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2C3FCBE-6F53-4A94-A3DB-B07D336523E9}" type="datetime1">
              <a:rPr lang="cs-CZ"/>
              <a:pPr>
                <a:defRPr/>
              </a:pPr>
              <a:t>8.9.2016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E6613E-D008-4505-A7D6-39435B376E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6" r:id="rId1"/>
    <p:sldLayoutId id="2147484365" r:id="rId2"/>
    <p:sldLayoutId id="2147484367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odnadpis 2"/>
          <p:cNvSpPr>
            <a:spLocks noGrp="1"/>
          </p:cNvSpPr>
          <p:nvPr>
            <p:ph type="subTitle" idx="4294967295"/>
          </p:nvPr>
        </p:nvSpPr>
        <p:spPr>
          <a:xfrm>
            <a:off x="198438" y="3861048"/>
            <a:ext cx="8747125" cy="2232248"/>
          </a:xfrm>
        </p:spPr>
        <p:txBody>
          <a:bodyPr/>
          <a:lstStyle/>
          <a:p>
            <a:pPr marL="0" indent="0" algn="ctr" eaLnBrk="1" hangingPunct="1">
              <a:spcAft>
                <a:spcPts val="1200"/>
              </a:spcAft>
              <a:buNone/>
            </a:pPr>
            <a:r>
              <a:rPr lang="cs-CZ" altLang="cs-CZ" sz="2000" b="1" dirty="0">
                <a:solidFill>
                  <a:schemeClr val="bg1"/>
                </a:solidFill>
              </a:rPr>
              <a:t>Jednání pracovní </a:t>
            </a:r>
            <a:r>
              <a:rPr lang="cs-CZ" altLang="cs-CZ" sz="2000" b="1" dirty="0" smtClean="0">
                <a:solidFill>
                  <a:schemeClr val="bg1"/>
                </a:solidFill>
              </a:rPr>
              <a:t>skupiny/regionálního kolegia pro cestovní ruch</a:t>
            </a:r>
            <a:endParaRPr lang="cs-CZ" altLang="cs-CZ" sz="20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cs-CZ" altLang="cs-CZ" sz="36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Možnosti čerpání prostředků na podporu rozvoje CR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cs-CZ" altLang="cs-CZ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cs-CZ" altLang="cs-CZ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endParaRPr lang="cs-CZ" altLang="cs-CZ" sz="20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cs-CZ" altLang="cs-CZ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12. září 2016</a:t>
            </a:r>
          </a:p>
        </p:txBody>
      </p:sp>
      <p:pic>
        <p:nvPicPr>
          <p:cNvPr id="3075" name="Obrázek 4" descr="Image_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613"/>
            <a:ext cx="914400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0"/>
            <a:ext cx="2627784" cy="8366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55904" y="1052736"/>
            <a:ext cx="8676456" cy="50405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lvl="1" indent="0">
              <a:spcAft>
                <a:spcPts val="600"/>
              </a:spcAft>
              <a:buNone/>
              <a:defRPr/>
            </a:pPr>
            <a:r>
              <a:rPr lang="cs-CZ" sz="2400" b="1" dirty="0">
                <a:solidFill>
                  <a:srgbClr val="00B050"/>
                </a:solidFill>
                <a:cs typeface="Arial" charset="0"/>
              </a:rPr>
              <a:t>Výzva č</a:t>
            </a:r>
            <a:r>
              <a:rPr lang="cs-CZ" sz="2400" b="1" dirty="0" smtClean="0">
                <a:solidFill>
                  <a:srgbClr val="00B050"/>
                </a:solidFill>
                <a:cs typeface="Arial" charset="0"/>
              </a:rPr>
              <a:t>. 25 Knihovny</a:t>
            </a: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1800" dirty="0">
                <a:solidFill>
                  <a:schemeClr val="tx2"/>
                </a:solidFill>
                <a:cs typeface="Arial" charset="0"/>
              </a:rPr>
              <a:t>příjem žádostí</a:t>
            </a:r>
            <a:r>
              <a:rPr lang="cs-CZ" sz="1800" dirty="0" smtClean="0">
                <a:solidFill>
                  <a:schemeClr val="tx2"/>
                </a:solidFill>
                <a:cs typeface="Arial" charset="0"/>
              </a:rPr>
              <a:t>: 18. 3. 2016 – 31. 12. 2017</a:t>
            </a: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1800" dirty="0" smtClean="0">
                <a:solidFill>
                  <a:schemeClr val="tx2"/>
                </a:solidFill>
                <a:cs typeface="Arial" charset="0"/>
              </a:rPr>
              <a:t>oprávnění žadatelé:</a:t>
            </a:r>
          </a:p>
          <a:p>
            <a:pPr marL="742950" lvl="2" indent="-342900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1400" dirty="0" smtClean="0">
                <a:solidFill>
                  <a:schemeClr val="tx2"/>
                </a:solidFill>
                <a:cs typeface="Arial" charset="0"/>
              </a:rPr>
              <a:t>Knihovny zřízené podle </a:t>
            </a:r>
            <a:r>
              <a:rPr lang="pl-PL" sz="1400" dirty="0">
                <a:solidFill>
                  <a:schemeClr val="tx2"/>
                </a:solidFill>
                <a:cs typeface="Arial" charset="0"/>
              </a:rPr>
              <a:t>§3 odst. 1 písm. b), </a:t>
            </a:r>
            <a:r>
              <a:rPr lang="pl-PL" sz="1400" dirty="0" smtClean="0">
                <a:solidFill>
                  <a:schemeClr val="tx2"/>
                </a:solidFill>
                <a:cs typeface="Arial" charset="0"/>
              </a:rPr>
              <a:t>nebo</a:t>
            </a:r>
            <a:br>
              <a:rPr lang="pl-PL" sz="1400" dirty="0" smtClean="0">
                <a:solidFill>
                  <a:schemeClr val="tx2"/>
                </a:solidFill>
                <a:cs typeface="Arial" charset="0"/>
              </a:rPr>
            </a:br>
            <a:r>
              <a:rPr lang="pl-PL" sz="1400" dirty="0" smtClean="0">
                <a:solidFill>
                  <a:schemeClr val="tx2"/>
                </a:solidFill>
                <a:cs typeface="Arial" charset="0"/>
              </a:rPr>
              <a:t>§</a:t>
            </a:r>
            <a:r>
              <a:rPr lang="pl-PL" sz="1400" dirty="0">
                <a:solidFill>
                  <a:schemeClr val="tx2"/>
                </a:solidFill>
                <a:cs typeface="Arial" charset="0"/>
              </a:rPr>
              <a:t>10 odst. </a:t>
            </a:r>
            <a:r>
              <a:rPr lang="pl-PL" sz="1400" dirty="0" smtClean="0">
                <a:solidFill>
                  <a:schemeClr val="tx2"/>
                </a:solidFill>
                <a:cs typeface="Arial" charset="0"/>
              </a:rPr>
              <a:t>2  </a:t>
            </a:r>
            <a:r>
              <a:rPr lang="cs-CZ" sz="1400" dirty="0" smtClean="0">
                <a:solidFill>
                  <a:schemeClr val="tx2"/>
                </a:solidFill>
                <a:cs typeface="Arial" charset="0"/>
              </a:rPr>
              <a:t>zákona o knihovnách, plnících funkci</a:t>
            </a:r>
            <a:br>
              <a:rPr lang="cs-CZ" sz="1400" dirty="0" smtClean="0">
                <a:solidFill>
                  <a:schemeClr val="tx2"/>
                </a:solidFill>
                <a:cs typeface="Arial" charset="0"/>
              </a:rPr>
            </a:br>
            <a:r>
              <a:rPr lang="cs-CZ" sz="1400" dirty="0" smtClean="0">
                <a:solidFill>
                  <a:schemeClr val="tx2"/>
                </a:solidFill>
                <a:cs typeface="Arial" charset="0"/>
              </a:rPr>
              <a:t>krajské knihovny</a:t>
            </a:r>
          </a:p>
          <a:p>
            <a:pPr marL="742950" lvl="2" indent="-342900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1400" dirty="0" smtClean="0">
                <a:solidFill>
                  <a:schemeClr val="tx2"/>
                </a:solidFill>
                <a:cs typeface="Arial" charset="0"/>
              </a:rPr>
              <a:t>Zřizovatelé knihoven zřízených podle </a:t>
            </a:r>
            <a:r>
              <a:rPr lang="pl-PL" sz="1400" dirty="0">
                <a:solidFill>
                  <a:schemeClr val="tx2"/>
                </a:solidFill>
                <a:cs typeface="Arial" charset="0"/>
              </a:rPr>
              <a:t>§3 odst. </a:t>
            </a:r>
            <a:r>
              <a:rPr lang="pl-PL" sz="1400" dirty="0" smtClean="0">
                <a:solidFill>
                  <a:schemeClr val="tx2"/>
                </a:solidFill>
                <a:cs typeface="Arial" charset="0"/>
              </a:rPr>
              <a:t/>
            </a:r>
            <a:br>
              <a:rPr lang="pl-PL" sz="1400" dirty="0" smtClean="0">
                <a:solidFill>
                  <a:schemeClr val="tx2"/>
                </a:solidFill>
                <a:cs typeface="Arial" charset="0"/>
              </a:rPr>
            </a:br>
            <a:r>
              <a:rPr lang="pl-PL" sz="1400" dirty="0" smtClean="0">
                <a:solidFill>
                  <a:schemeClr val="tx2"/>
                </a:solidFill>
                <a:cs typeface="Arial" charset="0"/>
              </a:rPr>
              <a:t>1 </a:t>
            </a:r>
            <a:r>
              <a:rPr lang="pl-PL" sz="1400" dirty="0">
                <a:solidFill>
                  <a:schemeClr val="tx2"/>
                </a:solidFill>
                <a:cs typeface="Arial" charset="0"/>
              </a:rPr>
              <a:t>písm. b), </a:t>
            </a:r>
            <a:r>
              <a:rPr lang="pl-PL" sz="1400" dirty="0" smtClean="0">
                <a:solidFill>
                  <a:schemeClr val="tx2"/>
                </a:solidFill>
                <a:cs typeface="Arial" charset="0"/>
              </a:rPr>
              <a:t>nebo §10 </a:t>
            </a:r>
            <a:r>
              <a:rPr lang="pl-PL" sz="1400" dirty="0">
                <a:solidFill>
                  <a:schemeClr val="tx2"/>
                </a:solidFill>
                <a:cs typeface="Arial" charset="0"/>
              </a:rPr>
              <a:t>odst. 2  </a:t>
            </a:r>
            <a:r>
              <a:rPr lang="cs-CZ" sz="1400" dirty="0">
                <a:solidFill>
                  <a:schemeClr val="tx2"/>
                </a:solidFill>
                <a:cs typeface="Arial" charset="0"/>
              </a:rPr>
              <a:t>zákona o </a:t>
            </a:r>
            <a:r>
              <a:rPr lang="cs-CZ" sz="1400" dirty="0" smtClean="0">
                <a:solidFill>
                  <a:schemeClr val="tx2"/>
                </a:solidFill>
                <a:cs typeface="Arial" charset="0"/>
              </a:rPr>
              <a:t>knihovnách,</a:t>
            </a:r>
            <a:br>
              <a:rPr lang="cs-CZ" sz="1400" dirty="0" smtClean="0">
                <a:solidFill>
                  <a:schemeClr val="tx2"/>
                </a:solidFill>
                <a:cs typeface="Arial" charset="0"/>
              </a:rPr>
            </a:br>
            <a:r>
              <a:rPr lang="cs-CZ" sz="1400" dirty="0" smtClean="0">
                <a:solidFill>
                  <a:schemeClr val="tx2"/>
                </a:solidFill>
                <a:cs typeface="Arial" charset="0"/>
              </a:rPr>
              <a:t>plnících funkci krajské </a:t>
            </a:r>
            <a:r>
              <a:rPr lang="cs-CZ" sz="1400" dirty="0">
                <a:solidFill>
                  <a:schemeClr val="tx2"/>
                </a:solidFill>
                <a:cs typeface="Arial" charset="0"/>
              </a:rPr>
              <a:t>knihovny</a:t>
            </a:r>
          </a:p>
          <a:p>
            <a:pPr marL="742950" lvl="2" indent="-342900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cs-CZ" sz="1400" dirty="0" smtClean="0">
              <a:solidFill>
                <a:schemeClr val="tx2"/>
              </a:solidFill>
              <a:cs typeface="Arial" charset="0"/>
            </a:endParaRP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1600" dirty="0" smtClean="0">
                <a:solidFill>
                  <a:schemeClr val="tx2"/>
                </a:solidFill>
                <a:cs typeface="Arial" charset="0"/>
              </a:rPr>
              <a:t>časová </a:t>
            </a:r>
            <a:r>
              <a:rPr lang="cs-CZ" sz="1600" dirty="0">
                <a:solidFill>
                  <a:schemeClr val="tx2"/>
                </a:solidFill>
                <a:cs typeface="Arial" charset="0"/>
              </a:rPr>
              <a:t>způsobilost: 1. 1. 2014 – 31. 12. 2021</a:t>
            </a:r>
          </a:p>
          <a:p>
            <a:pPr marL="0" lvl="1" indent="0">
              <a:spcAft>
                <a:spcPts val="600"/>
              </a:spcAft>
              <a:buNone/>
              <a:defRPr/>
            </a:pPr>
            <a:endParaRPr lang="cs-CZ" sz="2400" b="1" dirty="0" smtClean="0">
              <a:solidFill>
                <a:srgbClr val="00B050"/>
              </a:solidFill>
              <a:cs typeface="Arial" charset="0"/>
            </a:endParaRPr>
          </a:p>
          <a:p>
            <a:pPr marL="457200" lvl="1" indent="0">
              <a:spcAft>
                <a:spcPts val="0"/>
              </a:spcAft>
              <a:buNone/>
              <a:defRPr/>
            </a:pPr>
            <a:endParaRPr lang="cs-CZ" sz="2000" dirty="0">
              <a:solidFill>
                <a:schemeClr val="tx2"/>
              </a:solidFill>
              <a:cs typeface="Arial" charset="0"/>
            </a:endParaRPr>
          </a:p>
          <a:p>
            <a:pPr marL="457200" lvl="1" indent="0">
              <a:spcAft>
                <a:spcPts val="0"/>
              </a:spcAft>
              <a:buNone/>
              <a:defRPr/>
            </a:pPr>
            <a:endParaRPr lang="cs-CZ" sz="2000" dirty="0" smtClean="0">
              <a:solidFill>
                <a:schemeClr val="tx2"/>
              </a:solidFill>
              <a:cs typeface="Arial" charset="0"/>
            </a:endParaRPr>
          </a:p>
          <a:p>
            <a:pPr marL="457200" lvl="1" indent="0">
              <a:spcAft>
                <a:spcPts val="0"/>
              </a:spcAft>
              <a:buNone/>
              <a:defRPr/>
            </a:pPr>
            <a:endParaRPr lang="cs-CZ" sz="2000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660232" y="189209"/>
            <a:ext cx="23394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 smtClean="0">
                <a:solidFill>
                  <a:schemeClr val="bg1"/>
                </a:solidFill>
              </a:rPr>
              <a:t>IROP SC 3.1</a:t>
            </a:r>
            <a:endParaRPr lang="cs-CZ" altLang="cs-CZ" sz="24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412" y="986830"/>
            <a:ext cx="3881636" cy="4901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609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55904" y="1052736"/>
            <a:ext cx="8676456" cy="50405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lvl="1" indent="0">
              <a:spcAft>
                <a:spcPts val="600"/>
              </a:spcAft>
              <a:buNone/>
              <a:defRPr/>
            </a:pPr>
            <a:r>
              <a:rPr lang="cs-CZ" b="1" dirty="0">
                <a:solidFill>
                  <a:srgbClr val="00B050"/>
                </a:solidFill>
                <a:cs typeface="Arial" charset="0"/>
              </a:rPr>
              <a:t>Výzva č. 52 Revitalizace vybraných památek II.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800" dirty="0">
                <a:solidFill>
                  <a:schemeClr val="tx2"/>
                </a:solidFill>
                <a:cs typeface="Arial" charset="0"/>
              </a:rPr>
              <a:t>příjem žádostí: 			31. 10. 2016 – 28. 3. 2017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800" dirty="0">
                <a:solidFill>
                  <a:schemeClr val="tx2"/>
                </a:solidFill>
                <a:cs typeface="Arial" charset="0"/>
              </a:rPr>
              <a:t>datum zpřístupnění žádosti o podporu:	14. 9. 2016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800" dirty="0" smtClean="0">
                <a:solidFill>
                  <a:schemeClr val="tx2"/>
                </a:solidFill>
                <a:cs typeface="Arial" charset="0"/>
              </a:rPr>
              <a:t>EFRR: </a:t>
            </a:r>
            <a:r>
              <a:rPr lang="cs-CZ" sz="1800" dirty="0">
                <a:solidFill>
                  <a:schemeClr val="tx2"/>
                </a:solidFill>
                <a:cs typeface="Arial" charset="0"/>
              </a:rPr>
              <a:t>			</a:t>
            </a:r>
            <a:r>
              <a:rPr lang="cs-CZ" sz="1800" dirty="0" smtClean="0">
                <a:solidFill>
                  <a:schemeClr val="tx2"/>
                </a:solidFill>
                <a:cs typeface="Arial" charset="0"/>
              </a:rPr>
              <a:t>	1,5 </a:t>
            </a:r>
            <a:r>
              <a:rPr lang="cs-CZ" sz="1800" dirty="0">
                <a:solidFill>
                  <a:schemeClr val="tx2"/>
                </a:solidFill>
                <a:cs typeface="Arial" charset="0"/>
              </a:rPr>
              <a:t>mld. Kč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660232" y="189209"/>
            <a:ext cx="23394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 smtClean="0">
                <a:solidFill>
                  <a:schemeClr val="bg1"/>
                </a:solidFill>
              </a:rPr>
              <a:t>IROP SC 3.1</a:t>
            </a:r>
            <a:endParaRPr lang="cs-CZ" altLang="cs-CZ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09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62038"/>
            <a:ext cx="8229600" cy="566762"/>
          </a:xfrm>
        </p:spPr>
        <p:txBody>
          <a:bodyPr/>
          <a:lstStyle/>
          <a:p>
            <a:pPr algn="l"/>
            <a:r>
              <a:rPr lang="cs-CZ" sz="2800" b="1" dirty="0" smtClean="0">
                <a:solidFill>
                  <a:srgbClr val="00B050"/>
                </a:solidFill>
              </a:rPr>
              <a:t>INTERREG V-A SK-CZ</a:t>
            </a:r>
            <a:endParaRPr lang="cs-CZ" sz="28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104680"/>
          </a:xfrm>
        </p:spPr>
        <p:txBody>
          <a:bodyPr/>
          <a:lstStyle/>
          <a:p>
            <a:r>
              <a:rPr lang="cs-CZ" sz="2000" dirty="0" smtClean="0"/>
              <a:t>posunutí termínů výzev</a:t>
            </a:r>
          </a:p>
          <a:p>
            <a:r>
              <a:rPr lang="cs-CZ" sz="2000" dirty="0" smtClean="0"/>
              <a:t>změna formálních náležitostí výzev</a:t>
            </a:r>
          </a:p>
          <a:p>
            <a:r>
              <a:rPr lang="cs-CZ" sz="2000" dirty="0" smtClean="0"/>
              <a:t>není možné registrovat projekty v systému ITMS 2014+</a:t>
            </a:r>
          </a:p>
          <a:p>
            <a:pPr marL="0" indent="0">
              <a:buNone/>
            </a:pPr>
            <a:endParaRPr lang="cs-CZ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rgbClr val="00B050"/>
                </a:solidFill>
              </a:rPr>
              <a:t>INTERREG RAKOUSKO – ČESKÁ REPUBLIKA</a:t>
            </a:r>
          </a:p>
          <a:p>
            <a:r>
              <a:rPr lang="cs-CZ" sz="2000" dirty="0"/>
              <a:t>l</a:t>
            </a:r>
            <a:r>
              <a:rPr lang="cs-CZ" sz="2000" dirty="0" smtClean="0"/>
              <a:t>hůta </a:t>
            </a:r>
            <a:r>
              <a:rPr lang="cs-CZ" sz="2000" dirty="0"/>
              <a:t>pro podání projektových žádostí na 3. zasedání monitorovacího výboru </a:t>
            </a:r>
            <a:r>
              <a:rPr lang="cs-CZ" sz="2000" dirty="0" smtClean="0"/>
              <a:t>stanovena </a:t>
            </a:r>
            <a:r>
              <a:rPr lang="cs-CZ" sz="2000" dirty="0"/>
              <a:t>na 22. 9. 2016</a:t>
            </a:r>
          </a:p>
        </p:txBody>
      </p:sp>
    </p:spTree>
    <p:extLst>
      <p:ext uri="{BB962C8B-B14F-4D97-AF65-F5344CB8AC3E}">
        <p14:creationId xmlns:p14="http://schemas.microsoft.com/office/powerpoint/2010/main" val="1377805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62038"/>
            <a:ext cx="8229600" cy="566762"/>
          </a:xfrm>
        </p:spPr>
        <p:txBody>
          <a:bodyPr/>
          <a:lstStyle/>
          <a:p>
            <a:pPr algn="l"/>
            <a:r>
              <a:rPr lang="cs-CZ" sz="2800" b="1" dirty="0" smtClean="0">
                <a:solidFill>
                  <a:srgbClr val="00B050"/>
                </a:solidFill>
              </a:rPr>
              <a:t>Státní fond dopravní infrastruktury</a:t>
            </a:r>
            <a:endParaRPr lang="cs-CZ" sz="28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8886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/>
              <a:t>výstavba cyklistické stezky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/>
              <a:t>oprava </a:t>
            </a:r>
            <a:r>
              <a:rPr lang="cs-CZ" sz="2000" dirty="0"/>
              <a:t>cyklistické stezky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zřizování jízdních pruhů pro cyklisty na místních komunikacích nebo na silnicích </a:t>
            </a:r>
            <a:r>
              <a:rPr lang="cs-CZ" sz="2000" dirty="0" smtClean="0"/>
              <a:t>II. nebo </a:t>
            </a:r>
            <a:r>
              <a:rPr lang="cs-CZ" sz="2000" dirty="0"/>
              <a:t>III. třídy</a:t>
            </a:r>
            <a:endParaRPr lang="cs-CZ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/>
              <a:t>příspěvek max. 85 % (90 % na opuštěném drážním tělese)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dirty="0" smtClean="0"/>
              <a:t>termín podání žádostí: 20. 1. </a:t>
            </a:r>
            <a:r>
              <a:rPr lang="cs-CZ" sz="2000" b="1" dirty="0" smtClean="0"/>
              <a:t>2017</a:t>
            </a:r>
            <a:endParaRPr lang="cs-CZ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dirty="0" smtClean="0"/>
              <a:t>příjemci: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dirty="0" smtClean="0"/>
              <a:t>Obec/kraj jako vlastník cyklostezky/pozemní komunikace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dirty="0" smtClean="0"/>
              <a:t>Organizační složka obce, příspěvková </a:t>
            </a:r>
            <a:r>
              <a:rPr lang="cs-CZ" sz="1600" dirty="0" err="1" smtClean="0"/>
              <a:t>org</a:t>
            </a:r>
            <a:r>
              <a:rPr lang="cs-CZ" sz="1600" dirty="0" smtClean="0"/>
              <a:t>. obce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dirty="0" smtClean="0"/>
              <a:t>DSO</a:t>
            </a:r>
            <a:endParaRPr lang="cs-CZ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sz="2000" b="1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1600" dirty="0" smtClean="0"/>
          </a:p>
          <a:p>
            <a:pPr marL="0" indent="0">
              <a:buNone/>
            </a:pPr>
            <a:endParaRPr lang="cs-CZ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807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468313" y="2132856"/>
            <a:ext cx="8229600" cy="1718419"/>
          </a:xfrm>
        </p:spPr>
        <p:txBody>
          <a:bodyPr/>
          <a:lstStyle/>
          <a:p>
            <a:r>
              <a:rPr lang="cs-CZ" altLang="cs-CZ" dirty="0" smtClean="0">
                <a:latin typeface="Arial" charset="0"/>
                <a:cs typeface="Arial" charset="0"/>
              </a:rPr>
              <a:t/>
            </a:r>
            <a:br>
              <a:rPr lang="cs-CZ" altLang="cs-CZ" dirty="0" smtClean="0">
                <a:latin typeface="Arial" charset="0"/>
                <a:cs typeface="Arial" charset="0"/>
              </a:rPr>
            </a:br>
            <a:r>
              <a:rPr lang="cs-CZ" altLang="cs-CZ" dirty="0">
                <a:latin typeface="Arial" charset="0"/>
                <a:cs typeface="Arial" charset="0"/>
              </a:rPr>
              <a:t/>
            </a:r>
            <a:br>
              <a:rPr lang="cs-CZ" altLang="cs-CZ" dirty="0">
                <a:latin typeface="Arial" charset="0"/>
                <a:cs typeface="Arial" charset="0"/>
              </a:rPr>
            </a:br>
            <a:r>
              <a:rPr lang="cs-CZ" altLang="cs-CZ" dirty="0" smtClean="0">
                <a:latin typeface="Arial" charset="0"/>
                <a:cs typeface="Arial" charset="0"/>
              </a:rPr>
              <a:t/>
            </a:r>
            <a:br>
              <a:rPr lang="cs-CZ" altLang="cs-CZ" dirty="0" smtClean="0">
                <a:latin typeface="Arial" charset="0"/>
                <a:cs typeface="Arial" charset="0"/>
              </a:rPr>
            </a:br>
            <a:r>
              <a:rPr lang="cs-CZ" altLang="cs-CZ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Děkuji za pozornost</a:t>
            </a:r>
            <a:br>
              <a:rPr lang="cs-CZ" altLang="cs-CZ" dirty="0" smtClean="0">
                <a:solidFill>
                  <a:srgbClr val="00B050"/>
                </a:solidFill>
                <a:latin typeface="Arial" charset="0"/>
                <a:cs typeface="Arial" charset="0"/>
              </a:rPr>
            </a:br>
            <a:r>
              <a:rPr lang="cs-CZ" altLang="cs-CZ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/>
            </a:r>
            <a:br>
              <a:rPr lang="cs-CZ" altLang="cs-CZ" dirty="0" smtClean="0">
                <a:solidFill>
                  <a:srgbClr val="00B050"/>
                </a:solidFill>
                <a:latin typeface="Arial" charset="0"/>
                <a:cs typeface="Arial" charset="0"/>
              </a:rPr>
            </a:br>
            <a:r>
              <a:rPr lang="cs-CZ" altLang="cs-CZ" sz="20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www.dotaceeu.cz</a:t>
            </a:r>
            <a:br>
              <a:rPr lang="cs-CZ" altLang="cs-CZ" sz="2000" dirty="0" smtClean="0">
                <a:solidFill>
                  <a:srgbClr val="00B050"/>
                </a:solidFill>
                <a:latin typeface="Arial" charset="0"/>
                <a:cs typeface="Arial" charset="0"/>
              </a:rPr>
            </a:br>
            <a:r>
              <a:rPr lang="cs-CZ" altLang="cs-CZ" sz="20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www.sfdi.cz</a:t>
            </a:r>
            <a:br>
              <a:rPr lang="cs-CZ" altLang="cs-CZ" sz="2000" dirty="0" smtClean="0">
                <a:solidFill>
                  <a:srgbClr val="00B050"/>
                </a:solidFill>
                <a:latin typeface="Arial" charset="0"/>
                <a:cs typeface="Arial" charset="0"/>
              </a:rPr>
            </a:br>
            <a:r>
              <a:rPr lang="cs-CZ" altLang="cs-CZ" sz="20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www.sk-cz.eu</a:t>
            </a:r>
            <a:br>
              <a:rPr lang="cs-CZ" altLang="cs-CZ" sz="2000" dirty="0" smtClean="0">
                <a:solidFill>
                  <a:srgbClr val="00B050"/>
                </a:solidFill>
                <a:latin typeface="Arial" charset="0"/>
                <a:cs typeface="Arial" charset="0"/>
              </a:rPr>
            </a:br>
            <a:r>
              <a:rPr lang="cs-CZ" altLang="cs-CZ" sz="20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www.at-cz.eu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8FD5E06E66F6743AFFC0A6AD29E7019" ma:contentTypeVersion="0" ma:contentTypeDescription="Vytvoří nový dokument" ma:contentTypeScope="" ma:versionID="43604ab9ab3389815a11b1263295640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5030a4fb49af6ac1945304746faa32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F9C655-41E4-47C3-B006-F056155653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A13330C-A399-45CE-9C73-9741B23160B1}">
  <ds:schemaRefs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6786</TotalTime>
  <Words>176</Words>
  <Application>Microsoft Office PowerPoint</Application>
  <PresentationFormat>Předvádění na obrazovce (4:3)</PresentationFormat>
  <Paragraphs>41</Paragraphs>
  <Slides>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Prezentace aplikace PowerPoint</vt:lpstr>
      <vt:lpstr>Prezentace aplikace PowerPoint</vt:lpstr>
      <vt:lpstr>Prezentace aplikace PowerPoint</vt:lpstr>
      <vt:lpstr>INTERREG V-A SK-CZ</vt:lpstr>
      <vt:lpstr>Státní fond dopravní infrastruktury</vt:lpstr>
      <vt:lpstr>   Děkuji za pozornost  www.dotaceeu.cz www.sfdi.cz www.sk-cz.eu www.at-cz.eu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klimes.vladimir</dc:creator>
  <cp:lastModifiedBy>Janečková Barbora</cp:lastModifiedBy>
  <cp:revision>391</cp:revision>
  <cp:lastPrinted>2015-03-27T10:17:06Z</cp:lastPrinted>
  <dcterms:created xsi:type="dcterms:W3CDTF">2010-11-15T06:15:01Z</dcterms:created>
  <dcterms:modified xsi:type="dcterms:W3CDTF">2016-09-08T06:44:19Z</dcterms:modified>
</cp:coreProperties>
</file>