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60" r:id="rId3"/>
    <p:sldId id="525" r:id="rId4"/>
    <p:sldId id="527" r:id="rId5"/>
    <p:sldId id="528" r:id="rId6"/>
    <p:sldId id="558" r:id="rId7"/>
    <p:sldId id="559" r:id="rId8"/>
    <p:sldId id="557" r:id="rId9"/>
    <p:sldId id="556" r:id="rId10"/>
    <p:sldId id="561" r:id="rId11"/>
    <p:sldId id="562" r:id="rId12"/>
    <p:sldId id="563" r:id="rId13"/>
    <p:sldId id="564" r:id="rId14"/>
    <p:sldId id="510" r:id="rId15"/>
    <p:sldId id="523" r:id="rId16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olec Jiří Ing. (UPB-BMA)" initials="F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3A7A5-1560-4B26-861B-BA24B8359F7C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A947-47CD-4302-B2DF-B13D3BAE1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13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31.5.2017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31.5.2017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31.5.2017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31.5.2017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31.5.2017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ondrej.pinous@bm.mpsv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179512" y="4005064"/>
            <a:ext cx="8712968" cy="1296144"/>
          </a:xfrm>
        </p:spPr>
        <p:txBody>
          <a:bodyPr/>
          <a:lstStyle/>
          <a:p>
            <a:r>
              <a:rPr lang="cs-CZ" sz="4200" dirty="0" smtClean="0"/>
              <a:t>Rok 2017 a novely zákona o pomoci v hmotné nouzi</a:t>
            </a:r>
            <a:endParaRPr lang="cs-CZ" sz="420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621783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1E96"/>
                </a:solidFill>
              </a:rPr>
              <a:t>Odbor nepojistných sociálních dávek, Krajská pobočka ÚPČR v Brně, </a:t>
            </a:r>
            <a:r>
              <a:rPr lang="cs-CZ" dirty="0" smtClean="0">
                <a:solidFill>
                  <a:srgbClr val="001E96"/>
                </a:solidFill>
              </a:rPr>
              <a:t>5. 6. </a:t>
            </a:r>
            <a:r>
              <a:rPr lang="cs-CZ" dirty="0" smtClean="0">
                <a:solidFill>
                  <a:srgbClr val="001E96"/>
                </a:solidFill>
              </a:rPr>
              <a:t>2017</a:t>
            </a:r>
            <a:endParaRPr lang="cs-CZ" dirty="0">
              <a:solidFill>
                <a:srgbClr val="001E9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91683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1E96"/>
                </a:solidFill>
                <a:latin typeface="+mn-lt"/>
              </a:rPr>
              <a:t>II. </a:t>
            </a:r>
          </a:p>
          <a:p>
            <a:endParaRPr lang="cs-CZ" sz="4000" dirty="0">
              <a:solidFill>
                <a:srgbClr val="001E96"/>
              </a:solidFill>
              <a:latin typeface="+mn-lt"/>
            </a:endParaRPr>
          </a:p>
          <a:p>
            <a:pPr algn="ctr"/>
            <a:r>
              <a:rPr lang="cs-CZ" sz="4000" dirty="0" smtClean="0">
                <a:solidFill>
                  <a:srgbClr val="001E96"/>
                </a:solidFill>
                <a:latin typeface="+mn-lt"/>
              </a:rPr>
              <a:t>Novela zákona o pomoci v hmotné nouzi od 1. 6. 2017 </a:t>
            </a:r>
            <a:endParaRPr lang="cs-CZ" sz="4000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167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Novela ZPHN od 1. 6. 2017 </a:t>
            </a:r>
            <a:br>
              <a:rPr lang="cs-CZ" sz="3600" dirty="0" smtClean="0"/>
            </a:br>
            <a:r>
              <a:rPr lang="cs-CZ" sz="3600" dirty="0" smtClean="0"/>
              <a:t>1/4</a:t>
            </a:r>
            <a:br>
              <a:rPr lang="cs-CZ" sz="3600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40560"/>
          </a:xfrm>
        </p:spPr>
        <p:txBody>
          <a:bodyPr/>
          <a:lstStyle/>
          <a:p>
            <a:pPr marL="0" lvl="1" indent="0" algn="just">
              <a:buNone/>
            </a:pPr>
            <a:r>
              <a:rPr lang="cs-CZ" sz="2200" b="1" dirty="0" smtClean="0"/>
              <a:t>1) Upravuje </a:t>
            </a:r>
            <a:r>
              <a:rPr lang="cs-CZ" sz="2200" b="1" dirty="0"/>
              <a:t>postup při posouzení nároku na doplatek  na a spolupráci s obcemi v samostatné a přenesené působnosti a s újezdními úřady v této věci, tj</a:t>
            </a:r>
            <a:r>
              <a:rPr lang="cs-CZ" sz="2200" b="1" dirty="0" smtClean="0"/>
              <a:t>.:</a:t>
            </a:r>
            <a:endParaRPr lang="cs-CZ" sz="2200" dirty="0"/>
          </a:p>
          <a:p>
            <a:pPr marL="0" lvl="1" indent="0" algn="just">
              <a:buNone/>
            </a:pPr>
            <a:endParaRPr lang="cs-CZ" sz="600" u="sng" dirty="0" smtClean="0"/>
          </a:p>
          <a:p>
            <a:pPr lvl="1" algn="just"/>
            <a:r>
              <a:rPr lang="cs-CZ" sz="2200" u="sng" dirty="0" smtClean="0"/>
              <a:t>Ruší </a:t>
            </a:r>
            <a:r>
              <a:rPr lang="cs-CZ" sz="2200" u="sng" dirty="0" smtClean="0"/>
              <a:t>problematický souhlas obce</a:t>
            </a:r>
            <a:r>
              <a:rPr lang="cs-CZ" sz="2200" dirty="0" smtClean="0"/>
              <a:t> s poskytnutím </a:t>
            </a:r>
            <a:r>
              <a:rPr lang="cs-CZ" sz="2200" dirty="0" err="1" smtClean="0"/>
              <a:t>DnB</a:t>
            </a:r>
            <a:r>
              <a:rPr lang="cs-CZ" sz="2200" dirty="0" smtClean="0"/>
              <a:t> osobám užívajícím ubytovací zařízení. Místo toho dává obcím pravomoc požádat pověřené </a:t>
            </a:r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</a:rPr>
              <a:t>obecní úřady o vydání opatření obecné povahy</a:t>
            </a:r>
            <a:r>
              <a:rPr lang="cs-CZ" sz="2200" u="sng" dirty="0" smtClean="0"/>
              <a:t>.</a:t>
            </a:r>
          </a:p>
          <a:p>
            <a:pPr marL="0" lvl="1" indent="0" algn="just">
              <a:buNone/>
            </a:pPr>
            <a:endParaRPr lang="cs-CZ" sz="400" u="sng" dirty="0"/>
          </a:p>
          <a:p>
            <a:pPr lvl="1" algn="just"/>
            <a:r>
              <a:rPr lang="cs-CZ" sz="2200" dirty="0" smtClean="0"/>
              <a:t>Pověřené o</a:t>
            </a:r>
            <a:r>
              <a:rPr lang="cs-CZ" sz="2200" u="sng" dirty="0" smtClean="0"/>
              <a:t>becní nebo újezdní úřady </a:t>
            </a:r>
            <a:r>
              <a:rPr lang="cs-CZ" sz="2200" dirty="0" smtClean="0"/>
              <a:t>budou orgánům pomoci v hmotné nouzi </a:t>
            </a:r>
            <a:r>
              <a:rPr lang="cs-CZ" sz="2200" u="sng" dirty="0" smtClean="0"/>
              <a:t>poskytovat informace </a:t>
            </a:r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</a:rPr>
              <a:t>potřebné pro posouzení případu hodného zvláštního zřetele </a:t>
            </a:r>
            <a:r>
              <a:rPr lang="cs-CZ" sz="2200" u="sng" dirty="0" smtClean="0"/>
              <a:t>(ve lhůtě do 20 dnů)</a:t>
            </a:r>
            <a:r>
              <a:rPr lang="cs-CZ" sz="2200" dirty="0" smtClean="0"/>
              <a:t>. Nevyjádří-li se, lze poskytnout dávku</a:t>
            </a:r>
            <a:r>
              <a:rPr lang="cs-CZ" sz="2200" dirty="0" smtClean="0"/>
              <a:t>.</a:t>
            </a:r>
          </a:p>
          <a:p>
            <a:pPr marL="0" lvl="1" indent="0" algn="just">
              <a:buNone/>
            </a:pPr>
            <a:endParaRPr lang="cs-CZ" sz="400" dirty="0" smtClean="0"/>
          </a:p>
          <a:p>
            <a:pPr lvl="1" algn="just"/>
            <a:r>
              <a:rPr lang="cs-CZ" sz="2200" dirty="0" smtClean="0"/>
              <a:t>Novela </a:t>
            </a:r>
            <a:r>
              <a:rPr lang="cs-CZ" sz="2200" dirty="0"/>
              <a:t>specifikuje kritéria, kdy může být situace osoby žádající o </a:t>
            </a:r>
            <a:r>
              <a:rPr lang="cs-CZ" sz="2200" dirty="0" err="1"/>
              <a:t>DnB</a:t>
            </a:r>
            <a:r>
              <a:rPr lang="cs-CZ" sz="2200" dirty="0"/>
              <a:t> do </a:t>
            </a:r>
            <a:r>
              <a:rPr lang="cs-CZ" sz="2200" dirty="0" err="1"/>
              <a:t>substandardní</a:t>
            </a:r>
            <a:r>
              <a:rPr lang="cs-CZ" sz="2200" dirty="0"/>
              <a:t> formy bydlení </a:t>
            </a:r>
            <a:r>
              <a:rPr lang="cs-CZ" sz="2200" u="sng" dirty="0">
                <a:solidFill>
                  <a:schemeClr val="accent6">
                    <a:lumMod val="75000"/>
                  </a:schemeClr>
                </a:solidFill>
              </a:rPr>
              <a:t>vyhodnocena jako zřetele hodný případ</a:t>
            </a:r>
            <a:r>
              <a:rPr lang="cs-CZ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9590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Novela ZPHN od 1. 6. 2017</a:t>
            </a:r>
            <a:br>
              <a:rPr lang="cs-CZ" sz="3600" dirty="0" smtClean="0"/>
            </a:br>
            <a:r>
              <a:rPr lang="cs-CZ" sz="3600" dirty="0" smtClean="0"/>
              <a:t>2/4</a:t>
            </a:r>
            <a:br>
              <a:rPr lang="cs-CZ" sz="3600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040560"/>
          </a:xfrm>
        </p:spPr>
        <p:txBody>
          <a:bodyPr/>
          <a:lstStyle/>
          <a:p>
            <a:pPr marL="355600" indent="-355600" algn="just"/>
            <a:endParaRPr lang="cs-CZ" sz="800" b="1" dirty="0" smtClean="0"/>
          </a:p>
          <a:p>
            <a:pPr marL="355600" indent="-355600" algn="just"/>
            <a:r>
              <a:rPr lang="cs-CZ" sz="2200" b="1" dirty="0" smtClean="0"/>
              <a:t>2)  Mění </a:t>
            </a:r>
            <a:r>
              <a:rPr lang="cs-CZ" sz="2200" b="1" dirty="0"/>
              <a:t>úpravu týkající se nákladů na bydlení, </a:t>
            </a:r>
            <a:r>
              <a:rPr lang="cs-CZ" sz="2200" b="1" dirty="0" err="1"/>
              <a:t>tj</a:t>
            </a:r>
            <a:r>
              <a:rPr lang="cs-CZ" sz="2200" b="1" dirty="0" smtClean="0"/>
              <a:t>:</a:t>
            </a:r>
          </a:p>
          <a:p>
            <a:pPr marL="355600" indent="-355600" algn="just"/>
            <a:endParaRPr lang="cs-CZ" sz="400" dirty="0"/>
          </a:p>
          <a:p>
            <a:pPr lvl="1" algn="just"/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</a:rPr>
              <a:t>Mění </a:t>
            </a:r>
            <a:r>
              <a:rPr lang="cs-CZ" sz="2200" u="sng" dirty="0">
                <a:solidFill>
                  <a:schemeClr val="accent6">
                    <a:lumMod val="75000"/>
                  </a:schemeClr>
                </a:solidFill>
              </a:rPr>
              <a:t>rozhodné období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dirty="0"/>
              <a:t>pro určení odůvodněných nákladů pro příspěvek na živobytí a doplatek na bydlení – započítáváme vždy náklady aktuálního měsíce</a:t>
            </a:r>
            <a:r>
              <a:rPr lang="cs-CZ" sz="2200" dirty="0" smtClean="0"/>
              <a:t>.</a:t>
            </a:r>
          </a:p>
          <a:p>
            <a:pPr marL="0" lvl="1" indent="0" algn="just">
              <a:buNone/>
            </a:pPr>
            <a:endParaRPr lang="cs-CZ" sz="400" dirty="0"/>
          </a:p>
          <a:p>
            <a:pPr lvl="1"/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</a:rPr>
              <a:t>Stanovuje </a:t>
            </a:r>
            <a:r>
              <a:rPr lang="cs-CZ" sz="2200" u="sng" dirty="0">
                <a:solidFill>
                  <a:schemeClr val="accent6">
                    <a:lumMod val="75000"/>
                  </a:schemeClr>
                </a:solidFill>
              </a:rPr>
              <a:t>maximální započitatelnou výši nákladů za služby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dirty="0"/>
              <a:t>spojené s užíváním bytu – je možné limitovat náklady na služby dle v místě obvyklých cen</a:t>
            </a:r>
            <a:r>
              <a:rPr lang="cs-CZ" sz="2200" dirty="0" smtClean="0"/>
              <a:t>. </a:t>
            </a:r>
          </a:p>
          <a:p>
            <a:pPr marL="0" lvl="1" indent="0">
              <a:buNone/>
            </a:pPr>
            <a:endParaRPr lang="cs-CZ" sz="400" dirty="0" smtClean="0"/>
          </a:p>
          <a:p>
            <a:pPr lvl="1" algn="just"/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</a:rPr>
              <a:t>Snižuje </a:t>
            </a:r>
            <a:r>
              <a:rPr lang="cs-CZ" sz="2200" u="sng" dirty="0">
                <a:solidFill>
                  <a:schemeClr val="accent6">
                    <a:lumMod val="75000"/>
                  </a:schemeClr>
                </a:solidFill>
              </a:rPr>
              <a:t>maximální výši celkových odůvodněných nákladů na bydlení do </a:t>
            </a:r>
            <a:r>
              <a:rPr lang="cs-CZ" sz="2200" u="sng" dirty="0" err="1">
                <a:solidFill>
                  <a:schemeClr val="accent6">
                    <a:lumMod val="75000"/>
                  </a:schemeClr>
                </a:solidFill>
              </a:rPr>
              <a:t>substandardních</a:t>
            </a:r>
            <a:r>
              <a:rPr lang="cs-CZ" sz="2200" u="sng" dirty="0">
                <a:solidFill>
                  <a:schemeClr val="accent6">
                    <a:lumMod val="75000"/>
                  </a:schemeClr>
                </a:solidFill>
              </a:rPr>
              <a:t> prostorů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dirty="0"/>
              <a:t>– Tj. náklady na ubytovny budou zohledněny max. do 80% normativů (nyní 90%). Zápočet nákladů u ostatních forem bydlení zůstává neměnný (tzn. rekreační objekty do 90% normativů a registrované sociální služby do 100% normativů).</a:t>
            </a:r>
          </a:p>
          <a:p>
            <a:pPr marL="0" lvl="1" indent="0" algn="just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526343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Novela ZPHN od 1. 6. 2017</a:t>
            </a:r>
            <a:br>
              <a:rPr lang="cs-CZ" sz="3600" dirty="0" smtClean="0"/>
            </a:br>
            <a:r>
              <a:rPr lang="cs-CZ" sz="3600" dirty="0" smtClean="0"/>
              <a:t>3/4</a:t>
            </a:r>
            <a:br>
              <a:rPr lang="cs-CZ" sz="3600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/>
          <a:lstStyle/>
          <a:p>
            <a:pPr marL="263525" lvl="1" indent="-263525" algn="just">
              <a:buNone/>
            </a:pPr>
            <a:r>
              <a:rPr lang="cs-CZ" sz="2200" b="1" dirty="0" smtClean="0"/>
              <a:t>3) </a:t>
            </a:r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Ruší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možné navýšení částky živobytí </a:t>
            </a:r>
            <a:r>
              <a:rPr lang="cs-CZ" sz="2200" b="1" dirty="0"/>
              <a:t>osoby, která má zvýšené náklady </a:t>
            </a:r>
            <a:r>
              <a:rPr lang="cs-CZ" sz="2200" b="1" dirty="0" smtClean="0"/>
              <a:t>  spojené </a:t>
            </a:r>
            <a:r>
              <a:rPr lang="cs-CZ" sz="2200" b="1" dirty="0"/>
              <a:t>s hledáním </a:t>
            </a:r>
            <a:r>
              <a:rPr lang="cs-CZ" sz="2200" b="1" dirty="0" smtClean="0"/>
              <a:t>zaměstnání </a:t>
            </a:r>
            <a:r>
              <a:rPr lang="cs-CZ" sz="2200" b="1" dirty="0"/>
              <a:t>nebo s výkonem veřejné služby.</a:t>
            </a:r>
            <a:r>
              <a:rPr lang="cs-CZ" sz="2200" dirty="0"/>
              <a:t> Aktuální znění zákona umožňuje navýšit částku živobytí až o 300,-Kč, pokud má osoba zvýšené náklady v souvislosti s hledáním si zaměstnání či výkonem veřejné služby. </a:t>
            </a:r>
          </a:p>
          <a:p>
            <a:pPr algn="just"/>
            <a:r>
              <a:rPr lang="cs-CZ" sz="2200" b="1" dirty="0" smtClean="0"/>
              <a:t>4) Mění </a:t>
            </a:r>
            <a:r>
              <a:rPr lang="cs-CZ" sz="2200" b="1" dirty="0"/>
              <a:t>výplatu </a:t>
            </a:r>
            <a:r>
              <a:rPr lang="cs-CZ" sz="2200" b="1" dirty="0" err="1"/>
              <a:t>PnŽ</a:t>
            </a:r>
            <a:r>
              <a:rPr lang="cs-CZ" sz="2200" b="1" dirty="0"/>
              <a:t>, a to pevně stanoveným pravidlem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pro výplatu dávky v </a:t>
            </a:r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poukázkách</a:t>
            </a:r>
            <a:r>
              <a:rPr lang="cs-CZ" sz="2200" b="1" dirty="0" smtClean="0"/>
              <a:t>.</a:t>
            </a:r>
            <a:r>
              <a:rPr lang="cs-CZ" sz="2200" dirty="0" smtClean="0"/>
              <a:t> </a:t>
            </a:r>
            <a:r>
              <a:rPr lang="cs-CZ" sz="2200" dirty="0"/>
              <a:t>Příjemci dávky, který dávku pobírá déle než 6 kalendářních </a:t>
            </a:r>
            <a:r>
              <a:rPr lang="cs-CZ" sz="2200" dirty="0" smtClean="0"/>
              <a:t>měsíců (v </a:t>
            </a:r>
            <a:r>
              <a:rPr lang="cs-CZ" sz="2200" dirty="0"/>
              <a:t>posledních 12 </a:t>
            </a:r>
            <a:r>
              <a:rPr lang="cs-CZ" sz="2200" dirty="0" smtClean="0"/>
              <a:t>měsících), </a:t>
            </a:r>
            <a:r>
              <a:rPr lang="cs-CZ" sz="2200" dirty="0"/>
              <a:t>bude tato dávka </a:t>
            </a:r>
            <a:r>
              <a:rPr lang="cs-CZ" sz="2200" dirty="0" smtClean="0"/>
              <a:t>vyplácena poukázkami . </a:t>
            </a:r>
            <a:r>
              <a:rPr lang="cs-CZ" sz="2200" dirty="0"/>
              <a:t>V praxi začne platit od prosince 2017</a:t>
            </a:r>
            <a:r>
              <a:rPr lang="cs-CZ" dirty="0"/>
              <a:t>.</a:t>
            </a:r>
          </a:p>
          <a:p>
            <a:pPr algn="just"/>
            <a:r>
              <a:rPr lang="cs-CZ" sz="2200" b="1" dirty="0" smtClean="0"/>
              <a:t>5) Novela </a:t>
            </a:r>
            <a:r>
              <a:rPr lang="cs-CZ" sz="2200" b="1" dirty="0"/>
              <a:t>rovněž umožňuje vyplácení příspěvku na bydlení (SSP) a doplatku na bydlení (HN) přímou úhradou společenství vlastníků jednotek</a:t>
            </a:r>
            <a:r>
              <a:rPr lang="cs-CZ" sz="2200" b="1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93928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0276" y="206084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800" b="1" dirty="0">
              <a:latin typeface="+mn-lt"/>
            </a:endParaRPr>
          </a:p>
          <a:p>
            <a:pPr algn="ctr"/>
            <a:r>
              <a:rPr lang="cs-CZ" sz="4800" b="1" dirty="0" smtClean="0">
                <a:latin typeface="+mn-lt"/>
              </a:rPr>
              <a:t>Dotazy???</a:t>
            </a:r>
          </a:p>
          <a:p>
            <a:pPr algn="ctr"/>
            <a:endParaRPr lang="cs-CZ" sz="48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1968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1176" y="2052712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800" b="1" dirty="0" smtClean="0">
              <a:latin typeface="+mn-lt"/>
            </a:endParaRPr>
          </a:p>
          <a:p>
            <a:pPr algn="ctr"/>
            <a:r>
              <a:rPr lang="cs-CZ" sz="4800" b="1" dirty="0" smtClean="0">
                <a:latin typeface="+mn-lt"/>
              </a:rPr>
              <a:t>Děkuji za pozornost</a:t>
            </a:r>
          </a:p>
          <a:p>
            <a:pPr algn="ctr"/>
            <a:endParaRPr lang="cs-CZ" sz="4800" b="1" dirty="0">
              <a:latin typeface="+mn-lt"/>
            </a:endParaRPr>
          </a:p>
          <a:p>
            <a:pPr algn="ctr"/>
            <a:endParaRPr lang="cs-CZ" sz="2000" b="1" dirty="0" smtClean="0">
              <a:latin typeface="+mn-lt"/>
            </a:endParaRPr>
          </a:p>
          <a:p>
            <a:pPr algn="ctr"/>
            <a:endParaRPr lang="cs-CZ" sz="2000" b="1" dirty="0">
              <a:latin typeface="+mn-lt"/>
            </a:endParaRPr>
          </a:p>
          <a:p>
            <a:pPr algn="ctr"/>
            <a:endParaRPr lang="cs-CZ" sz="2000" b="1" dirty="0" smtClean="0">
              <a:latin typeface="+mn-lt"/>
            </a:endParaRPr>
          </a:p>
          <a:p>
            <a:pPr algn="ctr"/>
            <a:endParaRPr lang="cs-CZ" sz="2000" b="1" dirty="0">
              <a:latin typeface="+mn-lt"/>
            </a:endParaRPr>
          </a:p>
          <a:p>
            <a:pPr algn="ctr"/>
            <a:endParaRPr lang="cs-CZ" sz="2000" b="1" dirty="0" smtClean="0">
              <a:latin typeface="+mn-lt"/>
            </a:endParaRPr>
          </a:p>
          <a:p>
            <a:pPr algn="ctr"/>
            <a:r>
              <a:rPr lang="cs-CZ" sz="2000" b="1" dirty="0" smtClean="0">
                <a:latin typeface="+mn-lt"/>
              </a:rPr>
              <a:t>Ing. Ondřej Piňous, Odbor NSD </a:t>
            </a:r>
            <a:r>
              <a:rPr lang="cs-CZ" sz="2000" b="1" dirty="0" err="1" smtClean="0">
                <a:latin typeface="+mn-lt"/>
              </a:rPr>
              <a:t>KrP</a:t>
            </a:r>
            <a:r>
              <a:rPr lang="cs-CZ" sz="2000" b="1" dirty="0" smtClean="0">
                <a:latin typeface="+mn-lt"/>
              </a:rPr>
              <a:t> ÚPČR v Brně, </a:t>
            </a:r>
            <a:r>
              <a:rPr lang="cs-CZ" sz="2000" b="1" dirty="0" smtClean="0">
                <a:latin typeface="+mn-lt"/>
                <a:hlinkClick r:id="rId2"/>
              </a:rPr>
              <a:t>ondrej.pinous@bm.mpsv.cz</a:t>
            </a:r>
            <a:endParaRPr lang="cs-CZ" sz="2000" b="1" dirty="0" smtClean="0">
              <a:latin typeface="+mn-lt"/>
            </a:endParaRPr>
          </a:p>
          <a:p>
            <a:pPr algn="ctr"/>
            <a:endParaRPr lang="cs-CZ" sz="2000" b="1" dirty="0" smtClean="0">
              <a:latin typeface="+mn-lt"/>
            </a:endParaRPr>
          </a:p>
          <a:p>
            <a:pPr algn="ctr"/>
            <a:endParaRPr lang="cs-CZ" sz="4800" b="1" dirty="0">
              <a:latin typeface="+mn-lt"/>
            </a:endParaRPr>
          </a:p>
          <a:p>
            <a:pPr algn="ctr"/>
            <a:endParaRPr lang="cs-CZ" sz="48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38969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91683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1E96"/>
                </a:solidFill>
                <a:latin typeface="+mn-lt"/>
              </a:rPr>
              <a:t>I. </a:t>
            </a:r>
          </a:p>
          <a:p>
            <a:endParaRPr lang="cs-CZ" sz="4000" dirty="0">
              <a:solidFill>
                <a:srgbClr val="001E96"/>
              </a:solidFill>
              <a:latin typeface="+mn-lt"/>
            </a:endParaRPr>
          </a:p>
          <a:p>
            <a:pPr algn="ctr"/>
            <a:r>
              <a:rPr lang="cs-CZ" sz="4000" dirty="0" smtClean="0">
                <a:solidFill>
                  <a:srgbClr val="001E96"/>
                </a:solidFill>
                <a:latin typeface="+mn-lt"/>
              </a:rPr>
              <a:t>Novela zákona o pomoci v hmotné nouzi od 1. 2. 2017 </a:t>
            </a:r>
            <a:endParaRPr lang="cs-CZ" sz="4000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6595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1484784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b="1" dirty="0" smtClean="0">
                <a:latin typeface="+mn-lt"/>
              </a:rPr>
              <a:t>§ </a:t>
            </a:r>
            <a:r>
              <a:rPr lang="cs-CZ" sz="2300" b="1" dirty="0">
                <a:latin typeface="+mn-lt"/>
              </a:rPr>
              <a:t>3 odst. 1 písm. a) </a:t>
            </a:r>
            <a:r>
              <a:rPr lang="cs-CZ" sz="2300" b="1" dirty="0" smtClean="0">
                <a:latin typeface="+mn-lt"/>
              </a:rPr>
              <a:t>ZPHN</a:t>
            </a:r>
            <a:r>
              <a:rPr lang="cs-CZ" sz="2300" b="1" dirty="0">
                <a:latin typeface="+mn-lt"/>
              </a:rPr>
              <a:t> </a:t>
            </a:r>
            <a:r>
              <a:rPr lang="cs-CZ" sz="2300" b="1" dirty="0" smtClean="0">
                <a:latin typeface="+mn-lt"/>
              </a:rPr>
              <a:t>– </a:t>
            </a:r>
            <a:r>
              <a:rPr lang="cs-CZ" sz="2300" dirty="0" smtClean="0">
                <a:latin typeface="+mn-lt"/>
              </a:rPr>
              <a:t>Nestanoví-li </a:t>
            </a:r>
            <a:r>
              <a:rPr lang="cs-CZ" sz="2300" dirty="0">
                <a:latin typeface="+mn-lt"/>
              </a:rPr>
              <a:t>tento zákon jinak, osobou v hmotné nouzi není osoba, která </a:t>
            </a:r>
            <a:r>
              <a:rPr lang="cs-CZ" sz="2300" dirty="0" smtClean="0">
                <a:latin typeface="+mn-lt"/>
              </a:rPr>
              <a:t>není </a:t>
            </a:r>
            <a:r>
              <a:rPr lang="cs-CZ" sz="2300" dirty="0">
                <a:latin typeface="+mn-lt"/>
              </a:rPr>
              <a:t>v pracovním nebo </a:t>
            </a:r>
            <a:r>
              <a:rPr lang="cs-CZ" sz="23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obdobném vztahu, popřípadě nevykonává tyto vztahy alespoň v rozsahu 20 hodin měsíčně</a:t>
            </a:r>
            <a:r>
              <a:rPr lang="cs-CZ" sz="2300" b="1" dirty="0">
                <a:latin typeface="+mn-lt"/>
              </a:rPr>
              <a:t>,</a:t>
            </a:r>
            <a:r>
              <a:rPr lang="cs-CZ" sz="2300" dirty="0">
                <a:latin typeface="+mn-lt"/>
              </a:rPr>
              <a:t> ani nevykonává samostatnou výdělečnou činnost a není vedena v evidenci uchazečů o zaměstnání, popřípadě osoba, která je v pracovním nebo obdobném vztahu, ale nemá z těchto vztahů v rozhodném období příjem, s výjimkou </a:t>
            </a:r>
            <a:r>
              <a:rPr lang="cs-CZ" sz="2300" dirty="0" smtClean="0">
                <a:latin typeface="+mn-lt"/>
              </a:rPr>
              <a:t>osoby….</a:t>
            </a:r>
          </a:p>
          <a:p>
            <a:pPr algn="just"/>
            <a:endParaRPr lang="cs-CZ" sz="1000" dirty="0" smtClean="0">
              <a:latin typeface="+mn-lt"/>
            </a:endParaRPr>
          </a:p>
          <a:p>
            <a:pPr algn="just"/>
            <a:endParaRPr lang="cs-CZ" sz="50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300" b="1" dirty="0">
                <a:latin typeface="+mn-lt"/>
              </a:rPr>
              <a:t>Nově posuzovaná podmínka odpracování min. 20 hodin měsíčně</a:t>
            </a:r>
            <a:r>
              <a:rPr lang="cs-CZ" sz="2300" dirty="0">
                <a:latin typeface="+mn-lt"/>
              </a:rPr>
              <a:t>. </a:t>
            </a:r>
            <a:r>
              <a:rPr lang="cs-CZ" sz="2300" dirty="0" smtClean="0">
                <a:latin typeface="+mn-lt"/>
              </a:rPr>
              <a:t>Tzn. musí </a:t>
            </a:r>
            <a:r>
              <a:rPr lang="cs-CZ" sz="2300" dirty="0">
                <a:latin typeface="+mn-lt"/>
              </a:rPr>
              <a:t>mít alespoň hodinovou </a:t>
            </a:r>
            <a:r>
              <a:rPr lang="cs-CZ" sz="2300" u="sng" dirty="0">
                <a:latin typeface="+mn-lt"/>
              </a:rPr>
              <a:t>minimální mzdu, a to nejméně za 20 hodin </a:t>
            </a:r>
            <a:r>
              <a:rPr lang="cs-CZ" sz="2300" dirty="0" smtClean="0">
                <a:latin typeface="+mn-lt"/>
              </a:rPr>
              <a:t>práce a 20 hodin </a:t>
            </a:r>
            <a:r>
              <a:rPr lang="cs-CZ" sz="2300" u="sng" dirty="0" smtClean="0">
                <a:latin typeface="+mn-lt"/>
              </a:rPr>
              <a:t>skutečně odpracovat (týká se i DPP/DPČ)</a:t>
            </a:r>
            <a:r>
              <a:rPr lang="cs-CZ" sz="2300" dirty="0" smtClean="0">
                <a:latin typeface="+mn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100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500" dirty="0" smtClean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300" dirty="0" smtClean="0">
                <a:latin typeface="+mn-lt"/>
              </a:rPr>
              <a:t>Nevyžaduje se u osob uvedených v § </a:t>
            </a:r>
            <a:r>
              <a:rPr lang="cs-CZ" sz="2300" dirty="0">
                <a:latin typeface="+mn-lt"/>
              </a:rPr>
              <a:t>3 odst. 1 písm. a) body 1. až </a:t>
            </a:r>
            <a:r>
              <a:rPr lang="cs-CZ" sz="2300" dirty="0" smtClean="0">
                <a:latin typeface="+mn-lt"/>
              </a:rPr>
              <a:t>10 ZPHN (nezaopatřené děti, důchodci, starší 68 let, pracovní neschopnost…).</a:t>
            </a:r>
          </a:p>
          <a:p>
            <a:pPr algn="just"/>
            <a:endParaRPr lang="cs-CZ" sz="2300" dirty="0" smtClean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07904" y="40292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Novela </a:t>
            </a:r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ZPHN od 1. 2. 2017</a:t>
            </a:r>
          </a:p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1/7</a:t>
            </a:r>
            <a:endParaRPr lang="cs-CZ" sz="3000" b="1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56913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191683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latin typeface="+mn-lt"/>
            </a:endParaRPr>
          </a:p>
          <a:p>
            <a:r>
              <a:rPr lang="cs-CZ" sz="2400" b="1" dirty="0" smtClean="0">
                <a:latin typeface="+mn-lt"/>
              </a:rPr>
              <a:t>§ 11 odst. 2 ZPHN - </a:t>
            </a:r>
            <a:r>
              <a:rPr lang="cs-CZ" sz="2400" dirty="0"/>
              <a:t> </a:t>
            </a:r>
            <a:r>
              <a:rPr lang="cs-CZ" sz="2400" dirty="0" smtClean="0">
                <a:latin typeface="+mn-lt"/>
              </a:rPr>
              <a:t>Zvýšením </a:t>
            </a:r>
            <a:r>
              <a:rPr lang="cs-CZ" sz="2400" dirty="0">
                <a:latin typeface="+mn-lt"/>
              </a:rPr>
              <a:t>příjmu vlastním přičiněním se rozumí zvýšení příjmu </a:t>
            </a:r>
          </a:p>
          <a:p>
            <a:endParaRPr lang="cs-CZ" sz="800" dirty="0" smtClean="0">
              <a:latin typeface="+mn-lt"/>
            </a:endParaRPr>
          </a:p>
          <a:p>
            <a:r>
              <a:rPr lang="cs-CZ" sz="2400" dirty="0" smtClean="0">
                <a:latin typeface="+mn-lt"/>
              </a:rPr>
              <a:t>a</a:t>
            </a:r>
            <a:r>
              <a:rPr lang="cs-CZ" sz="2400" dirty="0">
                <a:latin typeface="+mn-lt"/>
              </a:rPr>
              <a:t>) řádným uplatněním nároků a pohledávek, </a:t>
            </a:r>
          </a:p>
          <a:p>
            <a:endParaRPr lang="cs-CZ" sz="800" dirty="0">
              <a:latin typeface="+mn-lt"/>
            </a:endParaRPr>
          </a:p>
          <a:p>
            <a:r>
              <a:rPr lang="cs-CZ" sz="2400" dirty="0">
                <a:latin typeface="+mn-lt"/>
              </a:rPr>
              <a:t>b) prodejem nebo jiným využitím majetku, </a:t>
            </a:r>
          </a:p>
          <a:p>
            <a:endParaRPr lang="cs-CZ" sz="800" dirty="0">
              <a:latin typeface="+mn-lt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c) vlastní prací. </a:t>
            </a:r>
            <a:endParaRPr lang="cs-CZ" sz="2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cs-CZ" sz="2000" dirty="0">
                <a:latin typeface="+mn-lt"/>
              </a:rPr>
              <a:t> </a:t>
            </a:r>
          </a:p>
          <a:p>
            <a:pPr algn="just"/>
            <a:r>
              <a:rPr lang="cs-CZ" sz="2400" dirty="0">
                <a:latin typeface="+mn-lt"/>
              </a:rPr>
              <a:t>§ 11 odst. 3 ZPHN - Možnost zvýšit si příjem vlastní prací se nezkoumá při posuzování hmotné nouze u osoby, která je uvedena v § 3 odst. 1 písm. a) bodech 1 – 10 </a:t>
            </a:r>
            <a:r>
              <a:rPr lang="cs-CZ" sz="2400" dirty="0" smtClean="0">
                <a:latin typeface="+mn-lt"/>
              </a:rPr>
              <a:t>(tzn</a:t>
            </a:r>
            <a:r>
              <a:rPr lang="cs-CZ" sz="2400" dirty="0">
                <a:latin typeface="+mn-lt"/>
              </a:rPr>
              <a:t>. </a:t>
            </a:r>
            <a:r>
              <a:rPr lang="cs-CZ" sz="2400" dirty="0" smtClean="0">
                <a:latin typeface="+mn-lt"/>
              </a:rPr>
              <a:t>nezaopatřené </a:t>
            </a:r>
            <a:r>
              <a:rPr lang="cs-CZ" sz="2400" dirty="0">
                <a:latin typeface="+mn-lt"/>
              </a:rPr>
              <a:t>děti, důchodci, starší 68 let, pracovní neschopnost…).</a:t>
            </a:r>
          </a:p>
          <a:p>
            <a:pPr algn="just"/>
            <a:endParaRPr lang="cs-CZ" sz="24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cs-CZ" sz="2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07904" y="40292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Novela </a:t>
            </a:r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ZPHN od 1. 2. 2017</a:t>
            </a:r>
          </a:p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2/7</a:t>
            </a:r>
            <a:endParaRPr lang="cs-CZ" sz="3000" b="1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60439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1484784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§ 12 ZPHN - </a:t>
            </a:r>
            <a:r>
              <a:rPr lang="cs-CZ" sz="2000" dirty="0" smtClean="0">
                <a:latin typeface="+mn-lt"/>
              </a:rPr>
              <a:t>Zvýšení </a:t>
            </a:r>
            <a:r>
              <a:rPr lang="cs-CZ" sz="2000" dirty="0">
                <a:latin typeface="+mn-lt"/>
              </a:rPr>
              <a:t>příjmu vlastní </a:t>
            </a:r>
            <a:r>
              <a:rPr lang="cs-CZ" sz="2000" dirty="0" smtClean="0">
                <a:latin typeface="+mn-lt"/>
              </a:rPr>
              <a:t>prací: </a:t>
            </a:r>
            <a:endParaRPr lang="cs-CZ" sz="2000" dirty="0">
              <a:latin typeface="+mn-lt"/>
            </a:endParaRPr>
          </a:p>
          <a:p>
            <a:r>
              <a:rPr lang="cs-CZ" sz="2000" dirty="0" smtClean="0">
                <a:latin typeface="+mn-lt"/>
              </a:rPr>
              <a:t>    1) </a:t>
            </a:r>
            <a:r>
              <a:rPr lang="cs-CZ" sz="2000" dirty="0">
                <a:latin typeface="+mn-lt"/>
              </a:rPr>
              <a:t>Jako </a:t>
            </a:r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možnost zvýšení </a:t>
            </a:r>
            <a:r>
              <a:rPr lang="cs-CZ" sz="20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příjmu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vlastní </a:t>
            </a:r>
            <a:r>
              <a:rPr lang="cs-CZ" sz="2000" dirty="0">
                <a:latin typeface="+mn-lt"/>
              </a:rPr>
              <a:t>prací se </a:t>
            </a:r>
            <a:r>
              <a:rPr lang="cs-CZ" sz="2000" dirty="0" smtClean="0">
                <a:latin typeface="+mn-lt"/>
              </a:rPr>
              <a:t>posuzuje: </a:t>
            </a:r>
            <a:endParaRPr lang="cs-CZ" sz="2000" dirty="0">
              <a:latin typeface="+mn-lt"/>
            </a:endParaRPr>
          </a:p>
          <a:p>
            <a:r>
              <a:rPr lang="cs-CZ" sz="2000" dirty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	a</a:t>
            </a:r>
            <a:r>
              <a:rPr lang="cs-CZ" sz="2000" dirty="0">
                <a:latin typeface="+mn-lt"/>
              </a:rPr>
              <a:t>) započetí výdělečné činnosti u osoby nepracující, </a:t>
            </a:r>
          </a:p>
          <a:p>
            <a:r>
              <a:rPr lang="cs-CZ" sz="2000" dirty="0" smtClean="0">
                <a:latin typeface="+mn-lt"/>
              </a:rPr>
              <a:t>	b</a:t>
            </a:r>
            <a:r>
              <a:rPr lang="cs-CZ" sz="2000" dirty="0">
                <a:latin typeface="+mn-lt"/>
              </a:rPr>
              <a:t>) zvýšení rozsahu a intenzity výdělečné činnosti, </a:t>
            </a:r>
          </a:p>
          <a:p>
            <a:r>
              <a:rPr lang="cs-CZ" sz="2000" dirty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	c</a:t>
            </a:r>
            <a:r>
              <a:rPr lang="cs-CZ" sz="2000" dirty="0">
                <a:latin typeface="+mn-lt"/>
              </a:rPr>
              <a:t>) možnosti vykonávat lépe placenou výdělečnou činnost. </a:t>
            </a:r>
            <a:endParaRPr lang="cs-CZ" sz="2000" dirty="0" smtClean="0">
              <a:latin typeface="+mn-lt"/>
            </a:endParaRPr>
          </a:p>
          <a:p>
            <a:endParaRPr lang="cs-CZ" sz="1000" dirty="0" smtClean="0">
              <a:latin typeface="+mn-lt"/>
            </a:endParaRPr>
          </a:p>
          <a:p>
            <a:r>
              <a:rPr lang="cs-CZ" sz="2000" dirty="0" smtClean="0">
                <a:latin typeface="+mn-lt"/>
              </a:rPr>
              <a:t>    2</a:t>
            </a:r>
            <a:r>
              <a:rPr lang="cs-CZ" sz="2000" dirty="0">
                <a:latin typeface="+mn-lt"/>
              </a:rPr>
              <a:t>) Za </a:t>
            </a:r>
            <a:r>
              <a:rPr lang="cs-CZ" sz="20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projevenou snahu o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zvýšení </a:t>
            </a:r>
            <a:r>
              <a:rPr lang="cs-CZ" sz="2000" dirty="0">
                <a:latin typeface="+mn-lt"/>
              </a:rPr>
              <a:t>příjmu vlastní prací se považuje </a:t>
            </a:r>
          </a:p>
          <a:p>
            <a:endParaRPr lang="cs-CZ" sz="1000" dirty="0">
              <a:latin typeface="+mn-lt"/>
            </a:endParaRPr>
          </a:p>
          <a:p>
            <a:pPr algn="just"/>
            <a:r>
              <a:rPr lang="cs-CZ" sz="2000" dirty="0">
                <a:latin typeface="+mn-lt"/>
              </a:rPr>
              <a:t>a) </a:t>
            </a:r>
            <a:r>
              <a:rPr lang="cs-CZ" sz="2000" dirty="0" smtClean="0">
                <a:latin typeface="+mn-lt"/>
              </a:rPr>
              <a:t>zejména </a:t>
            </a:r>
            <a:r>
              <a:rPr lang="cs-CZ" sz="2000" u="sng" dirty="0">
                <a:latin typeface="+mn-lt"/>
              </a:rPr>
              <a:t>aktivní součinností</a:t>
            </a:r>
            <a:r>
              <a:rPr lang="cs-CZ" sz="2000" dirty="0">
                <a:latin typeface="+mn-lt"/>
              </a:rPr>
              <a:t> s krajskou pobočkou Úřadu práce ve spojitosti s evidencí uchazečů o zaměstnání, využitím služeb agentur práce, inzerce, nabídek výdělečné činnosti prostřednictvím internetu a korespondence se zaměstnavateli, </a:t>
            </a:r>
          </a:p>
          <a:p>
            <a:pPr algn="just"/>
            <a:endParaRPr lang="cs-CZ" sz="800" dirty="0">
              <a:latin typeface="+mn-lt"/>
            </a:endParaRPr>
          </a:p>
          <a:p>
            <a:pPr algn="just"/>
            <a:r>
              <a:rPr lang="cs-CZ" sz="2000" dirty="0">
                <a:latin typeface="+mn-lt"/>
              </a:rPr>
              <a:t>b) výkon veřejně prospěšných prací nebo krátkodobého zaměstnání zprostředkovaného krajskou pobočkou Úřadu </a:t>
            </a:r>
            <a:r>
              <a:rPr lang="cs-CZ" sz="2000" dirty="0" smtClean="0">
                <a:latin typeface="+mn-lt"/>
              </a:rPr>
              <a:t>práce (min. 20 hodin měsíčně), </a:t>
            </a:r>
            <a:endParaRPr lang="cs-CZ" sz="2000" dirty="0">
              <a:latin typeface="+mn-lt"/>
            </a:endParaRPr>
          </a:p>
          <a:p>
            <a:pPr algn="just"/>
            <a:endParaRPr lang="cs-CZ" sz="800" dirty="0">
              <a:latin typeface="+mn-lt"/>
            </a:endParaRPr>
          </a:p>
          <a:p>
            <a:pPr algn="just"/>
            <a:r>
              <a:rPr lang="cs-CZ" sz="2000" dirty="0">
                <a:latin typeface="+mn-lt"/>
              </a:rPr>
              <a:t>c) </a:t>
            </a:r>
            <a:r>
              <a:rPr lang="cs-CZ" sz="2000" u="sng" dirty="0">
                <a:latin typeface="+mn-lt"/>
              </a:rPr>
              <a:t>výkon veřejné služby</a:t>
            </a:r>
            <a:r>
              <a:rPr lang="cs-CZ" sz="2000" dirty="0">
                <a:latin typeface="+mn-lt"/>
              </a:rPr>
              <a:t> (§ 18a), je-li tato služba vykonávána </a:t>
            </a:r>
            <a:r>
              <a:rPr lang="cs-CZ" sz="2000" u="sng" dirty="0">
                <a:latin typeface="+mn-lt"/>
              </a:rPr>
              <a:t>alespoň v rozsahu 20 hodin měsíčně</a:t>
            </a:r>
            <a:r>
              <a:rPr lang="cs-CZ" sz="2000" dirty="0">
                <a:latin typeface="+mn-lt"/>
              </a:rPr>
              <a:t>, a to pouze po dobu, kdy </a:t>
            </a:r>
            <a:r>
              <a:rPr lang="cs-CZ" sz="2000" b="1" u="sng" dirty="0">
                <a:latin typeface="+mn-lt"/>
              </a:rPr>
              <a:t>osoba nadále splňuje podmínku uvedenou v písmenu a). </a:t>
            </a:r>
          </a:p>
          <a:p>
            <a:endParaRPr lang="cs-CZ" sz="2000" dirty="0" smtClean="0">
              <a:latin typeface="+mn-lt"/>
            </a:endParaRPr>
          </a:p>
          <a:p>
            <a:pPr algn="just"/>
            <a:endParaRPr lang="cs-CZ" sz="2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07904" y="40292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Novela </a:t>
            </a:r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ZPHN od 1. 2. 2017</a:t>
            </a:r>
          </a:p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3/7</a:t>
            </a:r>
            <a:endParaRPr lang="cs-CZ" sz="3000" b="1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02735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84784"/>
            <a:ext cx="8928992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+mn-lt"/>
              </a:rPr>
              <a:t>Postup stanovení částky živobytí (ve standardních případech)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5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500" dirty="0" smtClean="0">
              <a:latin typeface="+mn-lt"/>
            </a:endParaRPr>
          </a:p>
          <a:p>
            <a:pPr marL="266700" algn="just"/>
            <a:endParaRPr lang="cs-CZ" sz="500" dirty="0" smtClean="0">
              <a:latin typeface="+mn-lt"/>
            </a:endParaRPr>
          </a:p>
          <a:p>
            <a:pPr marL="444500" indent="-177800" algn="just"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+mn-lt"/>
              </a:rPr>
              <a:t>Původně</a:t>
            </a:r>
            <a:r>
              <a:rPr lang="cs-CZ" sz="2400" dirty="0" smtClean="0">
                <a:latin typeface="+mn-lt"/>
              </a:rPr>
              <a:t> (do 1. 2. 2017) – Částka existenčního minima 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50%</a:t>
            </a:r>
            <a:r>
              <a:rPr lang="cs-CZ" sz="2400" dirty="0" smtClean="0">
                <a:latin typeface="+mn-lt"/>
              </a:rPr>
              <a:t> rozdílu mezi ŽM a EM za majetek 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50%</a:t>
            </a:r>
            <a:r>
              <a:rPr lang="cs-CZ" sz="2400" dirty="0" smtClean="0">
                <a:latin typeface="+mn-lt"/>
              </a:rPr>
              <a:t> rozdílu ŽM a EM za pohledávky a nároky.</a:t>
            </a:r>
          </a:p>
          <a:p>
            <a:pPr marL="444500" indent="-1778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000" dirty="0" smtClean="0">
              <a:latin typeface="+mn-lt"/>
            </a:endParaRPr>
          </a:p>
          <a:p>
            <a:pPr marL="450850" algn="just">
              <a:buClr>
                <a:schemeClr val="accent1">
                  <a:lumMod val="75000"/>
                </a:schemeClr>
              </a:buClr>
            </a:pPr>
            <a:r>
              <a:rPr lang="cs-CZ" sz="2400" dirty="0" smtClean="0">
                <a:latin typeface="+mn-lt"/>
              </a:rPr>
              <a:t>Modelový </a:t>
            </a:r>
            <a:r>
              <a:rPr lang="cs-CZ" sz="2400" dirty="0">
                <a:latin typeface="+mn-lt"/>
              </a:rPr>
              <a:t>příklad: 2 200 (existenční minimum) + </a:t>
            </a:r>
            <a:r>
              <a:rPr lang="cs-CZ" sz="2400" dirty="0" smtClean="0">
                <a:latin typeface="+mn-lt"/>
              </a:rPr>
              <a:t>605 (majetek) </a:t>
            </a:r>
            <a:r>
              <a:rPr lang="cs-CZ" sz="2400" dirty="0">
                <a:latin typeface="+mn-lt"/>
              </a:rPr>
              <a:t>+ </a:t>
            </a:r>
            <a:r>
              <a:rPr lang="cs-CZ" sz="2400" dirty="0" smtClean="0">
                <a:latin typeface="+mn-lt"/>
              </a:rPr>
              <a:t>605 (</a:t>
            </a:r>
            <a:r>
              <a:rPr lang="cs-CZ" sz="2400" dirty="0">
                <a:latin typeface="+mn-lt"/>
              </a:rPr>
              <a:t>pohledávky a nároky) = </a:t>
            </a:r>
            <a:r>
              <a:rPr lang="cs-CZ" sz="2400" b="1" dirty="0">
                <a:latin typeface="+mn-lt"/>
              </a:rPr>
              <a:t>3 410,- Kč</a:t>
            </a:r>
          </a:p>
          <a:p>
            <a:pPr marL="444500" indent="-1778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+mn-lt"/>
            </a:endParaRPr>
          </a:p>
          <a:p>
            <a:pPr marL="444500" indent="-1778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+mn-lt"/>
              </a:rPr>
              <a:t>Nově </a:t>
            </a:r>
            <a:r>
              <a:rPr lang="cs-CZ" sz="2400" dirty="0" smtClean="0">
                <a:latin typeface="+mn-lt"/>
              </a:rPr>
              <a:t>(od 1. 2. 2017) - Částka existenčního minima 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40%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latin typeface="+mn-lt"/>
              </a:rPr>
              <a:t>rozdílu mezi ŽM a EM (</a:t>
            </a:r>
            <a:r>
              <a:rPr lang="cs-CZ" sz="2400" dirty="0" smtClean="0">
                <a:latin typeface="+mn-lt"/>
              </a:rPr>
              <a:t>práce) 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30%</a:t>
            </a:r>
            <a:r>
              <a:rPr lang="cs-CZ" sz="2400" dirty="0" smtClean="0">
                <a:latin typeface="+mn-lt"/>
              </a:rPr>
              <a:t> rozdílu mezi </a:t>
            </a:r>
            <a:r>
              <a:rPr lang="cs-CZ" sz="2400" dirty="0">
                <a:latin typeface="+mn-lt"/>
              </a:rPr>
              <a:t>ŽM a EM (majetek</a:t>
            </a:r>
            <a:r>
              <a:rPr lang="cs-CZ" sz="2400" dirty="0" smtClean="0">
                <a:latin typeface="+mn-lt"/>
              </a:rPr>
              <a:t>) 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30%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latin typeface="+mn-lt"/>
              </a:rPr>
              <a:t>rozdílu mezi ŽM a EM (nároky a </a:t>
            </a:r>
            <a:r>
              <a:rPr lang="cs-CZ" sz="2400" dirty="0" smtClean="0">
                <a:latin typeface="+mn-lt"/>
              </a:rPr>
              <a:t>pohledávky).</a:t>
            </a:r>
          </a:p>
          <a:p>
            <a:pPr marL="450850" algn="just">
              <a:buClr>
                <a:schemeClr val="accent1">
                  <a:lumMod val="75000"/>
                </a:schemeClr>
              </a:buClr>
            </a:pPr>
            <a:endParaRPr lang="cs-CZ" sz="1000" dirty="0" smtClean="0">
              <a:latin typeface="+mn-lt"/>
            </a:endParaRPr>
          </a:p>
          <a:p>
            <a:pPr marL="450850" algn="just">
              <a:buClr>
                <a:schemeClr val="accent1">
                  <a:lumMod val="75000"/>
                </a:schemeClr>
              </a:buClr>
            </a:pPr>
            <a:r>
              <a:rPr lang="cs-CZ" sz="2400" dirty="0" smtClean="0">
                <a:latin typeface="+mn-lt"/>
              </a:rPr>
              <a:t>Modelový </a:t>
            </a:r>
            <a:r>
              <a:rPr lang="cs-CZ" sz="2400" dirty="0">
                <a:latin typeface="+mn-lt"/>
              </a:rPr>
              <a:t>příklad: 2 </a:t>
            </a:r>
            <a:r>
              <a:rPr lang="cs-CZ" sz="2400" dirty="0" smtClean="0">
                <a:latin typeface="+mn-lt"/>
              </a:rPr>
              <a:t>200 (existenční minimum) </a:t>
            </a:r>
            <a:r>
              <a:rPr lang="cs-CZ" sz="2400" dirty="0">
                <a:latin typeface="+mn-lt"/>
              </a:rPr>
              <a:t>+ </a:t>
            </a:r>
            <a:r>
              <a:rPr lang="cs-CZ" sz="2400" dirty="0" smtClean="0">
                <a:latin typeface="+mn-lt"/>
              </a:rPr>
              <a:t>484 (práce) + 363 (majetek) </a:t>
            </a:r>
            <a:r>
              <a:rPr lang="cs-CZ" sz="2400" dirty="0">
                <a:latin typeface="+mn-lt"/>
              </a:rPr>
              <a:t>+ </a:t>
            </a:r>
            <a:r>
              <a:rPr lang="cs-CZ" sz="2400" dirty="0" smtClean="0">
                <a:latin typeface="+mn-lt"/>
              </a:rPr>
              <a:t>363 (pohledávky a nároky) </a:t>
            </a:r>
            <a:r>
              <a:rPr lang="cs-CZ" sz="2400" dirty="0">
                <a:latin typeface="+mn-lt"/>
              </a:rPr>
              <a:t>= </a:t>
            </a:r>
            <a:r>
              <a:rPr lang="cs-CZ" sz="2400" b="1" u="sng" dirty="0">
                <a:latin typeface="+mn-lt"/>
              </a:rPr>
              <a:t>3 </a:t>
            </a:r>
            <a:r>
              <a:rPr lang="cs-CZ" sz="2400" b="1" u="sng" dirty="0" smtClean="0">
                <a:latin typeface="+mn-lt"/>
              </a:rPr>
              <a:t>410,- Kč</a:t>
            </a:r>
            <a:endParaRPr lang="cs-CZ" sz="2400" b="1" u="sng" dirty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endParaRPr lang="cs-CZ" sz="2000" dirty="0" smtClean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endParaRPr lang="cs-CZ" sz="20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20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07904" y="40292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Novela </a:t>
            </a:r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ZPHN od 1. 2. 2017</a:t>
            </a:r>
          </a:p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4/7 </a:t>
            </a:r>
            <a:endParaRPr lang="cs-CZ" sz="3000" b="1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18845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84784"/>
            <a:ext cx="892899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 algn="just">
              <a:buFont typeface="Wingdings" pitchFamily="2" charset="2"/>
              <a:buChar char="Ø"/>
            </a:pPr>
            <a:r>
              <a:rPr lang="cs-CZ" sz="2400" b="1" dirty="0" smtClean="0">
                <a:latin typeface="+mn-lt"/>
              </a:rPr>
              <a:t>Možné </a:t>
            </a:r>
            <a:r>
              <a:rPr lang="cs-CZ" sz="2400" b="1" dirty="0">
                <a:latin typeface="+mn-lt"/>
              </a:rPr>
              <a:t>další bonifikace klienta </a:t>
            </a:r>
            <a:endParaRPr lang="cs-CZ" sz="2400" b="1" dirty="0" smtClean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endParaRPr lang="cs-CZ" sz="2000" dirty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r>
              <a:rPr lang="cs-CZ" sz="2400" dirty="0">
                <a:latin typeface="+mn-lt"/>
              </a:rPr>
              <a:t>   a) K částce živobytí </a:t>
            </a:r>
            <a:r>
              <a:rPr lang="cs-CZ" sz="2400" dirty="0" smtClean="0">
                <a:latin typeface="+mn-lt"/>
              </a:rPr>
              <a:t>je možné </a:t>
            </a:r>
            <a:r>
              <a:rPr lang="cs-CZ" sz="2400" dirty="0">
                <a:latin typeface="+mn-lt"/>
              </a:rPr>
              <a:t>připočíst </a:t>
            </a:r>
            <a:r>
              <a:rPr lang="cs-CZ" sz="2400" dirty="0" smtClean="0">
                <a:latin typeface="+mn-lt"/>
              </a:rPr>
              <a:t>+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50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%</a:t>
            </a:r>
            <a:r>
              <a:rPr lang="cs-CZ" sz="2400" dirty="0">
                <a:latin typeface="+mn-lt"/>
              </a:rPr>
              <a:t> rozdílu mezi </a:t>
            </a:r>
            <a:r>
              <a:rPr lang="cs-CZ" sz="2400" dirty="0" smtClean="0">
                <a:latin typeface="+mn-lt"/>
              </a:rPr>
              <a:t>	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ŽMjednotlivce</a:t>
            </a:r>
            <a:r>
              <a:rPr lang="cs-CZ" sz="2400" dirty="0" smtClean="0">
                <a:latin typeface="+mn-lt"/>
              </a:rPr>
              <a:t> a </a:t>
            </a:r>
            <a:r>
              <a:rPr lang="cs-CZ" sz="2400" dirty="0">
                <a:latin typeface="+mn-lt"/>
              </a:rPr>
              <a:t>EM </a:t>
            </a:r>
            <a:r>
              <a:rPr lang="cs-CZ" sz="2400" dirty="0" smtClean="0">
                <a:latin typeface="+mn-lt"/>
              </a:rPr>
              <a:t>v případě 30 a více hod</a:t>
            </a:r>
            <a:r>
              <a:rPr lang="cs-CZ" sz="2400" dirty="0">
                <a:latin typeface="+mn-lt"/>
              </a:rPr>
              <a:t>. veřejné </a:t>
            </a:r>
            <a:r>
              <a:rPr lang="cs-CZ" sz="2400" dirty="0" smtClean="0">
                <a:latin typeface="+mn-lt"/>
              </a:rPr>
              <a:t>služby 	(tzn. vždy o + 605,-Kč).</a:t>
            </a: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endParaRPr lang="cs-CZ" sz="1000" dirty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r>
              <a:rPr lang="cs-CZ" sz="2400" dirty="0">
                <a:latin typeface="+mn-lt"/>
              </a:rPr>
              <a:t>   b</a:t>
            </a:r>
            <a:r>
              <a:rPr lang="cs-CZ" sz="2400" dirty="0" smtClean="0">
                <a:latin typeface="+mn-lt"/>
              </a:rPr>
              <a:t>)  Dalších </a:t>
            </a:r>
            <a:r>
              <a:rPr lang="cs-CZ" sz="2400" dirty="0">
                <a:latin typeface="+mn-lt"/>
              </a:rPr>
              <a:t>až 300,-Kč v případě prokázaných výdajů spojených s </a:t>
            </a:r>
            <a:r>
              <a:rPr lang="cs-CZ" sz="2400" dirty="0" smtClean="0">
                <a:latin typeface="+mn-lt"/>
              </a:rPr>
              <a:t>	 hledáním si zaměstnání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nebo výkonem veřejné služby.</a:t>
            </a:r>
            <a:endParaRPr lang="cs-CZ" sz="2400" dirty="0">
              <a:latin typeface="+mn-lt"/>
            </a:endParaRPr>
          </a:p>
          <a:p>
            <a:pPr marL="266700" algn="just">
              <a:buClr>
                <a:schemeClr val="accent1">
                  <a:lumMod val="75000"/>
                </a:schemeClr>
              </a:buClr>
            </a:pPr>
            <a:endParaRPr lang="cs-CZ" sz="500" dirty="0">
              <a:latin typeface="+mn-lt"/>
            </a:endParaRPr>
          </a:p>
          <a:p>
            <a:pPr marL="84138" algn="just">
              <a:buClr>
                <a:schemeClr val="accent1">
                  <a:lumMod val="75000"/>
                </a:schemeClr>
              </a:buClr>
            </a:pPr>
            <a:endParaRPr lang="cs-CZ" sz="2200" dirty="0" smtClean="0">
              <a:latin typeface="+mn-lt"/>
            </a:endParaRPr>
          </a:p>
          <a:p>
            <a:pPr marL="84138" algn="just">
              <a:buClr>
                <a:schemeClr val="accent1">
                  <a:lumMod val="75000"/>
                </a:schemeClr>
              </a:buClr>
            </a:pPr>
            <a:r>
              <a:rPr lang="cs-CZ" sz="2400" dirty="0" smtClean="0">
                <a:latin typeface="+mn-lt"/>
              </a:rPr>
              <a:t>Modelový </a:t>
            </a:r>
            <a:r>
              <a:rPr lang="cs-CZ" sz="2400" dirty="0">
                <a:latin typeface="+mn-lt"/>
              </a:rPr>
              <a:t>příklad</a:t>
            </a:r>
            <a:r>
              <a:rPr lang="cs-CZ" sz="2400" dirty="0" smtClean="0">
                <a:latin typeface="+mn-lt"/>
              </a:rPr>
              <a:t>:</a:t>
            </a:r>
          </a:p>
          <a:p>
            <a:pPr marL="84138" algn="just">
              <a:buClr>
                <a:schemeClr val="accent1">
                  <a:lumMod val="75000"/>
                </a:schemeClr>
              </a:buClr>
            </a:pPr>
            <a:r>
              <a:rPr lang="cs-CZ" sz="2400" dirty="0" smtClean="0">
                <a:latin typeface="+mn-lt"/>
              </a:rPr>
              <a:t>2 200 (</a:t>
            </a:r>
            <a:r>
              <a:rPr lang="cs-CZ" sz="2400" dirty="0" err="1" smtClean="0">
                <a:latin typeface="+mn-lt"/>
              </a:rPr>
              <a:t>exist</a:t>
            </a:r>
            <a:r>
              <a:rPr lang="cs-CZ" sz="2400" dirty="0" smtClean="0">
                <a:latin typeface="+mn-lt"/>
              </a:rPr>
              <a:t>. minimum</a:t>
            </a:r>
            <a:r>
              <a:rPr lang="cs-CZ" sz="2400" dirty="0">
                <a:latin typeface="+mn-lt"/>
              </a:rPr>
              <a:t>) + 484 (práce) + </a:t>
            </a:r>
            <a:r>
              <a:rPr lang="cs-CZ" sz="2400" dirty="0" smtClean="0">
                <a:latin typeface="+mn-lt"/>
              </a:rPr>
              <a:t>363 (</a:t>
            </a:r>
            <a:r>
              <a:rPr lang="cs-CZ" sz="2400" dirty="0">
                <a:latin typeface="+mn-lt"/>
              </a:rPr>
              <a:t>majetek) + </a:t>
            </a:r>
            <a:r>
              <a:rPr lang="cs-CZ" sz="2400" dirty="0" smtClean="0">
                <a:latin typeface="+mn-lt"/>
              </a:rPr>
              <a:t>363 </a:t>
            </a:r>
            <a:r>
              <a:rPr lang="cs-CZ" sz="2400" dirty="0">
                <a:latin typeface="+mn-lt"/>
              </a:rPr>
              <a:t>(pohledávky a nároky) = 3 </a:t>
            </a:r>
            <a:r>
              <a:rPr lang="cs-CZ" sz="2400" dirty="0" smtClean="0">
                <a:latin typeface="+mn-lt"/>
              </a:rPr>
              <a:t>410 + 605 (30 hod. VS) + 300 (náklady na hledání zaměstnání) = </a:t>
            </a:r>
            <a:r>
              <a:rPr lang="cs-CZ" sz="2400" b="1" u="sng" dirty="0" smtClean="0">
                <a:latin typeface="+mn-lt"/>
              </a:rPr>
              <a:t>4315,- Kč</a:t>
            </a:r>
          </a:p>
          <a:p>
            <a:pPr marL="266700">
              <a:buClr>
                <a:schemeClr val="accent1">
                  <a:lumMod val="75000"/>
                </a:schemeClr>
              </a:buClr>
            </a:pPr>
            <a:endParaRPr lang="cs-CZ" sz="2400" b="1" dirty="0" smtClean="0">
              <a:latin typeface="+mn-lt"/>
            </a:endParaRPr>
          </a:p>
          <a:p>
            <a:pPr marL="266700">
              <a:buClr>
                <a:schemeClr val="accent1">
                  <a:lumMod val="75000"/>
                </a:schemeClr>
              </a:buClr>
            </a:pPr>
            <a:endParaRPr lang="cs-CZ" sz="2000" dirty="0" smtClean="0">
              <a:latin typeface="+mn-lt"/>
            </a:endParaRPr>
          </a:p>
          <a:p>
            <a:pPr marL="266700">
              <a:buClr>
                <a:schemeClr val="accent1">
                  <a:lumMod val="75000"/>
                </a:schemeClr>
              </a:buClr>
            </a:pPr>
            <a:endParaRPr lang="cs-CZ" sz="20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07904" y="40292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Novela </a:t>
            </a:r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ZPHN od 1. 2. 2017  </a:t>
            </a:r>
          </a:p>
          <a:p>
            <a:pPr algn="r"/>
            <a:r>
              <a:rPr lang="cs-CZ" sz="3000" b="1" dirty="0" smtClean="0">
                <a:solidFill>
                  <a:srgbClr val="001E96"/>
                </a:solidFill>
                <a:latin typeface="+mn-lt"/>
              </a:rPr>
              <a:t> 5/7</a:t>
            </a:r>
            <a:endParaRPr lang="cs-CZ" sz="3000" b="1" dirty="0">
              <a:solidFill>
                <a:srgbClr val="001E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54265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88913"/>
            <a:ext cx="7128471" cy="1368425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Novela ZPHN </a:t>
            </a:r>
            <a:r>
              <a:rPr lang="cs-CZ" sz="3200" dirty="0" smtClean="0"/>
              <a:t>od 1. 2. 2017 – 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§24 ZPHN – stanovení částek </a:t>
            </a:r>
            <a:r>
              <a:rPr lang="cs-CZ" sz="3200" dirty="0" smtClean="0"/>
              <a:t>živobytí     6/7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212"/>
            <a:ext cx="8784975" cy="4609107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a) Nezaopatřené dítě, poživatel starobního důchodu, </a:t>
            </a:r>
            <a:r>
              <a:rPr lang="cs-CZ" dirty="0" err="1"/>
              <a:t>inv</a:t>
            </a:r>
            <a:r>
              <a:rPr lang="cs-CZ" dirty="0"/>
              <a:t>. ve 3. st., </a:t>
            </a:r>
            <a:r>
              <a:rPr lang="cs-CZ" dirty="0" smtClean="0"/>
              <a:t> </a:t>
            </a:r>
          </a:p>
          <a:p>
            <a:pPr marL="0" lv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starší </a:t>
            </a:r>
            <a:r>
              <a:rPr lang="cs-CZ" dirty="0"/>
              <a:t>68 let. </a:t>
            </a:r>
          </a:p>
          <a:p>
            <a:pPr marL="0" lvl="0" indent="0" algn="just">
              <a:buNone/>
            </a:pPr>
            <a:r>
              <a:rPr lang="cs-CZ" dirty="0"/>
              <a:t>b) Porušení povinnosti z pracovního vztahu.</a:t>
            </a:r>
          </a:p>
          <a:p>
            <a:pPr marL="0" lvl="0" indent="0" algn="just">
              <a:buNone/>
            </a:pPr>
            <a:r>
              <a:rPr lang="cs-CZ" dirty="0"/>
              <a:t>c</a:t>
            </a:r>
            <a:r>
              <a:rPr lang="cs-CZ" dirty="0" smtClean="0"/>
              <a:t>)  Dluh </a:t>
            </a:r>
            <a:r>
              <a:rPr lang="cs-CZ" dirty="0"/>
              <a:t>na výživném pro nezletilé dítě.</a:t>
            </a:r>
          </a:p>
          <a:p>
            <a:pPr marL="0" lvl="0" indent="0" algn="just">
              <a:buNone/>
            </a:pPr>
            <a:r>
              <a:rPr lang="cs-CZ" dirty="0"/>
              <a:t>d) Péče ve zdravotnickém zařízení. </a:t>
            </a:r>
          </a:p>
          <a:p>
            <a:pPr marL="0" lvl="0" indent="0" algn="just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e) Alespoň 30 hodin veř. služby za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měsíc (bonifikace vždy    </a:t>
            </a:r>
          </a:p>
          <a:p>
            <a:pPr marL="0" lvl="0" indent="0" algn="just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   o + 605,-Kč)</a:t>
            </a:r>
          </a:p>
          <a:p>
            <a:pPr marL="0" lvl="0" indent="0" algn="just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) Pobírání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PnŽ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déle než 6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měsíců (sankce) </a:t>
            </a:r>
            <a:r>
              <a:rPr lang="cs-CZ" b="1" dirty="0" smtClean="0"/>
              <a:t>-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smtClean="0"/>
              <a:t>výjimka </a:t>
            </a:r>
            <a:r>
              <a:rPr lang="cs-CZ" i="1" dirty="0"/>
              <a:t>– skupina osob </a:t>
            </a:r>
            <a:r>
              <a:rPr lang="cs-CZ" i="1" dirty="0" smtClean="0"/>
              <a:t>  </a:t>
            </a:r>
          </a:p>
          <a:p>
            <a:pPr marL="0" lvl="0" indent="0" algn="just">
              <a:buNone/>
            </a:pPr>
            <a:r>
              <a:rPr lang="cs-CZ" i="1" dirty="0"/>
              <a:t> </a:t>
            </a:r>
            <a:r>
              <a:rPr lang="cs-CZ" i="1" dirty="0" smtClean="0"/>
              <a:t>   bez </a:t>
            </a:r>
            <a:r>
              <a:rPr lang="cs-CZ" i="1" dirty="0"/>
              <a:t>snížení částky </a:t>
            </a:r>
            <a:r>
              <a:rPr lang="cs-CZ" i="1" dirty="0" smtClean="0"/>
              <a:t>živobytí). </a:t>
            </a:r>
            <a:r>
              <a:rPr lang="cs-CZ" i="1" u="sng" dirty="0" smtClean="0"/>
              <a:t>Účinnost po 6 měsících (srpen 2017). </a:t>
            </a:r>
            <a:endParaRPr lang="cs-CZ" b="1" u="sng" dirty="0"/>
          </a:p>
          <a:p>
            <a:pPr marL="0" lvl="0" indent="0" algn="just">
              <a:buNone/>
            </a:pPr>
            <a:r>
              <a:rPr lang="cs-CZ" dirty="0"/>
              <a:t>g) Ostatní osoby neuvedeny výše.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2144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7" y="188913"/>
            <a:ext cx="6984454" cy="1368425"/>
          </a:xfrm>
        </p:spPr>
        <p:txBody>
          <a:bodyPr>
            <a:normAutofit/>
          </a:bodyPr>
          <a:lstStyle/>
          <a:p>
            <a:r>
              <a:rPr lang="cs-CZ" sz="3200" dirty="0"/>
              <a:t>Novela ZPHN </a:t>
            </a:r>
            <a:r>
              <a:rPr lang="cs-CZ" sz="3200" dirty="0" smtClean="0"/>
              <a:t>od 1. 2. 2017 –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změny v §24 </a:t>
            </a:r>
            <a:r>
              <a:rPr lang="cs-CZ" sz="3200" dirty="0" smtClean="0"/>
              <a:t>ZPHN     7/7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56" y="1484784"/>
            <a:ext cx="9036496" cy="5112568"/>
          </a:xfrm>
        </p:spPr>
        <p:txBody>
          <a:bodyPr>
            <a:noAutofit/>
          </a:bodyPr>
          <a:lstStyle/>
          <a:p>
            <a:pPr marL="266700" indent="-266700" algn="just">
              <a:buClrTx/>
              <a:buFont typeface="Wingdings" panose="05000000000000000000" pitchFamily="2" charset="2"/>
              <a:buChar char="Ø"/>
            </a:pPr>
            <a:r>
              <a:rPr lang="cs-CZ" sz="2200" dirty="0" smtClean="0"/>
              <a:t>Po 6 </a:t>
            </a:r>
            <a:r>
              <a:rPr lang="cs-CZ" sz="2200" dirty="0"/>
              <a:t>měsících pobírání </a:t>
            </a:r>
            <a:r>
              <a:rPr lang="cs-CZ" sz="2200" dirty="0" err="1" smtClean="0"/>
              <a:t>PnŽ</a:t>
            </a:r>
            <a:r>
              <a:rPr lang="cs-CZ" sz="2200" dirty="0" smtClean="0"/>
              <a:t> (srpen 2017) </a:t>
            </a:r>
            <a:r>
              <a:rPr lang="cs-CZ" sz="2200" dirty="0"/>
              <a:t>dochází ke snížení částky živobytí na EM </a:t>
            </a:r>
            <a:r>
              <a:rPr lang="cs-CZ" sz="2200" dirty="0" smtClean="0"/>
              <a:t>vyjma </a:t>
            </a:r>
            <a:r>
              <a:rPr lang="cs-CZ" sz="2200" b="1" u="sng" dirty="0" smtClean="0">
                <a:solidFill>
                  <a:schemeClr val="accent6">
                    <a:lumMod val="75000"/>
                  </a:schemeClr>
                </a:solidFill>
              </a:rPr>
              <a:t>„Skupiny </a:t>
            </a:r>
            <a:r>
              <a:rPr lang="cs-CZ" sz="2200" b="1" u="sng" dirty="0">
                <a:solidFill>
                  <a:schemeClr val="accent6">
                    <a:lumMod val="75000"/>
                  </a:schemeClr>
                </a:solidFill>
              </a:rPr>
              <a:t>osob bez snížení částky živobytí“</a:t>
            </a:r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u </a:t>
            </a:r>
            <a:r>
              <a:rPr lang="cs-CZ" sz="2200" dirty="0"/>
              <a:t>kterých se nezkoumá zvýšit si příjem vlastní prací (§ 11 odst.3 ZPHN)</a:t>
            </a:r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mající </a:t>
            </a:r>
            <a:r>
              <a:rPr lang="cs-CZ" sz="2200" dirty="0"/>
              <a:t>nárok na podporu v nezaměstnanosti nebo podporu při rekvalifikaci</a:t>
            </a:r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prokazatelně </a:t>
            </a:r>
            <a:r>
              <a:rPr lang="cs-CZ" sz="2200" dirty="0"/>
              <a:t>se účastnící na projektech organizovaných ÚP ČR</a:t>
            </a:r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které </a:t>
            </a:r>
            <a:r>
              <a:rPr lang="cs-CZ" sz="2200" dirty="0"/>
              <a:t>jsou výdělečně činné </a:t>
            </a:r>
            <a:r>
              <a:rPr lang="cs-CZ" sz="2200" dirty="0" smtClean="0"/>
              <a:t>(příjem + </a:t>
            </a:r>
            <a:r>
              <a:rPr lang="cs-CZ" sz="2200" dirty="0"/>
              <a:t>20 hodin </a:t>
            </a:r>
            <a:r>
              <a:rPr lang="cs-CZ" sz="2200" dirty="0" smtClean="0"/>
              <a:t>měsíčně)</a:t>
            </a:r>
            <a:endParaRPr lang="cs-CZ" sz="2200" dirty="0"/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které </a:t>
            </a:r>
            <a:r>
              <a:rPr lang="cs-CZ" sz="2200" dirty="0"/>
              <a:t>jsou invalidní ve druhém stupni</a:t>
            </a:r>
          </a:p>
          <a:p>
            <a:pPr marL="609600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 smtClean="0"/>
              <a:t>které </a:t>
            </a:r>
            <a:r>
              <a:rPr lang="cs-CZ" sz="2200" dirty="0"/>
              <a:t>vykonávaly veřejnou službu v rozsahu alespoň 20 hodin v kalendářním měsíci a nadále se snaží </a:t>
            </a:r>
            <a:r>
              <a:rPr lang="cs-CZ" sz="2200" dirty="0" smtClean="0"/>
              <a:t>najít si </a:t>
            </a:r>
            <a:r>
              <a:rPr lang="cs-CZ" sz="2200" dirty="0"/>
              <a:t>regulérní pracovní uplatnění</a:t>
            </a:r>
          </a:p>
        </p:txBody>
      </p:sp>
    </p:spTree>
    <p:extLst>
      <p:ext uri="{BB962C8B-B14F-4D97-AF65-F5344CB8AC3E}">
        <p14:creationId xmlns:p14="http://schemas.microsoft.com/office/powerpoint/2010/main" val="40175237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5752</TotalTime>
  <Words>774</Words>
  <Application>Microsoft Office PowerPoint</Application>
  <PresentationFormat>Předvádění na obrazovce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PPT sablona_UP (1)</vt:lpstr>
      <vt:lpstr>Rok 2017 a novely zákona o pomoci v hmotné nouzi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Novela ZPHN od 1. 2. 2017 –   §24 ZPHN – stanovení částek živobytí     6/7</vt:lpstr>
      <vt:lpstr>Novela ZPHN od 1. 2. 2017 –  změny v §24 ZPHN     7/7</vt:lpstr>
      <vt:lpstr>Prezentace aplikace PowerPoint</vt:lpstr>
      <vt:lpstr>Novela ZPHN od 1. 6. 2017  1/4  </vt:lpstr>
      <vt:lpstr>Novela ZPHN od 1. 6. 2017 2/4  </vt:lpstr>
      <vt:lpstr>Novela ZPHN od 1. 6. 2017 3/4  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Piňous Ondřej Ing. (UPB-BMA)</cp:lastModifiedBy>
  <cp:revision>715</cp:revision>
  <cp:lastPrinted>2014-10-14T10:11:19Z</cp:lastPrinted>
  <dcterms:created xsi:type="dcterms:W3CDTF">2013-03-26T10:26:50Z</dcterms:created>
  <dcterms:modified xsi:type="dcterms:W3CDTF">2017-05-31T10:37:00Z</dcterms:modified>
</cp:coreProperties>
</file>