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69" r:id="rId17"/>
    <p:sldId id="275" r:id="rId18"/>
    <p:sldId id="279" r:id="rId19"/>
    <p:sldId id="277" r:id="rId20"/>
    <p:sldId id="291" r:id="rId21"/>
    <p:sldId id="278" r:id="rId22"/>
    <p:sldId id="292" r:id="rId23"/>
    <p:sldId id="294" r:id="rId24"/>
    <p:sldId id="293" r:id="rId25"/>
    <p:sldId id="281" r:id="rId26"/>
    <p:sldId id="284" r:id="rId27"/>
    <p:sldId id="285" r:id="rId28"/>
    <p:sldId id="286" r:id="rId29"/>
    <p:sldId id="287" r:id="rId30"/>
    <p:sldId id="290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76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JEP\Pr&#367;zkum%202017\Podklady\Grafy%20TP%20201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JEP\Pr&#367;zkum%202017\Podklady\Grafy%20TP%202017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JEP\Pr&#367;zkum%202017\Podklady\Grafy%20TP%202017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JEP\Pr&#367;zkum%202017\Podklady\Grafy%20TP%20201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1406258702284773"/>
          <c:y val="8.3333538839416729E-2"/>
          <c:w val="0.86562566041996825"/>
          <c:h val="0.72727452078036392"/>
        </c:manualLayout>
      </c:layout>
      <c:lineChart>
        <c:grouping val="standard"/>
        <c:ser>
          <c:idx val="0"/>
          <c:order val="0"/>
          <c:tx>
            <c:strRef>
              <c:f>Nezam!$P$44</c:f>
              <c:strCache>
                <c:ptCount val="1"/>
                <c:pt idx="0">
                  <c:v>Jihomoravský kraj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Nezam!$L$56:$L$65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Nezam!$P$56:$P$65</c:f>
              <c:numCache>
                <c:formatCode>General</c:formatCode>
                <c:ptCount val="10"/>
                <c:pt idx="0">
                  <c:v>3.2</c:v>
                </c:pt>
                <c:pt idx="1">
                  <c:v>7.6</c:v>
                </c:pt>
                <c:pt idx="2">
                  <c:v>21.7</c:v>
                </c:pt>
                <c:pt idx="3">
                  <c:v>23.5</c:v>
                </c:pt>
                <c:pt idx="4">
                  <c:v>22.6</c:v>
                </c:pt>
                <c:pt idx="5">
                  <c:v>29</c:v>
                </c:pt>
                <c:pt idx="6">
                  <c:v>31.8</c:v>
                </c:pt>
                <c:pt idx="7">
                  <c:v>14.6</c:v>
                </c:pt>
                <c:pt idx="8">
                  <c:v>6.9</c:v>
                </c:pt>
                <c:pt idx="9">
                  <c:v>4.4000000000000004</c:v>
                </c:pt>
              </c:numCache>
            </c:numRef>
          </c:val>
        </c:ser>
        <c:ser>
          <c:idx val="1"/>
          <c:order val="1"/>
          <c:tx>
            <c:strRef>
              <c:f>Nezam!$T$44</c:f>
              <c:strCache>
                <c:ptCount val="1"/>
                <c:pt idx="0">
                  <c:v>ČR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Nezam!$L$56:$L$65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Nezam!$T$56:$T$65</c:f>
              <c:numCache>
                <c:formatCode>General</c:formatCode>
                <c:ptCount val="10"/>
                <c:pt idx="0">
                  <c:v>2.5</c:v>
                </c:pt>
                <c:pt idx="1">
                  <c:v>3.9</c:v>
                </c:pt>
                <c:pt idx="2">
                  <c:v>17.399999999999999</c:v>
                </c:pt>
                <c:pt idx="3">
                  <c:v>18.2</c:v>
                </c:pt>
                <c:pt idx="4">
                  <c:v>14.2</c:v>
                </c:pt>
                <c:pt idx="5">
                  <c:v>15.6</c:v>
                </c:pt>
                <c:pt idx="6">
                  <c:v>17</c:v>
                </c:pt>
                <c:pt idx="7">
                  <c:v>9.1999999999999993</c:v>
                </c:pt>
                <c:pt idx="8">
                  <c:v>4.4000000000000004</c:v>
                </c:pt>
                <c:pt idx="9">
                  <c:v>2.9</c:v>
                </c:pt>
              </c:numCache>
            </c:numRef>
          </c:val>
        </c:ser>
        <c:marker val="1"/>
        <c:axId val="88072576"/>
        <c:axId val="88074496"/>
      </c:lineChart>
      <c:catAx>
        <c:axId val="880725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88074496"/>
        <c:crossesAt val="0"/>
        <c:auto val="1"/>
        <c:lblAlgn val="ctr"/>
        <c:lblOffset val="100"/>
        <c:tickLblSkip val="1"/>
        <c:tickMarkSkip val="1"/>
      </c:catAx>
      <c:valAx>
        <c:axId val="88074496"/>
        <c:scaling>
          <c:orientation val="minMax"/>
          <c:min val="0"/>
        </c:scaling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cs-CZ"/>
                  <a:t>Počet uchazečů o 1 volné místo</a:t>
                </a:r>
              </a:p>
            </c:rich>
          </c:tx>
          <c:layout>
            <c:manualLayout>
              <c:xMode val="edge"/>
              <c:yMode val="edge"/>
              <c:x val="7.812427701856417E-3"/>
              <c:y val="0.29040483575916665"/>
            </c:manualLayout>
          </c:layout>
          <c:spPr>
            <a:noFill/>
            <a:ln w="25400">
              <a:noFill/>
            </a:ln>
          </c:spPr>
        </c:title>
        <c:numFmt formatCode="0.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8807257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0425563825798372"/>
          <c:y val="0.92171955778254988"/>
          <c:w val="0.31155031153020774"/>
          <c:h val="5.3030303030302983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cs-CZ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1267622853737003"/>
          <c:y val="7.162553704356342E-2"/>
          <c:w val="0.86541603307174453"/>
          <c:h val="0.66115880347904732"/>
        </c:manualLayout>
      </c:layout>
      <c:lineChart>
        <c:grouping val="standard"/>
        <c:ser>
          <c:idx val="0"/>
          <c:order val="0"/>
          <c:tx>
            <c:strRef>
              <c:f>Nezam!$O$44</c:f>
              <c:strCache>
                <c:ptCount val="1"/>
                <c:pt idx="0">
                  <c:v>Jihomoravský kraj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Nezam!$L$56:$L$65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Nezam!$O$56:$O$65</c:f>
              <c:numCache>
                <c:formatCode>General</c:formatCode>
                <c:ptCount val="10"/>
                <c:pt idx="0">
                  <c:v>5.2</c:v>
                </c:pt>
                <c:pt idx="1">
                  <c:v>5.0999999999999996</c:v>
                </c:pt>
                <c:pt idx="2">
                  <c:v>8.1</c:v>
                </c:pt>
                <c:pt idx="3">
                  <c:v>8.5</c:v>
                </c:pt>
                <c:pt idx="4">
                  <c:v>7.6</c:v>
                </c:pt>
                <c:pt idx="5">
                  <c:v>8.1</c:v>
                </c:pt>
                <c:pt idx="6">
                  <c:v>8.9</c:v>
                </c:pt>
                <c:pt idx="7">
                  <c:v>8.1999999999999993</c:v>
                </c:pt>
                <c:pt idx="8">
                  <c:v>7</c:v>
                </c:pt>
                <c:pt idx="9">
                  <c:v>6.1</c:v>
                </c:pt>
              </c:numCache>
            </c:numRef>
          </c:val>
        </c:ser>
        <c:ser>
          <c:idx val="1"/>
          <c:order val="1"/>
          <c:tx>
            <c:strRef>
              <c:f>Nezam!$S$44</c:f>
              <c:strCache>
                <c:ptCount val="1"/>
                <c:pt idx="0">
                  <c:v>ČR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Nezam!$L$56:$L$65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Nezam!$S$56:$S$65</c:f>
              <c:numCache>
                <c:formatCode>General</c:formatCode>
                <c:ptCount val="10"/>
                <c:pt idx="0">
                  <c:v>4.5</c:v>
                </c:pt>
                <c:pt idx="1">
                  <c:v>4.5</c:v>
                </c:pt>
                <c:pt idx="2">
                  <c:v>7.1</c:v>
                </c:pt>
                <c:pt idx="3">
                  <c:v>7.4</c:v>
                </c:pt>
                <c:pt idx="4">
                  <c:v>6.8</c:v>
                </c:pt>
                <c:pt idx="5">
                  <c:v>7.4</c:v>
                </c:pt>
                <c:pt idx="6">
                  <c:v>8.1999999999999993</c:v>
                </c:pt>
                <c:pt idx="7">
                  <c:v>7.5</c:v>
                </c:pt>
                <c:pt idx="8">
                  <c:v>6.2</c:v>
                </c:pt>
                <c:pt idx="9">
                  <c:v>5.2</c:v>
                </c:pt>
              </c:numCache>
            </c:numRef>
          </c:val>
        </c:ser>
        <c:marker val="1"/>
        <c:axId val="87923712"/>
        <c:axId val="88291200"/>
      </c:lineChart>
      <c:catAx>
        <c:axId val="879237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88291200"/>
        <c:crossesAt val="2"/>
        <c:auto val="1"/>
        <c:lblAlgn val="ctr"/>
        <c:lblOffset val="100"/>
        <c:tickLblSkip val="1"/>
        <c:tickMarkSkip val="1"/>
      </c:catAx>
      <c:valAx>
        <c:axId val="88291200"/>
        <c:scaling>
          <c:orientation val="minMax"/>
          <c:min val="4"/>
        </c:scaling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cs-CZ"/>
                  <a:t>Podíl</a:t>
                </a:r>
                <a:r>
                  <a:rPr lang="cs-CZ" baseline="0"/>
                  <a:t> nezaměstnaných osob </a:t>
                </a:r>
                <a:r>
                  <a:rPr lang="cs-CZ"/>
                  <a:t>(%)</a:t>
                </a:r>
              </a:p>
            </c:rich>
          </c:tx>
          <c:layout>
            <c:manualLayout>
              <c:xMode val="edge"/>
              <c:yMode val="edge"/>
              <c:x val="7.824732917559616E-3"/>
              <c:y val="0.24793469364716517"/>
            </c:manualLayout>
          </c:layout>
          <c:spPr>
            <a:noFill/>
            <a:ln w="25400">
              <a:noFill/>
            </a:ln>
          </c:spPr>
        </c:title>
        <c:numFmt formatCode="0.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8792371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0367036689221197"/>
          <c:y val="0.91666920667174689"/>
          <c:w val="0.27981699535264548"/>
          <c:h val="6.4516411255044759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cs-CZ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1172476247486611"/>
          <c:y val="6.5656727570449561E-2"/>
          <c:w val="0.87363401943178198"/>
          <c:h val="0.63889046443552866"/>
        </c:manualLayout>
      </c:layout>
      <c:barChart>
        <c:barDir val="col"/>
        <c:grouping val="clustered"/>
        <c:ser>
          <c:idx val="1"/>
          <c:order val="0"/>
          <c:tx>
            <c:strRef>
              <c:f>Mezikraj!$R$25</c:f>
              <c:strCache>
                <c:ptCount val="1"/>
                <c:pt idx="0">
                  <c:v>Souhrnný ukazatel trhu práce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0"/>
            <c:spPr>
              <a:solidFill>
                <a:srgbClr val="99CCFF"/>
              </a:solidFill>
              <a:ln w="25400">
                <a:solidFill>
                  <a:srgbClr val="000000"/>
                </a:solidFill>
                <a:prstDash val="solid"/>
              </a:ln>
            </c:spPr>
          </c:dPt>
          <c:cat>
            <c:strRef>
              <c:f>Mezikraj!$M$26:$M$39</c:f>
              <c:strCache>
                <c:ptCount val="14"/>
                <c:pt idx="0">
                  <c:v>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Karlovarský</c:v>
                </c:pt>
                <c:pt idx="5">
                  <c:v>Ústecký</c:v>
                </c:pt>
                <c:pt idx="6">
                  <c:v>Liberecký</c:v>
                </c:pt>
                <c:pt idx="7">
                  <c:v>Královéhradecký</c:v>
                </c:pt>
                <c:pt idx="8">
                  <c:v>Pardubický</c:v>
                </c:pt>
                <c:pt idx="9">
                  <c:v>Kraj 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Moravskoslezský</c:v>
                </c:pt>
              </c:strCache>
            </c:strRef>
          </c:cat>
          <c:val>
            <c:numRef>
              <c:f>Mezikraj!$R$26:$R$39</c:f>
              <c:numCache>
                <c:formatCode>#,##0.0</c:formatCode>
                <c:ptCount val="14"/>
                <c:pt idx="0">
                  <c:v>94.660695853534776</c:v>
                </c:pt>
                <c:pt idx="1">
                  <c:v>73.432583367141547</c:v>
                </c:pt>
                <c:pt idx="2">
                  <c:v>86.035509085327334</c:v>
                </c:pt>
                <c:pt idx="3">
                  <c:v>90.088825505626687</c:v>
                </c:pt>
                <c:pt idx="4">
                  <c:v>52.007600838847161</c:v>
                </c:pt>
                <c:pt idx="5">
                  <c:v>38.012186133062265</c:v>
                </c:pt>
                <c:pt idx="6">
                  <c:v>61.565173674494353</c:v>
                </c:pt>
                <c:pt idx="7">
                  <c:v>83.040880185397242</c:v>
                </c:pt>
                <c:pt idx="8">
                  <c:v>92.803715053942398</c:v>
                </c:pt>
                <c:pt idx="9">
                  <c:v>59.62226488872264</c:v>
                </c:pt>
                <c:pt idx="10">
                  <c:v>49.478073569856122</c:v>
                </c:pt>
                <c:pt idx="11">
                  <c:v>51.227664027003172</c:v>
                </c:pt>
                <c:pt idx="12">
                  <c:v>64.794829918835688</c:v>
                </c:pt>
                <c:pt idx="13">
                  <c:v>37.335102351954852</c:v>
                </c:pt>
              </c:numCache>
            </c:numRef>
          </c:val>
        </c:ser>
        <c:axId val="82875520"/>
        <c:axId val="82877440"/>
      </c:barChart>
      <c:lineChart>
        <c:grouping val="standard"/>
        <c:ser>
          <c:idx val="0"/>
          <c:order val="1"/>
          <c:tx>
            <c:strRef>
              <c:f>Mezikraj!$S$25</c:f>
              <c:strCache>
                <c:ptCount val="1"/>
                <c:pt idx="0">
                  <c:v>ČR</c:v>
                </c:pt>
              </c:strCache>
            </c:strRef>
          </c:tx>
          <c:spPr>
            <a:ln w="25400">
              <a:solidFill>
                <a:srgbClr val="0000FF"/>
              </a:solidFill>
              <a:prstDash val="lgDash"/>
            </a:ln>
          </c:spPr>
          <c:marker>
            <c:symbol val="none"/>
          </c:marker>
          <c:cat>
            <c:strRef>
              <c:f>Mezikraj!$M$26:$M$39</c:f>
              <c:strCache>
                <c:ptCount val="14"/>
                <c:pt idx="0">
                  <c:v>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Karlovarský</c:v>
                </c:pt>
                <c:pt idx="5">
                  <c:v>Ústecký</c:v>
                </c:pt>
                <c:pt idx="6">
                  <c:v>Liberecký</c:v>
                </c:pt>
                <c:pt idx="7">
                  <c:v>Královéhradecký</c:v>
                </c:pt>
                <c:pt idx="8">
                  <c:v>Pardubický</c:v>
                </c:pt>
                <c:pt idx="9">
                  <c:v>Kraj 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Moravskoslezský</c:v>
                </c:pt>
              </c:strCache>
            </c:strRef>
          </c:cat>
          <c:val>
            <c:numRef>
              <c:f>Mezikraj!$S$26:$S$39</c:f>
              <c:numCache>
                <c:formatCode>#,##0.0</c:formatCode>
                <c:ptCount val="14"/>
                <c:pt idx="0">
                  <c:v>58.7</c:v>
                </c:pt>
                <c:pt idx="1">
                  <c:v>58.7</c:v>
                </c:pt>
                <c:pt idx="2">
                  <c:v>58.7</c:v>
                </c:pt>
                <c:pt idx="3">
                  <c:v>58.7</c:v>
                </c:pt>
                <c:pt idx="4">
                  <c:v>58.7</c:v>
                </c:pt>
                <c:pt idx="5">
                  <c:v>58.7</c:v>
                </c:pt>
                <c:pt idx="6">
                  <c:v>58.7</c:v>
                </c:pt>
                <c:pt idx="7">
                  <c:v>58.7</c:v>
                </c:pt>
                <c:pt idx="8">
                  <c:v>58.7</c:v>
                </c:pt>
                <c:pt idx="9">
                  <c:v>58.7</c:v>
                </c:pt>
                <c:pt idx="10">
                  <c:v>58.7</c:v>
                </c:pt>
                <c:pt idx="11">
                  <c:v>58.7</c:v>
                </c:pt>
                <c:pt idx="12">
                  <c:v>58.7</c:v>
                </c:pt>
                <c:pt idx="13">
                  <c:v>58.7</c:v>
                </c:pt>
              </c:numCache>
            </c:numRef>
          </c:val>
        </c:ser>
        <c:marker val="1"/>
        <c:axId val="88213376"/>
        <c:axId val="88319104"/>
      </c:lineChart>
      <c:catAx>
        <c:axId val="82875520"/>
        <c:scaling>
          <c:orientation val="minMax"/>
        </c:scaling>
        <c:axPos val="b"/>
        <c:title>
          <c:tx>
            <c:rich>
              <a:bodyPr rot="-5400000" vert="horz"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cs-CZ"/>
                  <a:t>Body</a:t>
                </a:r>
              </a:p>
            </c:rich>
          </c:tx>
          <c:layout>
            <c:manualLayout>
              <c:xMode val="edge"/>
              <c:yMode val="edge"/>
              <c:x val="1.9016592224217595E-2"/>
              <c:y val="0.3842626071741033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82877440"/>
        <c:crosses val="autoZero"/>
        <c:lblAlgn val="ctr"/>
        <c:lblOffset val="100"/>
        <c:tickLblSkip val="1"/>
        <c:tickMarkSkip val="1"/>
      </c:catAx>
      <c:valAx>
        <c:axId val="82877440"/>
        <c:scaling>
          <c:orientation val="minMax"/>
        </c:scaling>
        <c:axPos val="l"/>
        <c:numFmt formatCode="#,##0.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82875520"/>
        <c:crosses val="autoZero"/>
        <c:crossBetween val="between"/>
      </c:valAx>
      <c:catAx>
        <c:axId val="88213376"/>
        <c:scaling>
          <c:orientation val="minMax"/>
        </c:scaling>
        <c:delete val="1"/>
        <c:axPos val="b"/>
        <c:tickLblPos val="none"/>
        <c:crossAx val="88319104"/>
        <c:crosses val="autoZero"/>
        <c:lblAlgn val="ctr"/>
        <c:lblOffset val="100"/>
      </c:catAx>
      <c:valAx>
        <c:axId val="88319104"/>
        <c:scaling>
          <c:orientation val="minMax"/>
        </c:scaling>
        <c:delete val="1"/>
        <c:axPos val="l"/>
        <c:numFmt formatCode="#,##0.0" sourceLinked="1"/>
        <c:tickLblPos val="none"/>
        <c:crossAx val="8821337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713542386149118"/>
          <c:y val="9.0666946631671075E-2"/>
          <c:w val="0.28655016807109635"/>
          <c:h val="0.1066669466316710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cs-CZ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cs-CZ" sz="1200"/>
              <a:t>Sektory národního hospodářství</a:t>
            </a:r>
          </a:p>
        </c:rich>
      </c:tx>
      <c:layout>
        <c:manualLayout>
          <c:xMode val="edge"/>
          <c:yMode val="edge"/>
          <c:x val="0.3915468965749837"/>
          <c:y val="3.937003453516985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47830268555126"/>
          <c:y val="0.21259842519685046"/>
          <c:w val="0.86195427904415112"/>
          <c:h val="0.5"/>
        </c:manualLayout>
      </c:layout>
      <c:barChart>
        <c:barDir val="col"/>
        <c:grouping val="percentStacked"/>
        <c:ser>
          <c:idx val="0"/>
          <c:order val="0"/>
          <c:tx>
            <c:strRef>
              <c:f>Sektory!$B$1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(Sektory!$A$2:$A$3,Sektory!$A$20)</c:f>
              <c:strCache>
                <c:ptCount val="3"/>
                <c:pt idx="0">
                  <c:v>I. sektor </c:v>
                </c:pt>
                <c:pt idx="1">
                  <c:v>II. sektor</c:v>
                </c:pt>
                <c:pt idx="2">
                  <c:v>III. sektor</c:v>
                </c:pt>
              </c:strCache>
            </c:strRef>
          </c:cat>
          <c:val>
            <c:numRef>
              <c:f>(Sektory!$B$2:$B$3,Sektory!$B$20)</c:f>
              <c:numCache>
                <c:formatCode>#,##0</c:formatCode>
                <c:ptCount val="3"/>
                <c:pt idx="0">
                  <c:v>3772</c:v>
                </c:pt>
                <c:pt idx="1">
                  <c:v>56788</c:v>
                </c:pt>
                <c:pt idx="2">
                  <c:v>58298</c:v>
                </c:pt>
              </c:numCache>
            </c:numRef>
          </c:val>
        </c:ser>
        <c:ser>
          <c:idx val="1"/>
          <c:order val="1"/>
          <c:tx>
            <c:strRef>
              <c:f>Sektory!$C$1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(Sektory!$A$2:$A$3,Sektory!$A$20)</c:f>
              <c:strCache>
                <c:ptCount val="3"/>
                <c:pt idx="0">
                  <c:v>I. sektor </c:v>
                </c:pt>
                <c:pt idx="1">
                  <c:v>II. sektor</c:v>
                </c:pt>
                <c:pt idx="2">
                  <c:v>III. sektor</c:v>
                </c:pt>
              </c:strCache>
            </c:strRef>
          </c:cat>
          <c:val>
            <c:numRef>
              <c:f>(Sektory!$C$2:$C$3,Sektory!$C$20)</c:f>
              <c:numCache>
                <c:formatCode>#,##0</c:formatCode>
                <c:ptCount val="3"/>
                <c:pt idx="0">
                  <c:v>1677</c:v>
                </c:pt>
                <c:pt idx="1">
                  <c:v>29360</c:v>
                </c:pt>
                <c:pt idx="2">
                  <c:v>73607</c:v>
                </c:pt>
              </c:numCache>
            </c:numRef>
          </c:val>
        </c:ser>
        <c:overlap val="100"/>
        <c:axId val="44159360"/>
        <c:axId val="56734848"/>
      </c:barChart>
      <c:catAx>
        <c:axId val="441593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56734848"/>
        <c:crosses val="autoZero"/>
        <c:auto val="1"/>
        <c:lblAlgn val="ctr"/>
        <c:lblOffset val="100"/>
        <c:tickLblSkip val="1"/>
        <c:tickMarkSkip val="1"/>
      </c:catAx>
      <c:valAx>
        <c:axId val="5673484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44159360"/>
        <c:crosses val="autoZero"/>
        <c:crossBetween val="between"/>
        <c:majorUnit val="0.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1.1784511784511792E-2"/>
          <c:y val="0.86486486486486491"/>
          <c:w val="0.15993265993265993"/>
          <c:h val="9.266409266409277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cs-CZ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7F5E-663C-4BF1-BABC-F11A090B48BF}" type="datetimeFigureOut">
              <a:rPr lang="cs-CZ"/>
              <a:pPr>
                <a:defRPr/>
              </a:pPr>
              <a:t>1.5.2017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DCD1C-5776-4D81-82E4-E8242EF087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1DDF-A629-4E80-BE02-D1ED07149127}" type="datetimeFigureOut">
              <a:rPr lang="cs-CZ"/>
              <a:pPr>
                <a:defRPr/>
              </a:pPr>
              <a:t>1.5.2017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967DA-8809-4492-8DBB-30B03D837F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DCBB-140D-4303-B436-459C5F38189D}" type="datetimeFigureOut">
              <a:rPr lang="cs-CZ"/>
              <a:pPr>
                <a:defRPr/>
              </a:pPr>
              <a:t>1.5.2017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9855-C759-4C3E-8864-C0A5194B44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6C89-EF76-47E9-8B54-8670ACD01124}" type="datetimeFigureOut">
              <a:rPr lang="cs-CZ"/>
              <a:pPr>
                <a:defRPr/>
              </a:pPr>
              <a:t>1.5.2017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6FFC4-AEC1-4FA6-8831-C7E99BDF2B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32745-D619-4AA1-8805-E62E1315E910}" type="datetimeFigureOut">
              <a:rPr lang="cs-CZ"/>
              <a:pPr>
                <a:defRPr/>
              </a:pPr>
              <a:t>1.5.2017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8E23-303A-4442-8893-42FBC4143B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DD18-6A07-4AB6-A4F9-ECF2959BA22D}" type="datetimeFigureOut">
              <a:rPr lang="cs-CZ"/>
              <a:pPr>
                <a:defRPr/>
              </a:pPr>
              <a:t>1.5.2017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4D9F-3EAA-4C96-B05C-13D315BC17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441B-8EE7-4C39-8283-4498D8338B21}" type="datetimeFigureOut">
              <a:rPr lang="cs-CZ"/>
              <a:pPr>
                <a:defRPr/>
              </a:pPr>
              <a:t>1.5.2017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907B-A491-4281-855C-6426C5D022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7CB2-19B7-4446-9BD8-0E12C5E90F5E}" type="datetimeFigureOut">
              <a:rPr lang="cs-CZ"/>
              <a:pPr>
                <a:defRPr/>
              </a:pPr>
              <a:t>1.5.2017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E0671-FFA3-4A90-A6BD-6179781037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D26D0-2613-4C93-BE40-6C7E34A67709}" type="datetimeFigureOut">
              <a:rPr lang="cs-CZ"/>
              <a:pPr>
                <a:defRPr/>
              </a:pPr>
              <a:t>1.5.2017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02BB-25FF-4539-A97B-DB827ABD8F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5465-E5D0-458D-BC14-61858E482DA4}" type="datetimeFigureOut">
              <a:rPr lang="cs-CZ"/>
              <a:pPr>
                <a:defRPr/>
              </a:pPr>
              <a:t>1.5.2017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F1F7-9369-4A74-B35C-9D866E4945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7A75-E3B4-4A27-A0C7-95D8D6F44E53}" type="datetimeFigureOut">
              <a:rPr lang="cs-CZ"/>
              <a:pPr>
                <a:defRPr/>
              </a:pPr>
              <a:t>1.5.2017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F808-545A-46DF-B70D-0BD60ECE9D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025769-4970-44C0-9E59-8E08EC1B2350}" type="datetimeFigureOut">
              <a:rPr lang="cs-CZ"/>
              <a:pPr>
                <a:defRPr/>
              </a:pPr>
              <a:t>1.5.2017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F4C6A8-A62B-4B1D-B290-38D9ABE6A8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3" r:id="rId4"/>
    <p:sldLayoutId id="2147483747" r:id="rId5"/>
    <p:sldLayoutId id="2147483742" r:id="rId6"/>
    <p:sldLayoutId id="2147483748" r:id="rId7"/>
    <p:sldLayoutId id="2147483749" r:id="rId8"/>
    <p:sldLayoutId id="2147483750" r:id="rId9"/>
    <p:sldLayoutId id="2147483741" r:id="rId10"/>
    <p:sldLayoutId id="21474837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10218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Průzkum zaměstnanosti</a:t>
            </a:r>
            <a:b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Jihomoravském kraji k 31. </a:t>
            </a: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12. </a:t>
            </a: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2016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928938"/>
            <a:ext cx="9001125" cy="1000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1400" b="1" u="sng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1600" b="1" u="sng" smtClean="0">
                <a:solidFill>
                  <a:schemeClr val="tx1"/>
                </a:solidFill>
                <a:latin typeface="Verdana" pitchFamily="34" charset="0"/>
              </a:rPr>
              <a:t>Zpracovatel: </a:t>
            </a:r>
          </a:p>
          <a:p>
            <a:pPr>
              <a:lnSpc>
                <a:spcPct val="80000"/>
              </a:lnSpc>
            </a:pPr>
            <a:r>
              <a:rPr lang="cs-CZ" sz="1600" b="1" smtClean="0">
                <a:solidFill>
                  <a:srgbClr val="7F7F7F"/>
                </a:solidFill>
                <a:latin typeface="Verdana" pitchFamily="34" charset="0"/>
              </a:rPr>
              <a:t>Univerzita Jana Evangelisty Purkyně v Ústí nad Labem</a:t>
            </a:r>
          </a:p>
          <a:p>
            <a:pPr>
              <a:lnSpc>
                <a:spcPct val="80000"/>
              </a:lnSpc>
            </a:pPr>
            <a:r>
              <a:rPr lang="cs-CZ" sz="1600" b="1" smtClean="0">
                <a:solidFill>
                  <a:srgbClr val="7F7F7F"/>
                </a:solidFill>
                <a:latin typeface="Verdana" pitchFamily="34" charset="0"/>
              </a:rPr>
              <a:t>Fakulta sociálně ekonomická</a:t>
            </a:r>
          </a:p>
        </p:txBody>
      </p:sp>
      <p:pic>
        <p:nvPicPr>
          <p:cNvPr id="13315" name="Obrázek 11" descr="symbolika_logo_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857375"/>
            <a:ext cx="352901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0" y="4071938"/>
            <a:ext cx="8429625" cy="1000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1600" b="1" u="sng">
                <a:latin typeface="Verdana" pitchFamily="34" charset="0"/>
              </a:rPr>
              <a:t>Na průzkumu se podílely: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1600" b="1">
                <a:solidFill>
                  <a:srgbClr val="7F7F7F"/>
                </a:solidFill>
                <a:latin typeface="Verdana" pitchFamily="34" charset="0"/>
              </a:rPr>
              <a:t>Krajský úřad Jihomoravského kraje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1600" b="1">
                <a:solidFill>
                  <a:srgbClr val="7F7F7F"/>
                </a:solidFill>
                <a:latin typeface="Verdana" pitchFamily="34" charset="0"/>
              </a:rPr>
              <a:t>Úřad práce České republiky - krajská pobočka v Brně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57158" y="116632"/>
            <a:ext cx="8501122" cy="6093296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Výsledky průzkumu zaměstnanosti</a:t>
            </a:r>
            <a:b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Jihomoravském kraji </a:t>
            </a:r>
            <a:b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 31. </a:t>
            </a: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12. </a:t>
            </a: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2016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Charakteristika souboru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8048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700" dirty="0" smtClean="0">
                <a:latin typeface="Verdana" pitchFamily="34" charset="0"/>
              </a:rPr>
              <a:t>2 </a:t>
            </a:r>
            <a:r>
              <a:rPr lang="cs-CZ" sz="1700" dirty="0" smtClean="0">
                <a:latin typeface="Verdana" pitchFamily="34" charset="0"/>
              </a:rPr>
              <a:t>593 </a:t>
            </a:r>
            <a:r>
              <a:rPr lang="cs-CZ" sz="1700" dirty="0" smtClean="0">
                <a:latin typeface="Verdana" pitchFamily="34" charset="0"/>
              </a:rPr>
              <a:t>zaměstnavatelů (z toho </a:t>
            </a:r>
            <a:r>
              <a:rPr lang="cs-CZ" sz="1700" dirty="0" smtClean="0">
                <a:latin typeface="Verdana" pitchFamily="34" charset="0"/>
              </a:rPr>
              <a:t>1 876, </a:t>
            </a:r>
            <a:r>
              <a:rPr lang="cs-CZ" sz="1700" dirty="0" smtClean="0">
                <a:latin typeface="Verdana" pitchFamily="34" charset="0"/>
              </a:rPr>
              <a:t>tj. </a:t>
            </a:r>
            <a:r>
              <a:rPr lang="cs-CZ" sz="1700" dirty="0" smtClean="0">
                <a:latin typeface="Verdana" pitchFamily="34" charset="0"/>
              </a:rPr>
              <a:t>72,2 </a:t>
            </a:r>
            <a:r>
              <a:rPr lang="cs-CZ" sz="1700" dirty="0" smtClean="0">
                <a:latin typeface="Verdana" pitchFamily="34" charset="0"/>
              </a:rPr>
              <a:t>% s 20 a více zaměstnanci)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700" dirty="0" smtClean="0">
                <a:latin typeface="Verdana" pitchFamily="34" charset="0"/>
              </a:rPr>
              <a:t>celkem </a:t>
            </a:r>
            <a:r>
              <a:rPr lang="cs-CZ" sz="1700" dirty="0" smtClean="0">
                <a:latin typeface="Verdana" pitchFamily="34" charset="0"/>
              </a:rPr>
              <a:t>219 822 pracovníků</a:t>
            </a:r>
            <a:endParaRPr lang="cs-CZ" sz="17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700" dirty="0" smtClean="0">
              <a:latin typeface="Verdana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043608" y="2590800"/>
          <a:ext cx="6840760" cy="2703349"/>
        </p:xfrm>
        <a:graphic>
          <a:graphicData uri="http://schemas.openxmlformats.org/drawingml/2006/table">
            <a:tbl>
              <a:tblPr/>
              <a:tblGrid>
                <a:gridCol w="1389564"/>
                <a:gridCol w="1362422"/>
                <a:gridCol w="1362422"/>
                <a:gridCol w="1363176"/>
                <a:gridCol w="1363176"/>
              </a:tblGrid>
              <a:tr h="239855"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Území</a:t>
                      </a:r>
                      <a:endParaRPr lang="cs-CZ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Počet organizací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Počet pracovníků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797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celkem</a:t>
                      </a:r>
                      <a:endParaRPr lang="cs-CZ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20 a více pracovníky</a:t>
                      </a:r>
                      <a:endParaRPr lang="cs-CZ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celkem</a:t>
                      </a:r>
                      <a:endParaRPr lang="cs-CZ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 firmách s 20 a více pracovníky</a:t>
                      </a:r>
                      <a:endParaRPr lang="cs-CZ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55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Blansko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219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15 790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15 224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55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Brno-město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1 103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787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114 405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110 937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55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Brno-venkov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384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27 625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26 622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55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Břeclav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191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14 897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14 179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55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Hodonín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269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18 754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18 227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55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Vyškov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204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13 426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12 867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55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Znojmo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223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14 925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14 519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55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Jihomoravský kraj</a:t>
                      </a:r>
                      <a:endParaRPr lang="cs-CZ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2 593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1 876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219 822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212 575</a:t>
                      </a:r>
                      <a:endParaRPr lang="cs-CZ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Podíl firem a zaměstnanců dle okresů Jihomoravského kraje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82605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715404" cy="8298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Struktura pracovníků podle pohlaví</a:t>
            </a:r>
            <a:endParaRPr lang="cs-CZ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539552" y="1700808"/>
          <a:ext cx="806489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-27384"/>
            <a:ext cx="871540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Struktura pracovníků podle vzdělání a sektorů ekonomiky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655084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-27384"/>
            <a:ext cx="850109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Zaměstnávání cizinců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6072188" y="1341438"/>
            <a:ext cx="2964308" cy="48736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ke konci roku </a:t>
            </a:r>
            <a:r>
              <a:rPr lang="cs-CZ" sz="1600" dirty="0" smtClean="0">
                <a:latin typeface="Verdana" pitchFamily="34" charset="0"/>
              </a:rPr>
              <a:t>2016 </a:t>
            </a:r>
            <a:r>
              <a:rPr lang="cs-CZ" sz="1600" dirty="0" smtClean="0">
                <a:latin typeface="Verdana" pitchFamily="34" charset="0"/>
              </a:rPr>
              <a:t>zaměstnávalo cizince </a:t>
            </a:r>
            <a:r>
              <a:rPr lang="cs-CZ" sz="1600" dirty="0" smtClean="0">
                <a:latin typeface="Verdana" pitchFamily="34" charset="0"/>
              </a:rPr>
              <a:t>810 </a:t>
            </a:r>
            <a:r>
              <a:rPr lang="cs-CZ" sz="1600" dirty="0" smtClean="0">
                <a:latin typeface="Verdana" pitchFamily="34" charset="0"/>
              </a:rPr>
              <a:t>ekonomických subjektů (tj. </a:t>
            </a:r>
            <a:r>
              <a:rPr lang="cs-CZ" sz="1600" dirty="0" smtClean="0">
                <a:latin typeface="Verdana" pitchFamily="34" charset="0"/>
              </a:rPr>
              <a:t>31,2 </a:t>
            </a:r>
            <a:r>
              <a:rPr lang="cs-CZ" sz="1600" dirty="0" smtClean="0">
                <a:latin typeface="Verdana" pitchFamily="34" charset="0"/>
              </a:rPr>
              <a:t>%)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zjištěno </a:t>
            </a:r>
            <a:r>
              <a:rPr lang="cs-CZ" sz="1600" dirty="0" smtClean="0">
                <a:latin typeface="Verdana" pitchFamily="34" charset="0"/>
              </a:rPr>
              <a:t>tak bylo </a:t>
            </a:r>
            <a:r>
              <a:rPr lang="cs-CZ" sz="1600" dirty="0" smtClean="0">
                <a:latin typeface="Verdana" pitchFamily="34" charset="0"/>
              </a:rPr>
              <a:t>9 592 </a:t>
            </a:r>
            <a:r>
              <a:rPr lang="cs-CZ" sz="1600" dirty="0" smtClean="0">
                <a:latin typeface="Verdana" pitchFamily="34" charset="0"/>
              </a:rPr>
              <a:t>cizinců, z toho 4231 osob (tj. </a:t>
            </a:r>
            <a:r>
              <a:rPr lang="cs-CZ" sz="1600" dirty="0" smtClean="0">
                <a:latin typeface="Verdana" pitchFamily="34" charset="0"/>
              </a:rPr>
              <a:t>75,3%) </a:t>
            </a:r>
            <a:r>
              <a:rPr lang="cs-CZ" sz="1600" dirty="0" smtClean="0">
                <a:latin typeface="Verdana" pitchFamily="34" charset="0"/>
              </a:rPr>
              <a:t>z EU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nejvíce cizinců pocházelo ze Slovenska </a:t>
            </a:r>
            <a:r>
              <a:rPr lang="cs-CZ" sz="1600" dirty="0" smtClean="0">
                <a:latin typeface="Verdana" pitchFamily="34" charset="0"/>
              </a:rPr>
              <a:t>(5 165 </a:t>
            </a:r>
            <a:r>
              <a:rPr lang="cs-CZ" sz="1600" dirty="0" smtClean="0">
                <a:latin typeface="Verdana" pitchFamily="34" charset="0"/>
              </a:rPr>
              <a:t>osob), Ukrajiny </a:t>
            </a:r>
            <a:r>
              <a:rPr lang="cs-CZ" sz="1600" dirty="0" smtClean="0">
                <a:latin typeface="Verdana" pitchFamily="34" charset="0"/>
              </a:rPr>
              <a:t>(přes 400) a Vietnamu (pod 200)</a:t>
            </a:r>
            <a:endParaRPr lang="cs-CZ" sz="1600" dirty="0" smtClean="0">
              <a:latin typeface="Verdana" pitchFamily="34" charset="0"/>
            </a:endParaRPr>
          </a:p>
          <a:p>
            <a:pPr>
              <a:buFont typeface="Wingdings 2" pitchFamily="18" charset="2"/>
              <a:buNone/>
            </a:pPr>
            <a:endParaRPr lang="cs-CZ" sz="1600" dirty="0" smtClean="0">
              <a:latin typeface="Verdana" pitchFamily="34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59"/>
            <a:ext cx="6108634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2016_OBCE_cizin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238"/>
            <a:ext cx="9144000" cy="64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643966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Vývoj zaměstnanosti v roce </a:t>
            </a: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2016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755576" y="1700808"/>
          <a:ext cx="7632845" cy="2664296"/>
        </p:xfrm>
        <a:graphic>
          <a:graphicData uri="http://schemas.openxmlformats.org/drawingml/2006/table">
            <a:tbl>
              <a:tblPr/>
              <a:tblGrid>
                <a:gridCol w="2859275"/>
                <a:gridCol w="795455"/>
                <a:gridCol w="795455"/>
                <a:gridCol w="795455"/>
                <a:gridCol w="795455"/>
                <a:gridCol w="795455"/>
                <a:gridCol w="796295"/>
              </a:tblGrid>
              <a:tr h="3330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Sektory a odvětví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Počet firem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2015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2016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Rozdíl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abs.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abs.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 kern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I. sektor 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121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5 074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2,3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5 029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2,3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-45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II. sektor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850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81 978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37,6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82 155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37,4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177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průmysl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670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72 351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33,2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72 732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stavebnictví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180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9 627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9 423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-204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 kern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III. sektor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1 622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130 705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60,0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132 638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60,3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1 933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celkem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2 593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217 757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100,0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219 822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100,0</a:t>
                      </a:r>
                      <a:endParaRPr lang="cs-CZ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2 065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88461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Zaměstnávání absolventů, spolupráce se školami a institucemi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28625" y="1143000"/>
            <a:ext cx="8501063" cy="53768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ke konci roku </a:t>
            </a:r>
            <a:r>
              <a:rPr lang="cs-CZ" sz="1600" dirty="0" smtClean="0">
                <a:latin typeface="Verdana" pitchFamily="34" charset="0"/>
              </a:rPr>
              <a:t>2016 </a:t>
            </a:r>
            <a:r>
              <a:rPr lang="cs-CZ" sz="1600" dirty="0" smtClean="0">
                <a:latin typeface="Verdana" pitchFamily="34" charset="0"/>
              </a:rPr>
              <a:t>uvedlo </a:t>
            </a:r>
            <a:r>
              <a:rPr lang="cs-CZ" sz="1600" dirty="0" smtClean="0">
                <a:latin typeface="Verdana" pitchFamily="34" charset="0"/>
              </a:rPr>
              <a:t>356 </a:t>
            </a:r>
            <a:r>
              <a:rPr lang="cs-CZ" sz="1600" dirty="0" smtClean="0">
                <a:latin typeface="Verdana" pitchFamily="34" charset="0"/>
              </a:rPr>
              <a:t>ekonomických subjektů zájem o absolventy (tj. </a:t>
            </a:r>
            <a:r>
              <a:rPr lang="cs-CZ" sz="1600" dirty="0" smtClean="0">
                <a:latin typeface="Verdana" pitchFamily="34" charset="0"/>
              </a:rPr>
              <a:t>13,7 %)</a:t>
            </a:r>
            <a:endParaRPr lang="cs-CZ" sz="16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celkově firmy projevily zájem o </a:t>
            </a:r>
            <a:r>
              <a:rPr lang="cs-CZ" sz="1600" dirty="0" smtClean="0">
                <a:latin typeface="Verdana" pitchFamily="34" charset="0"/>
              </a:rPr>
              <a:t>2,3 </a:t>
            </a:r>
            <a:r>
              <a:rPr lang="cs-CZ" sz="1600" dirty="0" smtClean="0">
                <a:latin typeface="Verdana" pitchFamily="34" charset="0"/>
              </a:rPr>
              <a:t>tis. absolventů; Úřad práce ČR evidoval k 31. 12. </a:t>
            </a:r>
            <a:r>
              <a:rPr lang="cs-CZ" sz="1600" dirty="0" smtClean="0">
                <a:latin typeface="Verdana" pitchFamily="34" charset="0"/>
              </a:rPr>
              <a:t>2016 </a:t>
            </a:r>
            <a:r>
              <a:rPr lang="cs-CZ" sz="1600" dirty="0" smtClean="0">
                <a:latin typeface="Verdana" pitchFamily="34" charset="0"/>
              </a:rPr>
              <a:t>v Jihomoravském kraji </a:t>
            </a:r>
            <a:r>
              <a:rPr lang="cs-CZ" sz="1600" dirty="0" smtClean="0">
                <a:latin typeface="Verdana" pitchFamily="34" charset="0"/>
              </a:rPr>
              <a:t>1,9 </a:t>
            </a:r>
            <a:r>
              <a:rPr lang="cs-CZ" sz="1600" dirty="0" smtClean="0">
                <a:latin typeface="Verdana" pitchFamily="34" charset="0"/>
              </a:rPr>
              <a:t>tis. nezaměstnaných absolventů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zvýšený zájem o absolventy měly především firmy </a:t>
            </a:r>
            <a:r>
              <a:rPr lang="cs-CZ" sz="1600" dirty="0" smtClean="0">
                <a:latin typeface="Verdana" pitchFamily="34" charset="0"/>
              </a:rPr>
              <a:t>ze strojírenského </a:t>
            </a:r>
            <a:r>
              <a:rPr lang="cs-CZ" sz="1600" dirty="0" smtClean="0">
                <a:latin typeface="Verdana" pitchFamily="34" charset="0"/>
              </a:rPr>
              <a:t>a </a:t>
            </a:r>
            <a:r>
              <a:rPr lang="cs-CZ" sz="1600" dirty="0" smtClean="0">
                <a:latin typeface="Verdana" pitchFamily="34" charset="0"/>
              </a:rPr>
              <a:t>elektrotechnického průmyslu</a:t>
            </a:r>
            <a:r>
              <a:rPr lang="cs-CZ" sz="1600" dirty="0" smtClean="0">
                <a:latin typeface="Verdana" pitchFamily="34" charset="0"/>
              </a:rPr>
              <a:t>, z terciéru pak odvětví informačních a komunikačních činností a </a:t>
            </a:r>
            <a:r>
              <a:rPr lang="cs-CZ" sz="1600" dirty="0" smtClean="0">
                <a:latin typeface="Verdana" pitchFamily="34" charset="0"/>
              </a:rPr>
              <a:t>také odvětví zdravotní a sociální péče</a:t>
            </a:r>
            <a:endParaRPr lang="cs-CZ" sz="16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podle vlastnické struktury ekonomických subjektů je nejpozitivnější přístup firem </a:t>
            </a:r>
            <a:r>
              <a:rPr lang="cs-CZ" sz="1600" dirty="0" smtClean="0">
                <a:latin typeface="Verdana" pitchFamily="34" charset="0"/>
              </a:rPr>
              <a:t>ve vlastnictví zahraničním</a:t>
            </a:r>
            <a:endParaRPr lang="cs-CZ" sz="16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s klesajícím počtem zaměstnanců ve firmách klesá i zájem o absolventy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nejžádanější skupinou byli absolventi s vysokoškolským vzděláním a v klasifikaci CZ-ISCO řazeni jako specialisté v oblasti ICT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celkem </a:t>
            </a:r>
            <a:r>
              <a:rPr lang="cs-CZ" sz="1600" dirty="0" smtClean="0">
                <a:latin typeface="Verdana" pitchFamily="34" charset="0"/>
              </a:rPr>
              <a:t>382 firem (14,7 %) </a:t>
            </a:r>
            <a:r>
              <a:rPr lang="cs-CZ" sz="1600" dirty="0" smtClean="0">
                <a:latin typeface="Verdana" pitchFamily="34" charset="0"/>
              </a:rPr>
              <a:t>vykázalo spolupráci s některou střední školou – především komunální organizace a velké firmy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pracovníky </a:t>
            </a:r>
            <a:r>
              <a:rPr lang="cs-CZ" sz="1600" dirty="0" smtClean="0">
                <a:latin typeface="Verdana" pitchFamily="34" charset="0"/>
              </a:rPr>
              <a:t>ve výzkumu a vývoji vykázalo pouze </a:t>
            </a:r>
            <a:r>
              <a:rPr lang="cs-CZ" sz="1600" dirty="0" smtClean="0">
                <a:latin typeface="Verdana" pitchFamily="34" charset="0"/>
              </a:rPr>
              <a:t>230 </a:t>
            </a:r>
            <a:r>
              <a:rPr lang="cs-CZ" sz="1600" dirty="0" smtClean="0">
                <a:latin typeface="Verdana" pitchFamily="34" charset="0"/>
              </a:rPr>
              <a:t>subjektů </a:t>
            </a:r>
            <a:r>
              <a:rPr lang="cs-CZ" sz="1600" dirty="0" smtClean="0">
                <a:latin typeface="Verdana" pitchFamily="34" charset="0"/>
              </a:rPr>
              <a:t>(8,9 </a:t>
            </a:r>
            <a:r>
              <a:rPr lang="cs-CZ" sz="1600" dirty="0" smtClean="0">
                <a:latin typeface="Verdana" pitchFamily="34" charset="0"/>
              </a:rPr>
              <a:t>%)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celkem zaměstnávaly ve výzkumu a vývoji </a:t>
            </a:r>
            <a:r>
              <a:rPr lang="cs-CZ" sz="1600" dirty="0" smtClean="0">
                <a:latin typeface="Verdana" pitchFamily="34" charset="0"/>
              </a:rPr>
              <a:t>téměř 10 </a:t>
            </a:r>
            <a:r>
              <a:rPr lang="cs-CZ" sz="1600" dirty="0" smtClean="0">
                <a:latin typeface="Verdana" pitchFamily="34" charset="0"/>
              </a:rPr>
              <a:t>tis. osob, z toho </a:t>
            </a:r>
            <a:r>
              <a:rPr lang="cs-CZ" sz="1600" dirty="0" smtClean="0">
                <a:latin typeface="Verdana" pitchFamily="34" charset="0"/>
              </a:rPr>
              <a:t>8,8 </a:t>
            </a:r>
            <a:r>
              <a:rPr lang="cs-CZ" sz="1600" dirty="0" smtClean="0">
                <a:latin typeface="Verdana" pitchFamily="34" charset="0"/>
              </a:rPr>
              <a:t>tis. vysokoškoláků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spolupráci s veřejnými výzkumnými institucemi, především vysokými školami vykázalo pouze </a:t>
            </a:r>
            <a:r>
              <a:rPr lang="cs-CZ" sz="1600" dirty="0" smtClean="0">
                <a:latin typeface="Verdana" pitchFamily="34" charset="0"/>
              </a:rPr>
              <a:t>170 </a:t>
            </a:r>
            <a:r>
              <a:rPr lang="cs-CZ" sz="1600" dirty="0" smtClean="0">
                <a:latin typeface="Verdana" pitchFamily="34" charset="0"/>
              </a:rPr>
              <a:t>subjektů (</a:t>
            </a:r>
            <a:r>
              <a:rPr lang="cs-CZ" sz="1600" dirty="0" smtClean="0">
                <a:latin typeface="Verdana" pitchFamily="34" charset="0"/>
              </a:rPr>
              <a:t>6,6 </a:t>
            </a:r>
            <a:r>
              <a:rPr lang="cs-CZ" sz="1600" dirty="0" smtClean="0">
                <a:latin typeface="Verdana" pitchFamily="34" charset="0"/>
              </a:rPr>
              <a:t>%)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88461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Požadavky na absolventy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51518" y="1268761"/>
          <a:ext cx="8712969" cy="5117865"/>
        </p:xfrm>
        <a:graphic>
          <a:graphicData uri="http://schemas.openxmlformats.org/drawingml/2006/table">
            <a:tbl>
              <a:tblPr/>
              <a:tblGrid>
                <a:gridCol w="2160242"/>
                <a:gridCol w="4968552"/>
                <a:gridCol w="1584175"/>
              </a:tblGrid>
              <a:tr h="432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Úroveň </a:t>
                      </a:r>
                      <a:r>
                        <a:rPr lang="cs-CZ" sz="1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vzdělání</a:t>
                      </a:r>
                      <a:endParaRPr lang="cs-CZ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3707" marR="2370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Profese (ISCO)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Počet </a:t>
                      </a:r>
                      <a:b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absolventů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11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Vyučení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3707" marR="2370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Kovodělníci, strojírenští dělníci a pracovníci v příbuzných oborech - ISCO 72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295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1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Obsluha strojů a zařízení, montážní dělníci - ISCO 81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118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1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Řemeslníci a kvalifikovaní pracovníci na stavbách - ISCO 71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87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8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maturitou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3707" marR="2370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Techničtí a odborní pracovníci v oblasti vědy a techniky – ISCO 31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191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Odborní pracovníci v obchodní sféře a veřejné správě - ISCO 33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Odborní pracovníci v oblasti zdravotnictví – ISCO 32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8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Vysokoškolské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3707" marR="2370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Specialisté v oblasti informačních a komunikačních technologií – ISCO 25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358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Specialisté v oblasti vědy a techniky – ISCO 21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248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Specialisté v oblasti právní, sociální, kulturní a v příbuzných oblastech – ISCO 26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230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Specialisté v oblasti zdravotnictví – ISCO 22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153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Specialisté v oblasti výchovy a vzdělávání – ISCO 23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87</a:t>
                      </a:r>
                    </a:p>
                  </a:txBody>
                  <a:tcPr marL="23707" marR="23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Cíle průzkumu zaměstnanosti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</a:rPr>
              <a:t>zpracování analýzy trhu práce v Jihomoravském kraji z hlediska zaměstnanosti a nezaměstnanosti</a:t>
            </a:r>
          </a:p>
          <a:p>
            <a:pPr>
              <a:buFont typeface="Wingdings" pitchFamily="2" charset="2"/>
              <a:buChar char="§"/>
            </a:pPr>
            <a:endParaRPr lang="cs-CZ" sz="20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000" dirty="0" smtClean="0">
                <a:latin typeface="Verdana" pitchFamily="34" charset="0"/>
              </a:rPr>
              <a:t>cílem vyhodnocení průzkumu zaměstnanosti bylo: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cs-CZ" sz="1600" dirty="0" smtClean="0">
                <a:latin typeface="Verdana" pitchFamily="34" charset="0"/>
              </a:rPr>
              <a:t>1) analyzovat strukturu a vývoj zaměstnanosti v Jihomoravském kraji v roce </a:t>
            </a:r>
            <a:r>
              <a:rPr lang="cs-CZ" sz="1600" dirty="0" smtClean="0">
                <a:latin typeface="Verdana" pitchFamily="34" charset="0"/>
              </a:rPr>
              <a:t>2016 </a:t>
            </a:r>
            <a:r>
              <a:rPr lang="cs-CZ" sz="1600" dirty="0" smtClean="0">
                <a:latin typeface="Verdana" pitchFamily="34" charset="0"/>
              </a:rPr>
              <a:t>dle sektorů a odvětví ekonomiky, vlastnictví ekonomických subjektů a velikostních skupin podniků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cs-CZ" sz="1600" dirty="0" smtClean="0">
                <a:latin typeface="Verdana" pitchFamily="34" charset="0"/>
              </a:rPr>
              <a:t>2) analyzovat změny v počtu pracovníků v roce </a:t>
            </a:r>
            <a:r>
              <a:rPr lang="cs-CZ" sz="1600" dirty="0" smtClean="0">
                <a:latin typeface="Verdana" pitchFamily="34" charset="0"/>
              </a:rPr>
              <a:t>2016 </a:t>
            </a:r>
            <a:r>
              <a:rPr lang="cs-CZ" sz="1600" dirty="0" smtClean="0">
                <a:latin typeface="Verdana" pitchFamily="34" charset="0"/>
              </a:rPr>
              <a:t>včetně zhodnocení změn v kontextu predikce počtu zaměstnanců z konce roku </a:t>
            </a:r>
            <a:r>
              <a:rPr lang="cs-CZ" sz="1600" dirty="0" smtClean="0">
                <a:latin typeface="Verdana" pitchFamily="34" charset="0"/>
              </a:rPr>
              <a:t>2015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cs-CZ" sz="1600" dirty="0" smtClean="0">
                <a:latin typeface="Verdana" pitchFamily="34" charset="0"/>
              </a:rPr>
              <a:t>3) charakterizovat očekávaný vývoj zaměstnanosti v roce </a:t>
            </a:r>
            <a:r>
              <a:rPr lang="cs-CZ" sz="1600" dirty="0" smtClean="0">
                <a:latin typeface="Verdana" pitchFamily="34" charset="0"/>
              </a:rPr>
              <a:t>2017 </a:t>
            </a:r>
            <a:r>
              <a:rPr lang="cs-CZ" sz="1600" dirty="0" smtClean="0">
                <a:latin typeface="Verdana" pitchFamily="34" charset="0"/>
              </a:rPr>
              <a:t>dle avizovaných změn v počtu pracovníků šetřených ekonomických subjektů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cs-CZ" sz="1600" dirty="0" smtClean="0">
                <a:latin typeface="Verdana" pitchFamily="34" charset="0"/>
              </a:rPr>
              <a:t>4) charakterizovat požadavky zaměstnavatelů na absolventy škol a analyzovat stav a očekávaný vývoj počtu agenturních zaměstnanců.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821537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Očekávaný vývoj zaměstnanosti v roce </a:t>
            </a: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2017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23528" y="1556787"/>
          <a:ext cx="8424935" cy="4896549"/>
        </p:xfrm>
        <a:graphic>
          <a:graphicData uri="http://schemas.openxmlformats.org/drawingml/2006/table">
            <a:tbl>
              <a:tblPr/>
              <a:tblGrid>
                <a:gridCol w="2733049"/>
                <a:gridCol w="1139051"/>
                <a:gridCol w="1139051"/>
                <a:gridCol w="1139051"/>
                <a:gridCol w="1139051"/>
                <a:gridCol w="1135682"/>
              </a:tblGrid>
              <a:tr h="233169"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Sektory a odvětví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Počet firem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Počet pracovníků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Rozdíl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31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2016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2017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abs.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I. sektor </a:t>
                      </a:r>
                      <a:endParaRPr lang="cs-CZ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121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5 029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5 045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II. sektor</a:t>
                      </a:r>
                      <a:endParaRPr lang="cs-CZ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850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82 155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85 431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3 276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4,0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průmysl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670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72 732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75 900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3 168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stavebnictví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180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9 423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9 531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III. sektor</a:t>
                      </a:r>
                      <a:endParaRPr lang="cs-CZ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1 622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132 638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135 548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2 910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2,2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velkoobchod a maloobchod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377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17 026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17 352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doprava a skladování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109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13 442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13 576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ubytování, </a:t>
                      </a:r>
                      <a:r>
                        <a:rPr lang="cs-CZ" sz="10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stravov</a:t>
                      </a: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a pohostinství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87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2 182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2 228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informační a komunikační činnosti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9 577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10 481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peněžnictví a pojišťovnictví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4 517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4 576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činnosti v oblasti nemovitostí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845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894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prof., vědecké a technické činnosti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124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7 235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7 451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administrativní a podpůrné činnosti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76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2 542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2 756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veřejná správa a obrana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128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17 384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17 549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vzdělávání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376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28 849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28 957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zdravotní a sociální péče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123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23 230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23 586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kulturní, zábavní a </a:t>
                      </a:r>
                      <a:r>
                        <a:rPr lang="cs-CZ" sz="10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rekr</a:t>
                      </a: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činnosti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63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4 021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4 073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ostatní činnosti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1 788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2 069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celkem</a:t>
                      </a:r>
                      <a:endParaRPr lang="cs-CZ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2 593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219 822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226 024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6 202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</a:t>
                      </a:r>
                      <a:endParaRPr lang="cs-CZ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821537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Podniky očekávající v roce </a:t>
            </a: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2017 </a:t>
            </a: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nárůst o 100 a více pracovníků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971600" y="1628800"/>
          <a:ext cx="7200798" cy="3096344"/>
        </p:xfrm>
        <a:graphic>
          <a:graphicData uri="http://schemas.openxmlformats.org/drawingml/2006/table">
            <a:tbl>
              <a:tblPr/>
              <a:tblGrid>
                <a:gridCol w="2899931"/>
                <a:gridCol w="847937"/>
                <a:gridCol w="1758626"/>
                <a:gridCol w="564768"/>
                <a:gridCol w="564768"/>
                <a:gridCol w="564768"/>
              </a:tblGrid>
              <a:tr h="221167"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Název</a:t>
                      </a:r>
                      <a:endParaRPr lang="cs-CZ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Místo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Odvětví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Počet pracovníků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423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2016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2017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rozdíl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IBM Global Services Delivery Center Czech Republic, s.r.o.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Inf. a komunik. činnosti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4 310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4 700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Fakultní nemocnice Brno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Zdravotní a sociální péče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5 750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5 950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6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SMS InfoComm, s. r. o.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Ostatní služby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Gebauer a Griller Kabeltechnik, spol. s r.o.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Mikulov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Elektrotechnický prům.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1 104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1 262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FEI Czech Republic s.r.o.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Elektrotechnický prům.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Infosys</a:t>
                      </a: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BPO, s. r. o.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</a:t>
                      </a: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a </a:t>
                      </a:r>
                      <a:r>
                        <a:rPr lang="cs-CZ" sz="10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komunik</a:t>
                      </a: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činnosti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821537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Podniky očekávající v roce </a:t>
            </a: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2017 </a:t>
            </a: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pokles o </a:t>
            </a: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 </a:t>
            </a: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více pracovníků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899591" y="1484784"/>
          <a:ext cx="7416826" cy="3439711"/>
        </p:xfrm>
        <a:graphic>
          <a:graphicData uri="http://schemas.openxmlformats.org/drawingml/2006/table">
            <a:tbl>
              <a:tblPr/>
              <a:tblGrid>
                <a:gridCol w="2986928"/>
                <a:gridCol w="873376"/>
                <a:gridCol w="1811386"/>
                <a:gridCol w="581712"/>
                <a:gridCol w="581712"/>
                <a:gridCol w="581712"/>
              </a:tblGrid>
              <a:tr h="221054"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Název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Místo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Odvětví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Počet pracovníků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421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2016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2017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rozdíl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OHL ŽS, a.s.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Stavebnictví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JEDNOTA, spotřební družstvo, Moravský Krumlov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Moravský Krumlov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Obchod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RONJA s.r.o.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Chvalovice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Obchod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Pelikan Hardcopy CZ s.r.o.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Kyjov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Strojírenský průmysl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Správa železniční dopravní cesty, státní organizace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Vyškov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Doprava a skladování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MORAVSKÉ ZEMSKÉ MUZEUM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Kulturní, zábavní a rekreační činnosti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821537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Nejvíce požadované profese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827584" y="1916832"/>
          <a:ext cx="7488831" cy="4248471"/>
        </p:xfrm>
        <a:graphic>
          <a:graphicData uri="http://schemas.openxmlformats.org/drawingml/2006/table">
            <a:tbl>
              <a:tblPr/>
              <a:tblGrid>
                <a:gridCol w="6513103"/>
                <a:gridCol w="975728"/>
              </a:tblGrid>
              <a:tr h="390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Profese - ISCO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počet osob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Kovodělníci, strojírenští dělníci a pracovníci v příbuzných oborech - ISCO 72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744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Montážní dělníci výrobků a zařízení – ISCO 82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Obsluha stacionárních strojů a zařízení - ISCO 81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558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Specialisté v oblasti informačních a komunikačních technologií - ISCO 25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Řidiči a obsluha pojízdných zařízení - ISCO 83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Odborní pracovníci v obchodní sféře a veřejné správě – ISCO 33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Zpracovatelé potravin, dřeva, textilu a pracovníci v příbuzných oborech - ISCO 75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Pracovníci osobní péče v oblasti vzdělávání, zdravotnictví a v příbuzných oblastech – ISCO 53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Řemeslníci a kvalifikovaní pracovníci na stavbách (kromě elektrikářů) - ISCO 71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Techničtí a odborní pracovníci v oblasti vědy a techniky - ISCO 31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Pracovníci v oblasti prodeje – ISCO 52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Specialisté v oblasti vědy a techniky - ISCO 21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Pracovníci v oboru elektroniky a elektrotechniky – ISCO 74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Pracovníci v oblasti ochrany a ostrahy – ISCO 54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821537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profese, v nich zaměstnavatelé očekávají propouštění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827584" y="2204864"/>
          <a:ext cx="7416823" cy="3168350"/>
        </p:xfrm>
        <a:graphic>
          <a:graphicData uri="http://schemas.openxmlformats.org/drawingml/2006/table">
            <a:tbl>
              <a:tblPr/>
              <a:tblGrid>
                <a:gridCol w="6450477"/>
                <a:gridCol w="966346"/>
              </a:tblGrid>
              <a:tr h="618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Profese - ISCO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počet osob</a:t>
                      </a:r>
                      <a:endParaRPr lang="cs-CZ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Uklízeči a pomocníci – ISCO 91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Specialisté v oblasti vědy a techniky - ISCO 21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Specialisté v oblasti výchovy a vzdělávání - ISCO 23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Řemeslníci a kvalifikovaní pracovníci na stavbách (kromě elektrikářů) - ISCO 71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Řidiči a obsluha pojízdných zařízení - ISCO 83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Pracovníci v oblasti prodeje – ISCO 52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093296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Střediska koncentrace vybraných odvětví ekonomiky v Jihomoravském kraji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2016_OBCE_stro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238"/>
            <a:ext cx="9144000" cy="64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2016_OBCE_elte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238"/>
            <a:ext cx="9144000" cy="64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2016_OBCE_hutěAko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238"/>
            <a:ext cx="9144000" cy="64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2016_OBCE_chem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238"/>
            <a:ext cx="9144000" cy="64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4"/>
          <p:cNvGraphicFramePr>
            <a:graphicFrameLocks/>
          </p:cNvGraphicFramePr>
          <p:nvPr/>
        </p:nvGraphicFramePr>
        <p:xfrm>
          <a:off x="3059832" y="3086100"/>
          <a:ext cx="6084168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Trh práce v Jihomoravském kraji a v ČR </a:t>
            </a:r>
            <a:br>
              <a:rPr 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letech </a:t>
            </a:r>
            <a:r>
              <a:rPr 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2007 </a:t>
            </a:r>
            <a:r>
              <a:rPr 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až </a:t>
            </a:r>
            <a:r>
              <a:rPr 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2016</a:t>
            </a:r>
            <a:endParaRPr lang="cs-CZ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4" name="TextovéPole 7"/>
          <p:cNvSpPr txBox="1">
            <a:spLocks noChangeArrowheads="1"/>
          </p:cNvSpPr>
          <p:nvPr/>
        </p:nvSpPr>
        <p:spPr bwMode="auto">
          <a:xfrm>
            <a:off x="6215063" y="1071563"/>
            <a:ext cx="27717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 i="1" dirty="0">
                <a:latin typeface="Verdana" pitchFamily="34" charset="0"/>
              </a:rPr>
              <a:t>Podíl nezaměstnaných osob</a:t>
            </a:r>
          </a:p>
          <a:p>
            <a:pPr algn="ctr"/>
            <a:r>
              <a:rPr lang="cs-CZ" sz="1400" b="1" i="1" dirty="0">
                <a:latin typeface="Verdana" pitchFamily="34" charset="0"/>
              </a:rPr>
              <a:t>k 31. 12. </a:t>
            </a:r>
            <a:r>
              <a:rPr lang="cs-CZ" sz="1400" b="1" i="1" dirty="0" smtClean="0">
                <a:latin typeface="Verdana" pitchFamily="34" charset="0"/>
              </a:rPr>
              <a:t>2016:</a:t>
            </a:r>
            <a:endParaRPr lang="cs-CZ" sz="1400" b="1" i="1" dirty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Verdana" pitchFamily="34" charset="0"/>
              </a:rPr>
              <a:t> Jihomoravský kraj: </a:t>
            </a:r>
            <a:r>
              <a:rPr lang="cs-CZ" sz="1400" dirty="0" smtClean="0">
                <a:latin typeface="Verdana" pitchFamily="34" charset="0"/>
              </a:rPr>
              <a:t>6,1 </a:t>
            </a:r>
            <a:r>
              <a:rPr lang="cs-CZ" sz="1400" dirty="0">
                <a:latin typeface="Verdana" pitchFamily="34" charset="0"/>
              </a:rPr>
              <a:t>%</a:t>
            </a:r>
          </a:p>
          <a:p>
            <a:pPr>
              <a:buFontTx/>
              <a:buChar char="-"/>
            </a:pPr>
            <a:r>
              <a:rPr lang="cs-CZ" sz="1400" dirty="0">
                <a:latin typeface="Verdana" pitchFamily="34" charset="0"/>
              </a:rPr>
              <a:t> Česká republika: </a:t>
            </a:r>
            <a:r>
              <a:rPr lang="cs-CZ" sz="1400" dirty="0" smtClean="0">
                <a:latin typeface="Verdana" pitchFamily="34" charset="0"/>
              </a:rPr>
              <a:t>5,2 </a:t>
            </a:r>
            <a:r>
              <a:rPr lang="cs-CZ" sz="1400" dirty="0">
                <a:latin typeface="Verdana" pitchFamily="34" charset="0"/>
              </a:rPr>
              <a:t>%</a:t>
            </a:r>
          </a:p>
        </p:txBody>
      </p:sp>
      <p:sp>
        <p:nvSpPr>
          <p:cNvPr id="15365" name="TextovéPole 9"/>
          <p:cNvSpPr txBox="1">
            <a:spLocks noChangeArrowheads="1"/>
          </p:cNvSpPr>
          <p:nvPr/>
        </p:nvSpPr>
        <p:spPr bwMode="auto">
          <a:xfrm>
            <a:off x="179388" y="5013325"/>
            <a:ext cx="27717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 i="1" dirty="0">
                <a:latin typeface="Verdana" pitchFamily="34" charset="0"/>
              </a:rPr>
              <a:t>Počet uchazečů na 1 VPM</a:t>
            </a:r>
          </a:p>
          <a:p>
            <a:pPr algn="ctr"/>
            <a:r>
              <a:rPr lang="cs-CZ" sz="1400" b="1" i="1" dirty="0">
                <a:latin typeface="Verdana" pitchFamily="34" charset="0"/>
              </a:rPr>
              <a:t>k 31. 12. </a:t>
            </a:r>
            <a:r>
              <a:rPr lang="cs-CZ" sz="1400" b="1" i="1" dirty="0" smtClean="0">
                <a:latin typeface="Verdana" pitchFamily="34" charset="0"/>
              </a:rPr>
              <a:t>2016:</a:t>
            </a:r>
            <a:endParaRPr lang="cs-CZ" sz="1400" b="1" i="1" dirty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Verdana" pitchFamily="34" charset="0"/>
              </a:rPr>
              <a:t> Jihomoravský kraj: </a:t>
            </a:r>
            <a:r>
              <a:rPr lang="cs-CZ" sz="1400" dirty="0" smtClean="0">
                <a:latin typeface="Verdana" pitchFamily="34" charset="0"/>
              </a:rPr>
              <a:t>4,4</a:t>
            </a:r>
            <a:endParaRPr lang="cs-CZ" sz="1400" dirty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Verdana" pitchFamily="34" charset="0"/>
              </a:rPr>
              <a:t> Česká republika: </a:t>
            </a:r>
            <a:r>
              <a:rPr lang="cs-CZ" sz="1400" dirty="0" smtClean="0">
                <a:latin typeface="Verdana" pitchFamily="34" charset="0"/>
              </a:rPr>
              <a:t>2,9</a:t>
            </a:r>
            <a:endParaRPr lang="cs-CZ" sz="1400" dirty="0">
              <a:latin typeface="Verdana" pitchFamily="34" charset="0"/>
            </a:endParaRPr>
          </a:p>
        </p:txBody>
      </p:sp>
      <p:sp>
        <p:nvSpPr>
          <p:cNvPr id="9" name="Šipka doleva 8"/>
          <p:cNvSpPr/>
          <p:nvPr/>
        </p:nvSpPr>
        <p:spPr>
          <a:xfrm rot="10800000">
            <a:off x="2714625" y="6143625"/>
            <a:ext cx="863600" cy="287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graphicFrame>
        <p:nvGraphicFramePr>
          <p:cNvPr id="10" name="Chart 3"/>
          <p:cNvGraphicFramePr>
            <a:graphicFrameLocks/>
          </p:cNvGraphicFramePr>
          <p:nvPr/>
        </p:nvGraphicFramePr>
        <p:xfrm>
          <a:off x="0" y="1052736"/>
          <a:ext cx="572412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Šipka doleva 6"/>
          <p:cNvSpPr/>
          <p:nvPr/>
        </p:nvSpPr>
        <p:spPr>
          <a:xfrm>
            <a:off x="5214938" y="1785938"/>
            <a:ext cx="863600" cy="28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21468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Děkujeme za pozornost!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Postavení Jihomoravského kraje mezi kraji ČR na konci roku 2014</a:t>
            </a:r>
            <a:endParaRPr lang="cs-CZ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250825" y="1600200"/>
            <a:ext cx="889317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Jihomoravský kraj následuje </a:t>
            </a:r>
            <a:r>
              <a:rPr lang="cs-CZ" sz="1600" dirty="0" smtClean="0">
                <a:latin typeface="Verdana" pitchFamily="34" charset="0"/>
              </a:rPr>
              <a:t>ve všech ukazatelích Moravskoslezský a  </a:t>
            </a:r>
            <a:r>
              <a:rPr lang="cs-CZ" sz="1600" dirty="0" smtClean="0">
                <a:latin typeface="Verdana" pitchFamily="34" charset="0"/>
              </a:rPr>
              <a:t/>
            </a:r>
            <a:br>
              <a:rPr lang="cs-CZ" sz="1600" dirty="0" smtClean="0">
                <a:latin typeface="Verdana" pitchFamily="34" charset="0"/>
              </a:rPr>
            </a:br>
            <a:r>
              <a:rPr lang="cs-CZ" sz="1600" dirty="0" smtClean="0">
                <a:latin typeface="Verdana" pitchFamily="34" charset="0"/>
              </a:rPr>
              <a:t>Ústecký kraj (vyjádřeno souhrnným ukazatelem trhu práce)</a:t>
            </a:r>
            <a:endParaRPr lang="cs-CZ" sz="1600" dirty="0" smtClean="0">
              <a:latin typeface="Verdana" pitchFamily="34" charset="0"/>
            </a:endParaRPr>
          </a:p>
        </p:txBody>
      </p:sp>
      <p:graphicFrame>
        <p:nvGraphicFramePr>
          <p:cNvPr id="6" name="Chart 95"/>
          <p:cNvGraphicFramePr>
            <a:graphicFrameLocks/>
          </p:cNvGraphicFramePr>
          <p:nvPr/>
        </p:nvGraphicFramePr>
        <p:xfrm>
          <a:off x="0" y="2276872"/>
          <a:ext cx="9144000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OU_nezam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238"/>
            <a:ext cx="9144000" cy="64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OU_uchvpm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238"/>
            <a:ext cx="9144000" cy="64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124075" y="2565400"/>
            <a:ext cx="12954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" name="Obrázek 3" descr="POU_uch12+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238"/>
            <a:ext cx="9144000" cy="64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OU_uchabs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238"/>
            <a:ext cx="9144000" cy="64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OU_uchozp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238"/>
            <a:ext cx="9144000" cy="64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2751</TotalTime>
  <Words>1319</Words>
  <Application>Microsoft Office PowerPoint</Application>
  <PresentationFormat>Předvádění na obrazovce (4:3)</PresentationFormat>
  <Paragraphs>440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Franklin Gothic Book</vt:lpstr>
      <vt:lpstr>Arial</vt:lpstr>
      <vt:lpstr>Franklin Gothic Medium</vt:lpstr>
      <vt:lpstr>Wingdings 2</vt:lpstr>
      <vt:lpstr>Calibri</vt:lpstr>
      <vt:lpstr>Verdana</vt:lpstr>
      <vt:lpstr>Wingdings</vt:lpstr>
      <vt:lpstr>Times New Roman</vt:lpstr>
      <vt:lpstr>Cesta</vt:lpstr>
      <vt:lpstr>Průzkum zaměstnanosti v Jihomoravském kraji k 31. 12. 2016</vt:lpstr>
      <vt:lpstr>Cíle průzkumu zaměstnanosti</vt:lpstr>
      <vt:lpstr>Trh práce v Jihomoravském kraji a v ČR  v letech 2007 až 2016</vt:lpstr>
      <vt:lpstr>Postavení Jihomoravského kraje mezi kraji ČR na konci roku 2014</vt:lpstr>
      <vt:lpstr>Snímek 5</vt:lpstr>
      <vt:lpstr>Snímek 6</vt:lpstr>
      <vt:lpstr>Snímek 7</vt:lpstr>
      <vt:lpstr>Snímek 8</vt:lpstr>
      <vt:lpstr>Snímek 9</vt:lpstr>
      <vt:lpstr>Výsledky průzkumu zaměstnanosti v Jihomoravském kraji  k 31. 12. 2016</vt:lpstr>
      <vt:lpstr>Charakteristika souboru</vt:lpstr>
      <vt:lpstr>Podíl firem a zaměstnanců dle okresů Jihomoravského kraje</vt:lpstr>
      <vt:lpstr>Struktura pracovníků podle pohlaví</vt:lpstr>
      <vt:lpstr>Struktura pracovníků podle vzdělání a sektorů ekonomiky</vt:lpstr>
      <vt:lpstr>Zaměstnávání cizinců</vt:lpstr>
      <vt:lpstr>Snímek 16</vt:lpstr>
      <vt:lpstr>Vývoj zaměstnanosti v roce 2016</vt:lpstr>
      <vt:lpstr>Zaměstnávání absolventů, spolupráce se školami a institucemi</vt:lpstr>
      <vt:lpstr>Požadavky na absolventy</vt:lpstr>
      <vt:lpstr>Očekávaný vývoj zaměstnanosti v roce 2017</vt:lpstr>
      <vt:lpstr>Podniky očekávající v roce 2017 nárůst o 100 a více pracovníků</vt:lpstr>
      <vt:lpstr>Podniky očekávající v roce 2017 pokles o 20 a více pracovníků</vt:lpstr>
      <vt:lpstr>Nejvíce požadované profese</vt:lpstr>
      <vt:lpstr>profese, v nich zaměstnavatelé očekávají propouštění</vt:lpstr>
      <vt:lpstr>Střediska koncentrace vybraných odvětví ekonomiky v Jihomoravském kraji</vt:lpstr>
      <vt:lpstr>Snímek 26</vt:lpstr>
      <vt:lpstr>Snímek 27</vt:lpstr>
      <vt:lpstr>Snímek 28</vt:lpstr>
      <vt:lpstr>Snímek 29</vt:lpstr>
      <vt:lpstr>Děkujeme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Průzkum zaměstnanosti v Jihomoravském kraji k 31. 12. 2012</dc:title>
  <dc:creator>User</dc:creator>
  <cp:lastModifiedBy>Novak</cp:lastModifiedBy>
  <cp:revision>124</cp:revision>
  <dcterms:created xsi:type="dcterms:W3CDTF">2013-05-24T07:58:00Z</dcterms:created>
  <dcterms:modified xsi:type="dcterms:W3CDTF">2017-05-01T09:22:22Z</dcterms:modified>
</cp:coreProperties>
</file>