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322" r:id="rId3"/>
    <p:sldId id="323" r:id="rId4"/>
  </p:sldIdLst>
  <p:sldSz cx="9144000" cy="6858000" type="screen4x3"/>
  <p:notesSz cx="7010400" cy="9296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3" autoAdjust="0"/>
    <p:restoredTop sz="94660"/>
  </p:normalViewPr>
  <p:slideViewPr>
    <p:cSldViewPr>
      <p:cViewPr varScale="1">
        <p:scale>
          <a:sx n="111" d="100"/>
          <a:sy n="111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59430-CA83-4707-80EC-1A1F8F3C2D27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9E7EE-A47E-46A1-897D-29E3BB927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94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82A190-1ADE-46AB-9572-3CF22C6656C8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7B6847-7065-4E09-9D65-9E4A24654C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46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D52-4F0E-49C1-A4CF-04DF07208C1B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BF28-9EF9-42E5-B079-1D3DE64246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D52-4F0E-49C1-A4CF-04DF07208C1B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BF28-9EF9-42E5-B079-1D3DE64246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D52-4F0E-49C1-A4CF-04DF07208C1B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BF28-9EF9-42E5-B079-1D3DE64246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D52-4F0E-49C1-A4CF-04DF07208C1B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BF28-9EF9-42E5-B079-1D3DE64246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D52-4F0E-49C1-A4CF-04DF07208C1B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BF28-9EF9-42E5-B079-1D3DE64246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D52-4F0E-49C1-A4CF-04DF07208C1B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BF28-9EF9-42E5-B079-1D3DE64246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D52-4F0E-49C1-A4CF-04DF07208C1B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BF28-9EF9-42E5-B079-1D3DE64246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D52-4F0E-49C1-A4CF-04DF07208C1B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BF28-9EF9-42E5-B079-1D3DE64246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D52-4F0E-49C1-A4CF-04DF07208C1B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BF28-9EF9-42E5-B079-1D3DE64246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D52-4F0E-49C1-A4CF-04DF07208C1B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BF28-9EF9-42E5-B079-1D3DE64246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D52-4F0E-49C1-A4CF-04DF07208C1B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BF28-9EF9-42E5-B079-1D3DE64246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C3D52-4F0E-49C1-A4CF-04DF07208C1B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8BF28-9EF9-42E5-B079-1D3DE642463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rjm.cz/cz/pro-partnery/destinacni-managementy-oblast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b="5113"/>
          <a:stretch/>
        </p:blipFill>
        <p:spPr>
          <a:xfrm>
            <a:off x="0" y="836712"/>
            <a:ext cx="9144000" cy="5328592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0" y="0"/>
            <a:ext cx="9144032" cy="7647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0" y="6093296"/>
            <a:ext cx="914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6093296"/>
            <a:ext cx="914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800" dirty="0" smtClean="0"/>
              <a:t>                                                                    </a:t>
            </a:r>
          </a:p>
          <a:p>
            <a:r>
              <a:rPr lang="cs-CZ" sz="800" dirty="0"/>
              <a:t>  </a:t>
            </a:r>
            <a:r>
              <a:rPr lang="cs-CZ" sz="800" dirty="0" smtClean="0"/>
              <a:t>                                                                      TURISTICKÉ INFORMAČNÍ CENTRUM MĚSTA BRNA, PŘÍSPĚVKOVÁ ORGANIZACE</a:t>
            </a:r>
            <a:endParaRPr lang="cs-CZ" sz="800" dirty="0"/>
          </a:p>
        </p:txBody>
      </p:sp>
      <p:pic>
        <p:nvPicPr>
          <p:cNvPr id="9" name="Picture 4" descr="D:\logo_tic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6381328"/>
            <a:ext cx="1342495" cy="336429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800" dirty="0" smtClean="0"/>
              <a:t>                                                                    </a:t>
            </a:r>
          </a:p>
          <a:p>
            <a:r>
              <a:rPr lang="cs-CZ" sz="800" dirty="0"/>
              <a:t>  </a:t>
            </a:r>
            <a:r>
              <a:rPr lang="cs-CZ" sz="800" dirty="0" smtClean="0"/>
              <a:t>                                                                      </a:t>
            </a:r>
            <a:endParaRPr lang="cs-CZ" sz="8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673424" y="3645024"/>
            <a:ext cx="5797152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chemeClr val="tx2"/>
                </a:solidFill>
              </a:rPr>
              <a:t>CCRJM</a:t>
            </a:r>
          </a:p>
          <a:p>
            <a:pPr algn="ctr"/>
            <a:r>
              <a:rPr lang="cs-CZ" sz="6000" b="1" dirty="0" smtClean="0">
                <a:solidFill>
                  <a:schemeClr val="tx2"/>
                </a:solidFill>
              </a:rPr>
              <a:t>Certifikace DMO</a:t>
            </a:r>
            <a:endParaRPr lang="cs-CZ" sz="6000" b="1" dirty="0" smtClean="0">
              <a:solidFill>
                <a:schemeClr val="tx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764704"/>
            <a:ext cx="914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1643063" y="6315075"/>
            <a:ext cx="7331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kern="0" spc="100" dirty="0">
                <a:solidFill>
                  <a:srgbClr val="1F497D"/>
                </a:solidFill>
                <a:latin typeface="Calibri"/>
              </a:rPr>
              <a:t>www.ccrjm.cz</a:t>
            </a:r>
            <a:endParaRPr lang="cs-CZ" sz="2000" b="1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15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75" y="2349"/>
            <a:ext cx="1741557" cy="76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32" cy="7647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0" y="6093296"/>
            <a:ext cx="914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6093296"/>
            <a:ext cx="914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800" dirty="0" smtClean="0"/>
              <a:t>                                                                    </a:t>
            </a:r>
          </a:p>
          <a:p>
            <a:r>
              <a:rPr lang="cs-CZ" sz="800" dirty="0"/>
              <a:t>  </a:t>
            </a:r>
            <a:r>
              <a:rPr lang="cs-CZ" sz="800" dirty="0" smtClean="0"/>
              <a:t>                                                                      TURISTICKÉ INFORMAČNÍ CENTRUM MĚSTA BRNA, PŘÍSPĚVKOVÁ ORGANIZACE</a:t>
            </a:r>
            <a:endParaRPr lang="cs-CZ" sz="800" dirty="0"/>
          </a:p>
        </p:txBody>
      </p:sp>
      <p:pic>
        <p:nvPicPr>
          <p:cNvPr id="9" name="Picture 4" descr="D:\logo_tic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6381328"/>
            <a:ext cx="1342495" cy="336429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800" dirty="0" smtClean="0"/>
              <a:t>                                                                    </a:t>
            </a:r>
          </a:p>
          <a:p>
            <a:r>
              <a:rPr lang="cs-CZ" sz="800" dirty="0"/>
              <a:t>  </a:t>
            </a:r>
            <a:r>
              <a:rPr lang="cs-CZ" sz="800" dirty="0" smtClean="0"/>
              <a:t>                                                                      </a:t>
            </a:r>
            <a:endParaRPr lang="cs-CZ" sz="8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69862" y="-34889"/>
            <a:ext cx="9029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Certifikace destinačních managementů oblastí </a:t>
            </a:r>
            <a:r>
              <a:rPr lang="cs-CZ" sz="2400" b="1" dirty="0" smtClean="0">
                <a:solidFill>
                  <a:schemeClr val="bg1"/>
                </a:solidFill>
              </a:rPr>
              <a:t>v </a:t>
            </a:r>
            <a:r>
              <a:rPr lang="cs-CZ" sz="2400" b="1" dirty="0">
                <a:solidFill>
                  <a:schemeClr val="bg1"/>
                </a:solidFill>
              </a:rPr>
              <a:t>turistických oblastech Jihomoravského kraje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0" y="764704"/>
            <a:ext cx="914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643063" y="6315075"/>
            <a:ext cx="7331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kern="0" spc="100" dirty="0">
                <a:solidFill>
                  <a:srgbClr val="1F497D"/>
                </a:solidFill>
                <a:latin typeface="Calibri"/>
              </a:rPr>
              <a:t>www.ccrjm.cz</a:t>
            </a:r>
            <a:endParaRPr lang="cs-CZ" sz="20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95288" y="842987"/>
            <a:ext cx="8578850" cy="5394325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800" b="1" dirty="0" smtClean="0">
              <a:latin typeface="Calibri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712118" y="1560812"/>
            <a:ext cx="28814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1. </a:t>
            </a:r>
            <a:r>
              <a:rPr lang="cs-CZ" sz="1600" dirty="0"/>
              <a:t>j</a:t>
            </a:r>
            <a:r>
              <a:rPr lang="cs-CZ" sz="1600" dirty="0" smtClean="0"/>
              <a:t>ednání pracovní skupiny proběhlo 16. 5. 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Celkem předloženo 5 nominačních dokumentací.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Na základě kontroly nesplnila žádná organizace certifikační kritéria v plném rozsahu a certifikace tedy nebyla udělena žádné organizaci.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O této skutečnosti byli předkladatelé informováni.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Certifikace probíhá nadále průběžně.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Další informace na webu </a:t>
            </a:r>
            <a:r>
              <a:rPr lang="cs-CZ" sz="1600" dirty="0"/>
              <a:t>CCRJM </a:t>
            </a:r>
            <a:r>
              <a:rPr lang="cs-CZ" sz="1600" dirty="0">
                <a:hlinkClick r:id="rId3"/>
              </a:rPr>
              <a:t>http://www.ccrjm.cz/cz/pro-partnery/destinacni-managementy-oblasti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342900" indent="-342900">
              <a:buAutoNum type="arabicPeriod"/>
            </a:pPr>
            <a:endParaRPr lang="cs-CZ" sz="1600" dirty="0"/>
          </a:p>
        </p:txBody>
      </p:sp>
      <p:graphicFrame>
        <p:nvGraphicFramePr>
          <p:cNvPr id="15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028353"/>
              </p:ext>
            </p:extLst>
          </p:nvPr>
        </p:nvGraphicFramePr>
        <p:xfrm>
          <a:off x="375684" y="1495939"/>
          <a:ext cx="5328595" cy="3972674"/>
        </p:xfrm>
        <a:graphic>
          <a:graphicData uri="http://schemas.openxmlformats.org/drawingml/2006/table">
            <a:tbl>
              <a:tblPr/>
              <a:tblGrid>
                <a:gridCol w="1065719"/>
                <a:gridCol w="1065719"/>
                <a:gridCol w="1065719"/>
                <a:gridCol w="1065719"/>
                <a:gridCol w="1065719"/>
              </a:tblGrid>
              <a:tr h="84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Název předkladatele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Zakládající členové – min. 50% obyvatel dané TO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Kritérium počtu přenocování - členové  min. 50% výkonnosti CR v dané TO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Kritérium vlastních zdrojů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Kritérium předložení nominační dokumentace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Turistická asociace Slovácko, z.s.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splňuje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nesplňuje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splňuje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splňuje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40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Mikulovsko – destinační společnost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nesplňuje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splňuje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splňuje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splňuje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40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 Moravský kras z.s.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nesplňuje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splňuje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splňuje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splňuje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40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Slovácko – destinační společnost,  z. s.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nesplňuje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nesplňuje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splňuje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splňuje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40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Pálava a Lednicko-valtický areál, z.s.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nesplňuje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nesplňuje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splňuje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splňuje</a:t>
                      </a:r>
                    </a:p>
                  </a:txBody>
                  <a:tcPr marL="8565" marR="8565" marT="8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32" cy="7647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0" y="6093296"/>
            <a:ext cx="914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6093296"/>
            <a:ext cx="914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800" dirty="0" smtClean="0"/>
              <a:t>                                                                    </a:t>
            </a:r>
          </a:p>
          <a:p>
            <a:r>
              <a:rPr lang="cs-CZ" sz="800" dirty="0"/>
              <a:t>  </a:t>
            </a:r>
            <a:r>
              <a:rPr lang="cs-CZ" sz="800" dirty="0" smtClean="0"/>
              <a:t>                                                                      TURISTICKÉ INFORMAČNÍ CENTRUM MĚSTA BRNA, PŘÍSPĚVKOVÁ ORGANIZACE</a:t>
            </a:r>
            <a:endParaRPr lang="cs-CZ" sz="800" dirty="0"/>
          </a:p>
        </p:txBody>
      </p:sp>
      <p:pic>
        <p:nvPicPr>
          <p:cNvPr id="9" name="Picture 4" descr="D:\logo_tic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6381328"/>
            <a:ext cx="1342495" cy="336429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800" dirty="0" smtClean="0"/>
              <a:t>                                                                    </a:t>
            </a:r>
          </a:p>
          <a:p>
            <a:r>
              <a:rPr lang="cs-CZ" sz="800" dirty="0"/>
              <a:t>  </a:t>
            </a:r>
            <a:r>
              <a:rPr lang="cs-CZ" sz="800" dirty="0" smtClean="0"/>
              <a:t>                                                                      </a:t>
            </a:r>
            <a:endParaRPr lang="cs-CZ" sz="8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69862" y="-34889"/>
            <a:ext cx="9029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Kategorizace organizací destinačního managementu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MMR a CzechTourism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764704"/>
            <a:ext cx="914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643063" y="6315075"/>
            <a:ext cx="7331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kern="0" spc="100" dirty="0">
                <a:solidFill>
                  <a:srgbClr val="1F497D"/>
                </a:solidFill>
                <a:latin typeface="Calibri"/>
              </a:rPr>
              <a:t>www.ccrjm.cz</a:t>
            </a:r>
            <a:endParaRPr lang="cs-CZ" sz="20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95288" y="842987"/>
            <a:ext cx="8578850" cy="5394325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800" b="1" dirty="0" smtClean="0">
              <a:latin typeface="Calibri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95288" y="1196752"/>
            <a:ext cx="81982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Kategorizace DMO - d</a:t>
            </a:r>
            <a:r>
              <a:rPr lang="cs-CZ" sz="2000" dirty="0" smtClean="0"/>
              <a:t>okončen </a:t>
            </a:r>
            <a:r>
              <a:rPr lang="cs-CZ" sz="2000" dirty="0"/>
              <a:t>implementační materiál, rozsah cca 30 stran - v polovině července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Metodické </a:t>
            </a:r>
            <a:r>
              <a:rPr lang="cs-CZ" sz="2000" dirty="0"/>
              <a:t>postupy, na které se Kategorizace odkazuje - během léta-září: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Metodický postup tvorby strategických dokumentů v turismu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Manuál tvorby produktu cestovního ruchu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Metodický postup pro systém sledování ukazatelů o vývoji destinace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Metodický postup pro jednotnou marketingovou komunikaci v rámci ČR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Metodický postup pro hodnocení spokojenosti partnerů organizací DM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Úroveň: národní, krajská, oblastní, lokální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První termín certifikace – do 30. 11.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Kategorizace bude probíhat elektronicky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Pilotní fáze – min.3 roky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Od září – představení podmínek po regionech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342900" indent="-342900">
              <a:buAutoNum type="arabicPeriod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332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213</Words>
  <Application>Microsoft Office PowerPoint</Application>
  <PresentationFormat>Předvádění na obrazovce (4:3)</PresentationFormat>
  <Paragraphs>69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sady Office</vt:lpstr>
      <vt:lpstr>Prezentace aplikace PowerPoint</vt:lpstr>
      <vt:lpstr>Prezentace aplikace PowerPoint</vt:lpstr>
      <vt:lpstr>Prezentace aplikace PowerPoint</vt:lpstr>
    </vt:vector>
  </TitlesOfParts>
  <Company>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Uhnava</dc:creator>
  <cp:lastModifiedBy>Zuzana Vojtová</cp:lastModifiedBy>
  <cp:revision>251</cp:revision>
  <cp:lastPrinted>2017-03-23T12:13:14Z</cp:lastPrinted>
  <dcterms:created xsi:type="dcterms:W3CDTF">2014-04-03T13:06:46Z</dcterms:created>
  <dcterms:modified xsi:type="dcterms:W3CDTF">2017-06-12T06:06:28Z</dcterms:modified>
</cp:coreProperties>
</file>