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48" r:id="rId1"/>
  </p:sldMasterIdLst>
  <p:notesMasterIdLst>
    <p:notesMasterId r:id="rId43"/>
  </p:notesMasterIdLst>
  <p:handoutMasterIdLst>
    <p:handoutMasterId r:id="rId44"/>
  </p:handoutMasterIdLst>
  <p:sldIdLst>
    <p:sldId id="256" r:id="rId2"/>
    <p:sldId id="307" r:id="rId3"/>
    <p:sldId id="338" r:id="rId4"/>
    <p:sldId id="339" r:id="rId5"/>
    <p:sldId id="341" r:id="rId6"/>
    <p:sldId id="340" r:id="rId7"/>
    <p:sldId id="360" r:id="rId8"/>
    <p:sldId id="257" r:id="rId9"/>
    <p:sldId id="273" r:id="rId10"/>
    <p:sldId id="288" r:id="rId11"/>
    <p:sldId id="282" r:id="rId12"/>
    <p:sldId id="287" r:id="rId13"/>
    <p:sldId id="381" r:id="rId14"/>
    <p:sldId id="361" r:id="rId15"/>
    <p:sldId id="261" r:id="rId16"/>
    <p:sldId id="274" r:id="rId17"/>
    <p:sldId id="276" r:id="rId18"/>
    <p:sldId id="278" r:id="rId19"/>
    <p:sldId id="277" r:id="rId20"/>
    <p:sldId id="280" r:id="rId21"/>
    <p:sldId id="281" r:id="rId22"/>
    <p:sldId id="362" r:id="rId23"/>
    <p:sldId id="283" r:id="rId24"/>
    <p:sldId id="363" r:id="rId25"/>
    <p:sldId id="364" r:id="rId26"/>
    <p:sldId id="352" r:id="rId27"/>
    <p:sldId id="365" r:id="rId28"/>
    <p:sldId id="367" r:id="rId29"/>
    <p:sldId id="366" r:id="rId30"/>
    <p:sldId id="368" r:id="rId31"/>
    <p:sldId id="369" r:id="rId32"/>
    <p:sldId id="370" r:id="rId33"/>
    <p:sldId id="371" r:id="rId34"/>
    <p:sldId id="372" r:id="rId35"/>
    <p:sldId id="373" r:id="rId36"/>
    <p:sldId id="374" r:id="rId37"/>
    <p:sldId id="375" r:id="rId38"/>
    <p:sldId id="376" r:id="rId39"/>
    <p:sldId id="378" r:id="rId40"/>
    <p:sldId id="380" r:id="rId41"/>
    <p:sldId id="306" r:id="rId4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CACC"/>
    <a:srgbClr val="0063AC"/>
    <a:srgbClr val="5A686B"/>
    <a:srgbClr val="F5AFB8"/>
    <a:srgbClr val="D15C38"/>
    <a:srgbClr val="E5BBE8"/>
    <a:srgbClr val="9A329C"/>
    <a:srgbClr val="A0D6F1"/>
    <a:srgbClr val="A9F1A0"/>
    <a:srgbClr val="56B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řední sty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35" autoAdjust="0"/>
    <p:restoredTop sz="94343" autoAdjust="0"/>
  </p:normalViewPr>
  <p:slideViewPr>
    <p:cSldViewPr snapToGrid="0" snapToObjects="1">
      <p:cViewPr varScale="1">
        <p:scale>
          <a:sx n="110" d="100"/>
          <a:sy n="110" d="100"/>
        </p:scale>
        <p:origin x="2016" y="102"/>
      </p:cViewPr>
      <p:guideLst/>
    </p:cSldViewPr>
  </p:slideViewPr>
  <p:notesTextViewPr>
    <p:cViewPr>
      <p:scale>
        <a:sx n="1" d="1"/>
        <a:sy n="1" d="1"/>
      </p:scale>
      <p:origin x="0" y="0"/>
    </p:cViewPr>
  </p:notesTextViewPr>
  <p:notesViewPr>
    <p:cSldViewPr snapToGrid="0" snapToObjects="1" showGuides="1">
      <p:cViewPr varScale="1">
        <p:scale>
          <a:sx n="64" d="100"/>
          <a:sy n="64" d="100"/>
        </p:scale>
        <p:origin x="311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C66609-22D2-445C-A288-5FB42788EDF0}" type="datetimeFigureOut">
              <a:rPr lang="cs-CZ" smtClean="0"/>
              <a:t>26.01.2022</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2856AF-87F2-4CCB-B24E-5D5EA948F510}" type="slidenum">
              <a:rPr lang="cs-CZ" smtClean="0"/>
              <a:t>‹#›</a:t>
            </a:fld>
            <a:endParaRPr lang="cs-CZ"/>
          </a:p>
        </p:txBody>
      </p:sp>
    </p:spTree>
    <p:extLst>
      <p:ext uri="{BB962C8B-B14F-4D97-AF65-F5344CB8AC3E}">
        <p14:creationId xmlns:p14="http://schemas.microsoft.com/office/powerpoint/2010/main" val="1154718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52D166-881E-FA42-B41E-09A6A693568D}" type="datetimeFigureOut">
              <a:rPr lang="cs-CZ" smtClean="0"/>
              <a:t>26.01.2022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cs-CZ"/>
              <a:t>Upravte styly předlohy textu.
Druhá úroveň
Třetí úroveň
Čtvrtá úroveň
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F2EDB-2DDA-9143-98B6-F36B2346D124}" type="slidenum">
              <a:rPr lang="cs-CZ" smtClean="0"/>
              <a:t>‹#›</a:t>
            </a:fld>
            <a:endParaRPr lang="cs-CZ"/>
          </a:p>
        </p:txBody>
      </p:sp>
    </p:spTree>
    <p:extLst>
      <p:ext uri="{BB962C8B-B14F-4D97-AF65-F5344CB8AC3E}">
        <p14:creationId xmlns:p14="http://schemas.microsoft.com/office/powerpoint/2010/main" val="257555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2114B598-D6A3-1B4C-935B-9E3A3FCA5F22}"/>
              </a:ext>
            </a:extLst>
          </p:cNvPr>
          <p:cNvSpPr>
            <a:spLocks noGrp="1"/>
          </p:cNvSpPr>
          <p:nvPr>
            <p:ph type="ctrTitle"/>
          </p:nvPr>
        </p:nvSpPr>
        <p:spPr>
          <a:xfrm>
            <a:off x="2100263" y="1766173"/>
            <a:ext cx="5077152" cy="2540014"/>
          </a:xfrm>
        </p:spPr>
        <p:txBody>
          <a:bodyPr lIns="0" tIns="0" rIns="0" bIns="0" anchor="b">
            <a:noAutofit/>
          </a:bodyPr>
          <a:lstStyle>
            <a:lvl1pPr algn="l">
              <a:defRPr sz="4400"/>
            </a:lvl1pPr>
          </a:lstStyle>
          <a:p>
            <a:r>
              <a:rPr lang="cs-CZ" dirty="0"/>
              <a:t>Kliknutím lze upravit styl.</a:t>
            </a:r>
          </a:p>
        </p:txBody>
      </p:sp>
      <p:sp>
        <p:nvSpPr>
          <p:cNvPr id="7" name="Podnadpis 2">
            <a:extLst>
              <a:ext uri="{FF2B5EF4-FFF2-40B4-BE49-F238E27FC236}">
                <a16:creationId xmlns:a16="http://schemas.microsoft.com/office/drawing/2014/main" id="{21D18136-DDD5-234A-949D-6A0E88DD4633}"/>
              </a:ext>
            </a:extLst>
          </p:cNvPr>
          <p:cNvSpPr>
            <a:spLocks noGrp="1"/>
          </p:cNvSpPr>
          <p:nvPr>
            <p:ph type="subTitle" idx="1"/>
          </p:nvPr>
        </p:nvSpPr>
        <p:spPr>
          <a:xfrm>
            <a:off x="2100263" y="4651337"/>
            <a:ext cx="5077154" cy="975050"/>
          </a:xfrm>
        </p:spPr>
        <p:txBody>
          <a:bodyPr lIns="0" tIns="0" rIns="0" bIns="0" anchor="b">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cs-CZ" dirty="0"/>
              <a:t>Kliknutím můžete upravit styl předlohy.</a:t>
            </a:r>
          </a:p>
        </p:txBody>
      </p:sp>
      <p:pic>
        <p:nvPicPr>
          <p:cNvPr id="9" name="Obrázek 8">
            <a:extLst>
              <a:ext uri="{FF2B5EF4-FFF2-40B4-BE49-F238E27FC236}">
                <a16:creationId xmlns:a16="http://schemas.microsoft.com/office/drawing/2014/main" id="{DFB9A9CB-F923-5C4E-AC37-5AB4ABED8CB5}"/>
              </a:ext>
            </a:extLst>
          </p:cNvPr>
          <p:cNvPicPr>
            <a:picLocks noChangeAspect="1"/>
          </p:cNvPicPr>
          <p:nvPr userDrawn="1"/>
        </p:nvPicPr>
        <p:blipFill>
          <a:blip r:embed="rId2"/>
          <a:stretch>
            <a:fillRect/>
          </a:stretch>
        </p:blipFill>
        <p:spPr>
          <a:xfrm>
            <a:off x="407989" y="476249"/>
            <a:ext cx="3472895" cy="1049103"/>
          </a:xfrm>
          <a:prstGeom prst="rect">
            <a:avLst/>
          </a:prstGeom>
        </p:spPr>
      </p:pic>
      <p:pic>
        <p:nvPicPr>
          <p:cNvPr id="10" name="Obrázek 9">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3"/>
          <a:srcRect l="29714" t="-5617"/>
          <a:stretch/>
        </p:blipFill>
        <p:spPr>
          <a:xfrm>
            <a:off x="2126516" y="5966621"/>
            <a:ext cx="5077530" cy="332939"/>
          </a:xfrm>
          <a:prstGeom prst="rect">
            <a:avLst/>
          </a:prstGeom>
        </p:spPr>
      </p:pic>
    </p:spTree>
    <p:extLst>
      <p:ext uri="{BB962C8B-B14F-4D97-AF65-F5344CB8AC3E}">
        <p14:creationId xmlns:p14="http://schemas.microsoft.com/office/powerpoint/2010/main" val="3554561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5" name="Zástupný symbol pro číslo snímku 5">
            <a:extLst>
              <a:ext uri="{FF2B5EF4-FFF2-40B4-BE49-F238E27FC236}">
                <a16:creationId xmlns:a16="http://schemas.microsoft.com/office/drawing/2014/main" id="{BD780353-BDD2-D443-B25F-0DB381FA3A80}"/>
              </a:ext>
            </a:extLst>
          </p:cNvPr>
          <p:cNvSpPr>
            <a:spLocks noGrp="1"/>
          </p:cNvSpPr>
          <p:nvPr>
            <p:ph type="sldNum" sz="quarter" idx="12"/>
          </p:nvPr>
        </p:nvSpPr>
        <p:spPr>
          <a:xfrm>
            <a:off x="8610599" y="6230596"/>
            <a:ext cx="3091251" cy="365125"/>
          </a:xfrm>
        </p:spPr>
        <p:txBody>
          <a:bodyPr/>
          <a:lstStyle/>
          <a:p>
            <a:r>
              <a:rPr lang="cs-CZ" dirty="0"/>
              <a:t>Strana </a:t>
            </a:r>
            <a:fld id="{ED849EA6-AEEF-9E42-A9CB-11D1C1A366AE}" type="slidenum">
              <a:rPr lang="cs-CZ" smtClean="0"/>
              <a:t>‹#›</a:t>
            </a:fld>
            <a:endParaRPr lang="cs-CZ" dirty="0"/>
          </a:p>
        </p:txBody>
      </p:sp>
      <p:pic>
        <p:nvPicPr>
          <p:cNvPr id="6" name="Obrázek 5">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r="70478" b="-9223"/>
          <a:stretch/>
        </p:blipFill>
        <p:spPr>
          <a:xfrm>
            <a:off x="509465" y="6313587"/>
            <a:ext cx="1373123" cy="221684"/>
          </a:xfrm>
          <a:prstGeom prst="rect">
            <a:avLst/>
          </a:prstGeom>
        </p:spPr>
      </p:pic>
      <p:pic>
        <p:nvPicPr>
          <p:cNvPr id="7" name="Obrázek 6">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l="29714" t="-5617"/>
          <a:stretch/>
        </p:blipFill>
        <p:spPr>
          <a:xfrm>
            <a:off x="4150658" y="6302188"/>
            <a:ext cx="3269171" cy="214363"/>
          </a:xfrm>
          <a:prstGeom prst="rect">
            <a:avLst/>
          </a:prstGeom>
        </p:spPr>
      </p:pic>
    </p:spTree>
    <p:extLst>
      <p:ext uri="{BB962C8B-B14F-4D97-AF65-F5344CB8AC3E}">
        <p14:creationId xmlns:p14="http://schemas.microsoft.com/office/powerpoint/2010/main" val="4060132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04D6BB-459E-7D43-83C7-116FF77647F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C43F148D-4DF4-BA4E-B504-9C91657C59F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cs-CZ"/>
              <a:t>Upravte styly předlohy textu.
Druhá úroveň
Třetí úroveň
Čtvrtá úroveň
Pátá úroveň</a:t>
            </a:r>
          </a:p>
        </p:txBody>
      </p:sp>
      <p:sp>
        <p:nvSpPr>
          <p:cNvPr id="4" name="Zástupný symbol pro text 3">
            <a:extLst>
              <a:ext uri="{FF2B5EF4-FFF2-40B4-BE49-F238E27FC236}">
                <a16:creationId xmlns:a16="http://schemas.microsoft.com/office/drawing/2014/main" id="{74C13E76-6AB9-9D4D-A9D6-42B7D29B72A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cs-CZ"/>
              <a:t>Upravte styly předlohy textu.
Druhá úroveň
Třetí úroveň
Čtvrtá úroveň
Pátá úroveň</a:t>
            </a:r>
          </a:p>
        </p:txBody>
      </p:sp>
      <p:sp>
        <p:nvSpPr>
          <p:cNvPr id="8" name="Zástupný symbol pro číslo snímku 5">
            <a:extLst>
              <a:ext uri="{FF2B5EF4-FFF2-40B4-BE49-F238E27FC236}">
                <a16:creationId xmlns:a16="http://schemas.microsoft.com/office/drawing/2014/main" id="{BD780353-BDD2-D443-B25F-0DB381FA3A80}"/>
              </a:ext>
            </a:extLst>
          </p:cNvPr>
          <p:cNvSpPr>
            <a:spLocks noGrp="1"/>
          </p:cNvSpPr>
          <p:nvPr>
            <p:ph type="sldNum" sz="quarter" idx="12"/>
          </p:nvPr>
        </p:nvSpPr>
        <p:spPr>
          <a:xfrm>
            <a:off x="8610599" y="6230596"/>
            <a:ext cx="3091251" cy="365125"/>
          </a:xfrm>
        </p:spPr>
        <p:txBody>
          <a:bodyPr/>
          <a:lstStyle/>
          <a:p>
            <a:r>
              <a:rPr lang="cs-CZ" dirty="0"/>
              <a:t>Strana </a:t>
            </a:r>
            <a:fld id="{ED849EA6-AEEF-9E42-A9CB-11D1C1A366AE}" type="slidenum">
              <a:rPr lang="cs-CZ" smtClean="0"/>
              <a:t>‹#›</a:t>
            </a:fld>
            <a:endParaRPr lang="cs-CZ" dirty="0"/>
          </a:p>
        </p:txBody>
      </p:sp>
      <p:pic>
        <p:nvPicPr>
          <p:cNvPr id="9" name="Obrázek 8">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r="70478" b="-9223"/>
          <a:stretch/>
        </p:blipFill>
        <p:spPr>
          <a:xfrm>
            <a:off x="509465" y="6313587"/>
            <a:ext cx="1373123" cy="221684"/>
          </a:xfrm>
          <a:prstGeom prst="rect">
            <a:avLst/>
          </a:prstGeom>
        </p:spPr>
      </p:pic>
      <p:pic>
        <p:nvPicPr>
          <p:cNvPr id="10" name="Obrázek 9">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l="29714" t="-5617"/>
          <a:stretch/>
        </p:blipFill>
        <p:spPr>
          <a:xfrm>
            <a:off x="4150658" y="6302188"/>
            <a:ext cx="3269171" cy="214363"/>
          </a:xfrm>
          <a:prstGeom prst="rect">
            <a:avLst/>
          </a:prstGeom>
        </p:spPr>
      </p:pic>
    </p:spTree>
    <p:extLst>
      <p:ext uri="{BB962C8B-B14F-4D97-AF65-F5344CB8AC3E}">
        <p14:creationId xmlns:p14="http://schemas.microsoft.com/office/powerpoint/2010/main" val="1953550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38FEC9-1228-EF4E-91B9-6719B0596FD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434B310-FD9C-4F47-A8E3-9912059960F2}"/>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cs-CZ"/>
          </a:p>
        </p:txBody>
      </p:sp>
      <p:sp>
        <p:nvSpPr>
          <p:cNvPr id="4" name="Zástupný symbol pro text 3">
            <a:extLst>
              <a:ext uri="{FF2B5EF4-FFF2-40B4-BE49-F238E27FC236}">
                <a16:creationId xmlns:a16="http://schemas.microsoft.com/office/drawing/2014/main" id="{9BEC36F9-59B7-E042-B13D-3D752AB3EF30}"/>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cs-CZ"/>
              <a:t>Upravte styly předlohy textu.
Druhá úroveň
Třetí úroveň
Čtvrtá úroveň
Pátá úroveň</a:t>
            </a:r>
          </a:p>
        </p:txBody>
      </p:sp>
      <p:sp>
        <p:nvSpPr>
          <p:cNvPr id="8" name="Zástupný symbol pro číslo snímku 5">
            <a:extLst>
              <a:ext uri="{FF2B5EF4-FFF2-40B4-BE49-F238E27FC236}">
                <a16:creationId xmlns:a16="http://schemas.microsoft.com/office/drawing/2014/main" id="{BD780353-BDD2-D443-B25F-0DB381FA3A80}"/>
              </a:ext>
            </a:extLst>
          </p:cNvPr>
          <p:cNvSpPr>
            <a:spLocks noGrp="1"/>
          </p:cNvSpPr>
          <p:nvPr>
            <p:ph type="sldNum" sz="quarter" idx="12"/>
          </p:nvPr>
        </p:nvSpPr>
        <p:spPr>
          <a:xfrm>
            <a:off x="8610599" y="6230596"/>
            <a:ext cx="3091251" cy="365125"/>
          </a:xfrm>
        </p:spPr>
        <p:txBody>
          <a:bodyPr/>
          <a:lstStyle/>
          <a:p>
            <a:r>
              <a:rPr lang="cs-CZ" dirty="0"/>
              <a:t>Strana </a:t>
            </a:r>
            <a:fld id="{ED849EA6-AEEF-9E42-A9CB-11D1C1A366AE}" type="slidenum">
              <a:rPr lang="cs-CZ" smtClean="0"/>
              <a:t>‹#›</a:t>
            </a:fld>
            <a:endParaRPr lang="cs-CZ" dirty="0"/>
          </a:p>
        </p:txBody>
      </p:sp>
      <p:pic>
        <p:nvPicPr>
          <p:cNvPr id="9" name="Obrázek 8">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r="70478" b="-9223"/>
          <a:stretch/>
        </p:blipFill>
        <p:spPr>
          <a:xfrm>
            <a:off x="509465" y="6313587"/>
            <a:ext cx="1373123" cy="221684"/>
          </a:xfrm>
          <a:prstGeom prst="rect">
            <a:avLst/>
          </a:prstGeom>
        </p:spPr>
      </p:pic>
      <p:pic>
        <p:nvPicPr>
          <p:cNvPr id="10" name="Obrázek 9">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l="29714" t="-5617"/>
          <a:stretch/>
        </p:blipFill>
        <p:spPr>
          <a:xfrm>
            <a:off x="4150658" y="6302188"/>
            <a:ext cx="3269171" cy="214363"/>
          </a:xfrm>
          <a:prstGeom prst="rect">
            <a:avLst/>
          </a:prstGeom>
        </p:spPr>
      </p:pic>
    </p:spTree>
    <p:extLst>
      <p:ext uri="{BB962C8B-B14F-4D97-AF65-F5344CB8AC3E}">
        <p14:creationId xmlns:p14="http://schemas.microsoft.com/office/powerpoint/2010/main" val="3853840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ávěrečný slid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14B598-D6A3-1B4C-935B-9E3A3FCA5F22}"/>
              </a:ext>
            </a:extLst>
          </p:cNvPr>
          <p:cNvSpPr>
            <a:spLocks noGrp="1"/>
          </p:cNvSpPr>
          <p:nvPr>
            <p:ph type="ctrTitle"/>
          </p:nvPr>
        </p:nvSpPr>
        <p:spPr>
          <a:xfrm>
            <a:off x="2144436" y="1595718"/>
            <a:ext cx="6857847" cy="2286000"/>
          </a:xfrm>
        </p:spPr>
        <p:txBody>
          <a:bodyPr lIns="0" tIns="0" rIns="0" bIns="0" anchor="b">
            <a:noAutofit/>
          </a:bodyPr>
          <a:lstStyle>
            <a:lvl1pPr algn="l">
              <a:defRPr sz="4400"/>
            </a:lvl1pPr>
          </a:lstStyle>
          <a:p>
            <a:r>
              <a:rPr lang="cs-CZ" dirty="0"/>
              <a:t>Kliknutím lze upravit styl.</a:t>
            </a:r>
          </a:p>
        </p:txBody>
      </p:sp>
      <p:pic>
        <p:nvPicPr>
          <p:cNvPr id="8" name="Obrázek 7">
            <a:extLst>
              <a:ext uri="{FF2B5EF4-FFF2-40B4-BE49-F238E27FC236}">
                <a16:creationId xmlns:a16="http://schemas.microsoft.com/office/drawing/2014/main" id="{DFB9A9CB-F923-5C4E-AC37-5AB4ABED8CB5}"/>
              </a:ext>
            </a:extLst>
          </p:cNvPr>
          <p:cNvPicPr>
            <a:picLocks noChangeAspect="1"/>
          </p:cNvPicPr>
          <p:nvPr userDrawn="1"/>
        </p:nvPicPr>
        <p:blipFill>
          <a:blip r:embed="rId2"/>
          <a:stretch>
            <a:fillRect/>
          </a:stretch>
        </p:blipFill>
        <p:spPr>
          <a:xfrm>
            <a:off x="407989" y="476249"/>
            <a:ext cx="3472895" cy="1049103"/>
          </a:xfrm>
          <a:prstGeom prst="rect">
            <a:avLst/>
          </a:prstGeom>
        </p:spPr>
      </p:pic>
      <p:grpSp>
        <p:nvGrpSpPr>
          <p:cNvPr id="4" name="Skupina 3"/>
          <p:cNvGrpSpPr/>
          <p:nvPr userDrawn="1"/>
        </p:nvGrpSpPr>
        <p:grpSpPr>
          <a:xfrm>
            <a:off x="10406209" y="4434215"/>
            <a:ext cx="1299432" cy="1948051"/>
            <a:chOff x="7650115" y="3636336"/>
            <a:chExt cx="1831651" cy="2745931"/>
          </a:xfrm>
        </p:grpSpPr>
        <p:pic>
          <p:nvPicPr>
            <p:cNvPr id="9" name="Obrázek 8">
              <a:extLst>
                <a:ext uri="{FF2B5EF4-FFF2-40B4-BE49-F238E27FC236}">
                  <a16:creationId xmlns:a16="http://schemas.microsoft.com/office/drawing/2014/main" id="{336E7740-DC89-2C42-BAC2-F27F9EA5FF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2882" y="3636336"/>
              <a:ext cx="903830" cy="903830"/>
            </a:xfrm>
            <a:prstGeom prst="rect">
              <a:avLst/>
            </a:prstGeom>
          </p:spPr>
        </p:pic>
        <p:pic>
          <p:nvPicPr>
            <p:cNvPr id="10" name="Obrázek 9">
              <a:extLst>
                <a:ext uri="{FF2B5EF4-FFF2-40B4-BE49-F238E27FC236}">
                  <a16:creationId xmlns:a16="http://schemas.microsoft.com/office/drawing/2014/main" id="{90C69063-C26D-B546-B3FF-D77CFE2583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77936" y="3636336"/>
              <a:ext cx="903830" cy="903830"/>
            </a:xfrm>
            <a:prstGeom prst="rect">
              <a:avLst/>
            </a:prstGeom>
          </p:spPr>
        </p:pic>
        <p:pic>
          <p:nvPicPr>
            <p:cNvPr id="11" name="Obrázek 10">
              <a:extLst>
                <a:ext uri="{FF2B5EF4-FFF2-40B4-BE49-F238E27FC236}">
                  <a16:creationId xmlns:a16="http://schemas.microsoft.com/office/drawing/2014/main" id="{2F260DC8-CEFD-6949-99D0-434E8AB2BB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50115" y="4548300"/>
              <a:ext cx="917073" cy="917073"/>
            </a:xfrm>
            <a:prstGeom prst="rect">
              <a:avLst/>
            </a:prstGeom>
          </p:spPr>
        </p:pic>
        <p:pic>
          <p:nvPicPr>
            <p:cNvPr id="12" name="Obrázek 11">
              <a:extLst>
                <a:ext uri="{FF2B5EF4-FFF2-40B4-BE49-F238E27FC236}">
                  <a16:creationId xmlns:a16="http://schemas.microsoft.com/office/drawing/2014/main" id="{4947E3EB-5479-CC48-AC5A-A321B9CDEC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77936" y="4557386"/>
              <a:ext cx="903830" cy="903830"/>
            </a:xfrm>
            <a:prstGeom prst="rect">
              <a:avLst/>
            </a:prstGeom>
          </p:spPr>
        </p:pic>
        <p:pic>
          <p:nvPicPr>
            <p:cNvPr id="13" name="Obrázek 12">
              <a:extLst>
                <a:ext uri="{FF2B5EF4-FFF2-40B4-BE49-F238E27FC236}">
                  <a16:creationId xmlns:a16="http://schemas.microsoft.com/office/drawing/2014/main" id="{2E0F4A78-209A-F142-87F1-BBF5FE1CA4C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2882" y="5478437"/>
              <a:ext cx="903830" cy="903830"/>
            </a:xfrm>
            <a:prstGeom prst="rect">
              <a:avLst/>
            </a:prstGeom>
          </p:spPr>
        </p:pic>
        <p:pic>
          <p:nvPicPr>
            <p:cNvPr id="14" name="Obrázek 13">
              <a:extLst>
                <a:ext uri="{FF2B5EF4-FFF2-40B4-BE49-F238E27FC236}">
                  <a16:creationId xmlns:a16="http://schemas.microsoft.com/office/drawing/2014/main" id="{49FDB979-78C6-204D-9306-69D5DCD316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565923" y="5478437"/>
              <a:ext cx="903830" cy="903830"/>
            </a:xfrm>
            <a:prstGeom prst="rect">
              <a:avLst/>
            </a:prstGeom>
          </p:spPr>
        </p:pic>
      </p:grpSp>
      <p:sp>
        <p:nvSpPr>
          <p:cNvPr id="15" name="Podnadpis 2">
            <a:extLst>
              <a:ext uri="{FF2B5EF4-FFF2-40B4-BE49-F238E27FC236}">
                <a16:creationId xmlns:a16="http://schemas.microsoft.com/office/drawing/2014/main" id="{21D18136-DDD5-234A-949D-6A0E88DD4633}"/>
              </a:ext>
            </a:extLst>
          </p:cNvPr>
          <p:cNvSpPr>
            <a:spLocks noGrp="1"/>
          </p:cNvSpPr>
          <p:nvPr>
            <p:ph type="subTitle" idx="1"/>
          </p:nvPr>
        </p:nvSpPr>
        <p:spPr>
          <a:xfrm>
            <a:off x="2144435" y="5433390"/>
            <a:ext cx="6857847" cy="975050"/>
          </a:xfrm>
        </p:spPr>
        <p:txBody>
          <a:bodyPr lIns="0" tIns="0" rIns="0" bIns="0" anchor="b">
            <a:normAutofit/>
          </a:bodyPr>
          <a:lstStyle>
            <a:lvl1pPr marL="0" indent="0" algn="l">
              <a:spcBef>
                <a:spcPts val="0"/>
              </a:spcBef>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cs-CZ" dirty="0"/>
              <a:t>Kliknutím můžete upravit styl předlohy.</a:t>
            </a:r>
          </a:p>
        </p:txBody>
      </p:sp>
      <p:sp>
        <p:nvSpPr>
          <p:cNvPr id="18" name="Obdélník 17"/>
          <p:cNvSpPr/>
          <p:nvPr userDrawn="1"/>
        </p:nvSpPr>
        <p:spPr>
          <a:xfrm>
            <a:off x="9792585" y="3184911"/>
            <a:ext cx="1921577" cy="646331"/>
          </a:xfrm>
          <a:prstGeom prst="rect">
            <a:avLst/>
          </a:prstGeom>
        </p:spPr>
        <p:txBody>
          <a:bodyPr wrap="square" lIns="0" tIns="0" rIns="0" bIns="0">
            <a:spAutoFit/>
          </a:bodyPr>
          <a:lstStyle/>
          <a:p>
            <a:pPr lvl="0" algn="r"/>
            <a:r>
              <a:rPr lang="cs-CZ" sz="1400" dirty="0"/>
              <a:t>OPERAČNÍ PROGRAM</a:t>
            </a:r>
          </a:p>
          <a:p>
            <a:pPr lvl="0" algn="r"/>
            <a:r>
              <a:rPr lang="cs-CZ" sz="1400" dirty="0"/>
              <a:t>ŽIVOTNÍ PROSTŘEDÍ</a:t>
            </a:r>
          </a:p>
          <a:p>
            <a:pPr lvl="0" algn="r"/>
            <a:r>
              <a:rPr lang="cs-CZ" sz="1400" dirty="0"/>
              <a:t>WWW.OPZP.CZ</a:t>
            </a:r>
          </a:p>
        </p:txBody>
      </p:sp>
      <p:sp>
        <p:nvSpPr>
          <p:cNvPr id="20" name="Obdélník 19"/>
          <p:cNvSpPr/>
          <p:nvPr userDrawn="1"/>
        </p:nvSpPr>
        <p:spPr>
          <a:xfrm>
            <a:off x="9676932" y="1595718"/>
            <a:ext cx="2020187" cy="923330"/>
          </a:xfrm>
          <a:prstGeom prst="rect">
            <a:avLst/>
          </a:prstGeom>
        </p:spPr>
        <p:txBody>
          <a:bodyPr wrap="square" lIns="0" tIns="0" rIns="0" bIns="0">
            <a:spAutoFit/>
          </a:bodyPr>
          <a:lstStyle/>
          <a:p>
            <a:pPr lvl="0" algn="r"/>
            <a:r>
              <a:rPr lang="cs-CZ" sz="2000" dirty="0"/>
              <a:t>INVESTICE </a:t>
            </a:r>
            <a:br>
              <a:rPr lang="cs-CZ" sz="2000" dirty="0"/>
            </a:br>
            <a:r>
              <a:rPr lang="cs-CZ" sz="2000" dirty="0"/>
              <a:t>DO ČISTÉ </a:t>
            </a:r>
            <a:br>
              <a:rPr lang="cs-CZ" sz="2000" dirty="0"/>
            </a:br>
            <a:r>
              <a:rPr lang="cs-CZ" sz="2000" dirty="0"/>
              <a:t>BUDOUCNOSTI</a:t>
            </a:r>
          </a:p>
        </p:txBody>
      </p:sp>
    </p:spTree>
    <p:extLst>
      <p:ext uri="{BB962C8B-B14F-4D97-AF65-F5344CB8AC3E}">
        <p14:creationId xmlns:p14="http://schemas.microsoft.com/office/powerpoint/2010/main" val="1725605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ulek podtitulek text odrážky">
    <p:spTree>
      <p:nvGrpSpPr>
        <p:cNvPr id="1" name=""/>
        <p:cNvGrpSpPr/>
        <p:nvPr/>
      </p:nvGrpSpPr>
      <p:grpSpPr>
        <a:xfrm>
          <a:off x="0" y="0"/>
          <a:ext cx="0" cy="0"/>
          <a:chOff x="0" y="0"/>
          <a:chExt cx="0" cy="0"/>
        </a:xfrm>
      </p:grpSpPr>
      <p:sp>
        <p:nvSpPr>
          <p:cNvPr id="9" name="Plassholder for tekst 8"/>
          <p:cNvSpPr>
            <a:spLocks noGrp="1"/>
          </p:cNvSpPr>
          <p:nvPr>
            <p:ph type="body" sz="quarter" idx="10" hasCustomPrompt="1"/>
          </p:nvPr>
        </p:nvSpPr>
        <p:spPr>
          <a:xfrm>
            <a:off x="630275" y="2311676"/>
            <a:ext cx="10932276" cy="430887"/>
          </a:xfrm>
        </p:spPr>
        <p:txBody>
          <a:bodyPr>
            <a:spAutoFit/>
          </a:bodyPr>
          <a:lstStyle>
            <a:lvl1pPr marL="0" indent="0">
              <a:buNone/>
              <a:defRPr sz="2800" b="1">
                <a:solidFill>
                  <a:srgbClr val="0063AC"/>
                </a:solidFill>
              </a:defRPr>
            </a:lvl1pPr>
          </a:lstStyle>
          <a:p>
            <a:pPr lvl="0"/>
            <a:r>
              <a:rPr lang="cs-CZ" dirty="0"/>
              <a:t>Podtitulek</a:t>
            </a:r>
            <a:endParaRPr lang="en-GB" dirty="0"/>
          </a:p>
        </p:txBody>
      </p:sp>
      <p:sp>
        <p:nvSpPr>
          <p:cNvPr id="7" name="Plassholder for innhold 2"/>
          <p:cNvSpPr>
            <a:spLocks noGrp="1"/>
          </p:cNvSpPr>
          <p:nvPr>
            <p:ph idx="1" hasCustomPrompt="1"/>
          </p:nvPr>
        </p:nvSpPr>
        <p:spPr>
          <a:xfrm>
            <a:off x="630275" y="2947699"/>
            <a:ext cx="10932276" cy="3227814"/>
          </a:xfrm>
        </p:spPr>
        <p:txBody>
          <a:bodyPr/>
          <a:lstStyle>
            <a:lvl1pPr>
              <a:buClr>
                <a:srgbClr val="3F9C35"/>
              </a:buClr>
              <a:defRPr/>
            </a:lvl1pPr>
            <a:lvl2pPr>
              <a:defRPr baseline="0"/>
            </a:lvl2pPr>
            <a:lvl3pPr>
              <a:buClr>
                <a:srgbClr val="3F9C35"/>
              </a:buClr>
              <a:defRPr/>
            </a:lvl3pPr>
            <a:lvl4pPr>
              <a:defRPr/>
            </a:lvl4pPr>
            <a:lvl5pPr>
              <a:buClr>
                <a:srgbClr val="3F9C35"/>
              </a:buClr>
              <a:defRPr/>
            </a:lvl5pPr>
          </a:lstStyle>
          <a:p>
            <a:pPr lvl="0"/>
            <a:r>
              <a:rPr lang="cs-CZ" dirty="0"/>
              <a:t>Kliknutím přidáte text</a:t>
            </a:r>
            <a:endParaRPr lang="nb-NO" dirty="0"/>
          </a:p>
          <a:p>
            <a:pPr lvl="1"/>
            <a:r>
              <a:rPr lang="cs-CZ" dirty="0"/>
              <a:t>Druhá úroveň</a:t>
            </a:r>
            <a:endParaRPr lang="nb-NO" dirty="0"/>
          </a:p>
          <a:p>
            <a:pPr lvl="2"/>
            <a:r>
              <a:rPr lang="cs-CZ" dirty="0"/>
              <a:t>Třetí úroveň</a:t>
            </a:r>
            <a:endParaRPr lang="nb-NO" dirty="0"/>
          </a:p>
          <a:p>
            <a:pPr lvl="3"/>
            <a:r>
              <a:rPr lang="cs-CZ" dirty="0"/>
              <a:t>Čtvrtá úroveň</a:t>
            </a:r>
            <a:endParaRPr lang="nb-NO" dirty="0"/>
          </a:p>
          <a:p>
            <a:pPr lvl="4"/>
            <a:r>
              <a:rPr lang="cs-CZ" dirty="0"/>
              <a:t>Pátá úroveň</a:t>
            </a:r>
            <a:endParaRPr lang="nb-NO" dirty="0"/>
          </a:p>
        </p:txBody>
      </p:sp>
      <p:sp>
        <p:nvSpPr>
          <p:cNvPr id="4" name="Nadpis 3"/>
          <p:cNvSpPr>
            <a:spLocks noGrp="1"/>
          </p:cNvSpPr>
          <p:nvPr>
            <p:ph type="title"/>
          </p:nvPr>
        </p:nvSpPr>
        <p:spPr/>
        <p:txBody>
          <a:bodyPr/>
          <a:lstStyle/>
          <a:p>
            <a:r>
              <a:rPr lang="cs-CZ"/>
              <a:t>Kliknutím lze upravit styl.</a:t>
            </a:r>
            <a:endParaRPr lang="cs-CZ" dirty="0"/>
          </a:p>
        </p:txBody>
      </p:sp>
      <p:sp>
        <p:nvSpPr>
          <p:cNvPr id="5" name="Obdélník 4"/>
          <p:cNvSpPr/>
          <p:nvPr userDrawn="1"/>
        </p:nvSpPr>
        <p:spPr>
          <a:xfrm>
            <a:off x="0" y="0"/>
            <a:ext cx="12192000" cy="1219200"/>
          </a:xfrm>
          <a:prstGeom prst="rect">
            <a:avLst/>
          </a:prstGeom>
          <a:solidFill>
            <a:srgbClr val="006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73712093"/>
      </p:ext>
    </p:extLst>
  </p:cSld>
  <p:clrMapOvr>
    <a:masterClrMapping/>
  </p:clrMapOvr>
  <p:extLst>
    <p:ext uri="{DCECCB84-F9BA-43D5-87BE-67443E8EF086}">
      <p15:sldGuideLst xmlns:p15="http://schemas.microsoft.com/office/powerpoint/2012/main">
        <p15:guide id="1" orient="horz" pos="2160">
          <p15:clr>
            <a:srgbClr val="FBAE40"/>
          </p15:clr>
        </p15:guide>
        <p15:guide id="2" pos="39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B400B1-FCCB-6F45-87B1-2798311ED5D0}"/>
              </a:ext>
            </a:extLst>
          </p:cNvPr>
          <p:cNvSpPr>
            <a:spLocks noGrp="1"/>
          </p:cNvSpPr>
          <p:nvPr>
            <p:ph type="title"/>
          </p:nvPr>
        </p:nvSpPr>
        <p:spPr>
          <a:xfrm>
            <a:off x="421783" y="483568"/>
            <a:ext cx="11280067" cy="618722"/>
          </a:xfrm>
        </p:spPr>
        <p:txBody>
          <a:bodyPr/>
          <a:lstStyle/>
          <a:p>
            <a:r>
              <a:rPr lang="cs-CZ"/>
              <a:t>Kliknutím lze upravit styl.</a:t>
            </a:r>
          </a:p>
        </p:txBody>
      </p:sp>
      <p:sp>
        <p:nvSpPr>
          <p:cNvPr id="3" name="Zástupný symbol pro obsah 2">
            <a:extLst>
              <a:ext uri="{FF2B5EF4-FFF2-40B4-BE49-F238E27FC236}">
                <a16:creationId xmlns:a16="http://schemas.microsoft.com/office/drawing/2014/main" id="{798EB1DC-2262-9F44-9653-18C9E7076411}"/>
              </a:ext>
            </a:extLst>
          </p:cNvPr>
          <p:cNvSpPr>
            <a:spLocks noGrp="1"/>
          </p:cNvSpPr>
          <p:nvPr>
            <p:ph idx="1"/>
          </p:nvPr>
        </p:nvSpPr>
        <p:spPr>
          <a:xfrm>
            <a:off x="421783" y="1915299"/>
            <a:ext cx="11280067" cy="4003589"/>
          </a:xfrm>
        </p:spPr>
        <p:txBody>
          <a:bodyPr/>
          <a:lstStyle>
            <a:lvl1pPr>
              <a:lnSpc>
                <a:spcPct val="150000"/>
              </a:lnSpc>
              <a:defRPr/>
            </a:lvl1pPr>
          </a:lstStyle>
          <a:p>
            <a:r>
              <a:rPr lang="cs-CZ"/>
              <a:t>Upravte styly předlohy textu.
Druhá úroveň
Třetí úroveň
Čtvrtá úroveň
Pátá úroveň</a:t>
            </a:r>
          </a:p>
        </p:txBody>
      </p:sp>
      <p:sp>
        <p:nvSpPr>
          <p:cNvPr id="6" name="Zástupný symbol pro číslo snímku 5">
            <a:extLst>
              <a:ext uri="{FF2B5EF4-FFF2-40B4-BE49-F238E27FC236}">
                <a16:creationId xmlns:a16="http://schemas.microsoft.com/office/drawing/2014/main" id="{BD780353-BDD2-D443-B25F-0DB381FA3A80}"/>
              </a:ext>
            </a:extLst>
          </p:cNvPr>
          <p:cNvSpPr>
            <a:spLocks noGrp="1"/>
          </p:cNvSpPr>
          <p:nvPr>
            <p:ph type="sldNum" sz="quarter" idx="12"/>
          </p:nvPr>
        </p:nvSpPr>
        <p:spPr/>
        <p:txBody>
          <a:bodyPr/>
          <a:lstStyle/>
          <a:p>
            <a:r>
              <a:rPr lang="cs-CZ" dirty="0"/>
              <a:t>Strana </a:t>
            </a:r>
            <a:fld id="{ED849EA6-AEEF-9E42-A9CB-11D1C1A366AE}" type="slidenum">
              <a:rPr lang="cs-CZ" smtClean="0"/>
              <a:t>‹#›</a:t>
            </a:fld>
            <a:endParaRPr lang="cs-CZ" dirty="0"/>
          </a:p>
        </p:txBody>
      </p:sp>
      <p:pic>
        <p:nvPicPr>
          <p:cNvPr id="8" name="Obrázek 7">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r="70478" b="-9223"/>
          <a:stretch/>
        </p:blipFill>
        <p:spPr>
          <a:xfrm>
            <a:off x="509465" y="6313587"/>
            <a:ext cx="1373123" cy="221684"/>
          </a:xfrm>
          <a:prstGeom prst="rect">
            <a:avLst/>
          </a:prstGeom>
        </p:spPr>
      </p:pic>
      <p:sp>
        <p:nvSpPr>
          <p:cNvPr id="15" name="Zástupný symbol pro obsah 14">
            <a:extLst>
              <a:ext uri="{FF2B5EF4-FFF2-40B4-BE49-F238E27FC236}">
                <a16:creationId xmlns:a16="http://schemas.microsoft.com/office/drawing/2014/main" id="{3DAD184D-91BC-314B-941E-4BD10E0B2735}"/>
              </a:ext>
            </a:extLst>
          </p:cNvPr>
          <p:cNvSpPr>
            <a:spLocks noGrp="1"/>
          </p:cNvSpPr>
          <p:nvPr>
            <p:ph sz="quarter" idx="13"/>
          </p:nvPr>
        </p:nvSpPr>
        <p:spPr>
          <a:xfrm>
            <a:off x="421783" y="1167085"/>
            <a:ext cx="11280067" cy="550862"/>
          </a:xfrm>
        </p:spPr>
        <p:txBody>
          <a:bodyPr>
            <a:normAutofit/>
          </a:bodyPr>
          <a:lstStyle>
            <a:lvl1pPr marL="0" indent="0">
              <a:buNone/>
              <a:defRPr sz="2400" b="1"/>
            </a:lvl1pPr>
          </a:lstStyle>
          <a:p>
            <a:r>
              <a:rPr lang="cs-CZ" dirty="0"/>
              <a:t>Upravte styly předlohy textu.</a:t>
            </a:r>
          </a:p>
        </p:txBody>
      </p:sp>
      <p:pic>
        <p:nvPicPr>
          <p:cNvPr id="7" name="Obrázek 6">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l="29714" t="-5617"/>
          <a:stretch/>
        </p:blipFill>
        <p:spPr>
          <a:xfrm>
            <a:off x="4150658" y="6302188"/>
            <a:ext cx="3269171" cy="214363"/>
          </a:xfrm>
          <a:prstGeom prst="rect">
            <a:avLst/>
          </a:prstGeom>
        </p:spPr>
      </p:pic>
    </p:spTree>
    <p:extLst>
      <p:ext uri="{BB962C8B-B14F-4D97-AF65-F5344CB8AC3E}">
        <p14:creationId xmlns:p14="http://schemas.microsoft.com/office/powerpoint/2010/main" val="3225212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2">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B400B1-FCCB-6F45-87B1-2798311ED5D0}"/>
              </a:ext>
            </a:extLst>
          </p:cNvPr>
          <p:cNvSpPr>
            <a:spLocks noGrp="1"/>
          </p:cNvSpPr>
          <p:nvPr>
            <p:ph type="title"/>
          </p:nvPr>
        </p:nvSpPr>
        <p:spPr>
          <a:xfrm>
            <a:off x="421783" y="483568"/>
            <a:ext cx="11280067" cy="618722"/>
          </a:xfrm>
        </p:spPr>
        <p:txBody>
          <a:bodyPr/>
          <a:lstStyle/>
          <a:p>
            <a:r>
              <a:rPr lang="cs-CZ" dirty="0"/>
              <a:t>Kliknutím lze upravit styl.</a:t>
            </a:r>
          </a:p>
        </p:txBody>
      </p:sp>
      <p:sp>
        <p:nvSpPr>
          <p:cNvPr id="3" name="Zástupný symbol pro obsah 2">
            <a:extLst>
              <a:ext uri="{FF2B5EF4-FFF2-40B4-BE49-F238E27FC236}">
                <a16:creationId xmlns:a16="http://schemas.microsoft.com/office/drawing/2014/main" id="{798EB1DC-2262-9F44-9653-18C9E7076411}"/>
              </a:ext>
            </a:extLst>
          </p:cNvPr>
          <p:cNvSpPr>
            <a:spLocks noGrp="1"/>
          </p:cNvSpPr>
          <p:nvPr>
            <p:ph idx="1"/>
          </p:nvPr>
        </p:nvSpPr>
        <p:spPr>
          <a:xfrm>
            <a:off x="421783" y="1915299"/>
            <a:ext cx="5340191" cy="4003589"/>
          </a:xfrm>
        </p:spPr>
        <p:txBody>
          <a:bodyPr/>
          <a:lstStyle/>
          <a:p>
            <a:r>
              <a:rPr lang="cs-CZ" dirty="0"/>
              <a:t>Upravte styly předlohy textu.
Druhá úroveň
Třetí úroveň
Čtvrtá úroveň
Pátá úroveň</a:t>
            </a:r>
          </a:p>
        </p:txBody>
      </p:sp>
      <p:sp>
        <p:nvSpPr>
          <p:cNvPr id="6" name="Zástupný symbol pro číslo snímku 5">
            <a:extLst>
              <a:ext uri="{FF2B5EF4-FFF2-40B4-BE49-F238E27FC236}">
                <a16:creationId xmlns:a16="http://schemas.microsoft.com/office/drawing/2014/main" id="{BD780353-BDD2-D443-B25F-0DB381FA3A80}"/>
              </a:ext>
            </a:extLst>
          </p:cNvPr>
          <p:cNvSpPr>
            <a:spLocks noGrp="1"/>
          </p:cNvSpPr>
          <p:nvPr>
            <p:ph type="sldNum" sz="quarter" idx="12"/>
          </p:nvPr>
        </p:nvSpPr>
        <p:spPr/>
        <p:txBody>
          <a:bodyPr/>
          <a:lstStyle/>
          <a:p>
            <a:r>
              <a:rPr lang="cs-CZ" dirty="0"/>
              <a:t>Strana </a:t>
            </a:r>
            <a:fld id="{ED849EA6-AEEF-9E42-A9CB-11D1C1A366AE}" type="slidenum">
              <a:rPr lang="cs-CZ" smtClean="0"/>
              <a:t>‹#›</a:t>
            </a:fld>
            <a:endParaRPr lang="cs-CZ" dirty="0"/>
          </a:p>
        </p:txBody>
      </p:sp>
      <p:sp>
        <p:nvSpPr>
          <p:cNvPr id="7" name="Zástupný symbol pro obsah 2">
            <a:extLst>
              <a:ext uri="{FF2B5EF4-FFF2-40B4-BE49-F238E27FC236}">
                <a16:creationId xmlns:a16="http://schemas.microsoft.com/office/drawing/2014/main" id="{A9A5F0C5-8028-4242-A0DF-9AE03B237C73}"/>
              </a:ext>
            </a:extLst>
          </p:cNvPr>
          <p:cNvSpPr>
            <a:spLocks noGrp="1"/>
          </p:cNvSpPr>
          <p:nvPr>
            <p:ph idx="13"/>
          </p:nvPr>
        </p:nvSpPr>
        <p:spPr>
          <a:xfrm>
            <a:off x="6372386" y="1915299"/>
            <a:ext cx="5340191" cy="4003589"/>
          </a:xfrm>
        </p:spPr>
        <p:txBody>
          <a:bodyPr/>
          <a:lstStyle/>
          <a:p>
            <a:r>
              <a:rPr lang="cs-CZ"/>
              <a:t>Upravte styly předlohy textu.
Druhá úroveň
Třetí úroveň
Čtvrtá úroveň
Pátá úroveň</a:t>
            </a:r>
          </a:p>
        </p:txBody>
      </p:sp>
      <p:sp>
        <p:nvSpPr>
          <p:cNvPr id="9" name="Zástupný symbol pro obsah 14">
            <a:extLst>
              <a:ext uri="{FF2B5EF4-FFF2-40B4-BE49-F238E27FC236}">
                <a16:creationId xmlns:a16="http://schemas.microsoft.com/office/drawing/2014/main" id="{F36F4A45-4DE1-4547-9F78-47DA4C2765EE}"/>
              </a:ext>
            </a:extLst>
          </p:cNvPr>
          <p:cNvSpPr>
            <a:spLocks noGrp="1"/>
          </p:cNvSpPr>
          <p:nvPr>
            <p:ph sz="quarter" idx="14"/>
          </p:nvPr>
        </p:nvSpPr>
        <p:spPr>
          <a:xfrm>
            <a:off x="421783" y="1167085"/>
            <a:ext cx="11280067" cy="550862"/>
          </a:xfrm>
        </p:spPr>
        <p:txBody>
          <a:bodyPr>
            <a:normAutofit/>
          </a:bodyPr>
          <a:lstStyle>
            <a:lvl1pPr marL="0" indent="0">
              <a:buNone/>
              <a:defRPr sz="2400" b="1"/>
            </a:lvl1pPr>
          </a:lstStyle>
          <a:p>
            <a:r>
              <a:rPr lang="cs-CZ" dirty="0"/>
              <a:t>Upravte styly předlohy textu.</a:t>
            </a:r>
          </a:p>
        </p:txBody>
      </p:sp>
      <p:pic>
        <p:nvPicPr>
          <p:cNvPr id="10" name="Obrázek 9">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r="70478" b="-9223"/>
          <a:stretch/>
        </p:blipFill>
        <p:spPr>
          <a:xfrm>
            <a:off x="509465" y="6313587"/>
            <a:ext cx="1373123" cy="221684"/>
          </a:xfrm>
          <a:prstGeom prst="rect">
            <a:avLst/>
          </a:prstGeom>
        </p:spPr>
      </p:pic>
      <p:pic>
        <p:nvPicPr>
          <p:cNvPr id="11" name="Obrázek 10">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l="29714" t="-5617"/>
          <a:stretch/>
        </p:blipFill>
        <p:spPr>
          <a:xfrm>
            <a:off x="4150658" y="6302188"/>
            <a:ext cx="3269171" cy="214363"/>
          </a:xfrm>
          <a:prstGeom prst="rect">
            <a:avLst/>
          </a:prstGeom>
        </p:spPr>
      </p:pic>
    </p:spTree>
    <p:extLst>
      <p:ext uri="{BB962C8B-B14F-4D97-AF65-F5344CB8AC3E}">
        <p14:creationId xmlns:p14="http://schemas.microsoft.com/office/powerpoint/2010/main" val="1890743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ol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14B598-D6A3-1B4C-935B-9E3A3FCA5F22}"/>
              </a:ext>
            </a:extLst>
          </p:cNvPr>
          <p:cNvSpPr>
            <a:spLocks noGrp="1"/>
          </p:cNvSpPr>
          <p:nvPr>
            <p:ph type="ctrTitle"/>
          </p:nvPr>
        </p:nvSpPr>
        <p:spPr>
          <a:xfrm>
            <a:off x="407990" y="2091848"/>
            <a:ext cx="5316407" cy="4348698"/>
          </a:xfrm>
        </p:spPr>
        <p:txBody>
          <a:bodyPr lIns="0" tIns="0" rIns="0" bIns="0" anchor="b">
            <a:noAutofit/>
          </a:bodyPr>
          <a:lstStyle>
            <a:lvl1pPr algn="l">
              <a:defRPr sz="4400"/>
            </a:lvl1pPr>
          </a:lstStyle>
          <a:p>
            <a:r>
              <a:rPr lang="cs-CZ" dirty="0"/>
              <a:t>Kliknutím lze upravit styl.</a:t>
            </a:r>
          </a:p>
        </p:txBody>
      </p:sp>
    </p:spTree>
    <p:extLst>
      <p:ext uri="{BB962C8B-B14F-4D97-AF65-F5344CB8AC3E}">
        <p14:creationId xmlns:p14="http://schemas.microsoft.com/office/powerpoint/2010/main" val="296986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B400B1-FCCB-6F45-87B1-2798311ED5D0}"/>
              </a:ext>
            </a:extLst>
          </p:cNvPr>
          <p:cNvSpPr>
            <a:spLocks noGrp="1"/>
          </p:cNvSpPr>
          <p:nvPr>
            <p:ph type="title"/>
          </p:nvPr>
        </p:nvSpPr>
        <p:spPr>
          <a:xfrm>
            <a:off x="421783" y="483568"/>
            <a:ext cx="11280067" cy="681354"/>
          </a:xfrm>
        </p:spPr>
        <p:txBody>
          <a:bodyPr/>
          <a:lstStyle/>
          <a:p>
            <a:r>
              <a:rPr lang="cs-CZ"/>
              <a:t>Kliknutím lze upravit styl.</a:t>
            </a:r>
          </a:p>
        </p:txBody>
      </p:sp>
      <p:sp>
        <p:nvSpPr>
          <p:cNvPr id="3" name="Zástupný symbol pro obsah 2">
            <a:extLst>
              <a:ext uri="{FF2B5EF4-FFF2-40B4-BE49-F238E27FC236}">
                <a16:creationId xmlns:a16="http://schemas.microsoft.com/office/drawing/2014/main" id="{798EB1DC-2262-9F44-9653-18C9E7076411}"/>
              </a:ext>
            </a:extLst>
          </p:cNvPr>
          <p:cNvSpPr>
            <a:spLocks noGrp="1"/>
          </p:cNvSpPr>
          <p:nvPr>
            <p:ph idx="1"/>
          </p:nvPr>
        </p:nvSpPr>
        <p:spPr/>
        <p:txBody>
          <a:bodyPr/>
          <a:lstStyle/>
          <a:p>
            <a:r>
              <a:rPr lang="cs-CZ"/>
              <a:t>Upravte styly předlohy textu.
Druhá úroveň
Třetí úroveň
Čtvrtá úroveň
Pátá úroveň</a:t>
            </a:r>
          </a:p>
        </p:txBody>
      </p:sp>
      <p:sp>
        <p:nvSpPr>
          <p:cNvPr id="7" name="Zástupný symbol pro číslo snímku 5">
            <a:extLst>
              <a:ext uri="{FF2B5EF4-FFF2-40B4-BE49-F238E27FC236}">
                <a16:creationId xmlns:a16="http://schemas.microsoft.com/office/drawing/2014/main" id="{BD780353-BDD2-D443-B25F-0DB381FA3A80}"/>
              </a:ext>
            </a:extLst>
          </p:cNvPr>
          <p:cNvSpPr>
            <a:spLocks noGrp="1"/>
          </p:cNvSpPr>
          <p:nvPr>
            <p:ph type="sldNum" sz="quarter" idx="12"/>
          </p:nvPr>
        </p:nvSpPr>
        <p:spPr>
          <a:xfrm>
            <a:off x="8610599" y="6230596"/>
            <a:ext cx="3091251" cy="365125"/>
          </a:xfrm>
        </p:spPr>
        <p:txBody>
          <a:bodyPr/>
          <a:lstStyle/>
          <a:p>
            <a:r>
              <a:rPr lang="cs-CZ" dirty="0"/>
              <a:t>Strana </a:t>
            </a:r>
            <a:fld id="{ED849EA6-AEEF-9E42-A9CB-11D1C1A366AE}" type="slidenum">
              <a:rPr lang="cs-CZ" smtClean="0"/>
              <a:t>‹#›</a:t>
            </a:fld>
            <a:endParaRPr lang="cs-CZ" dirty="0"/>
          </a:p>
        </p:txBody>
      </p:sp>
      <p:pic>
        <p:nvPicPr>
          <p:cNvPr id="8" name="Obrázek 7">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r="70478" b="-9223"/>
          <a:stretch/>
        </p:blipFill>
        <p:spPr>
          <a:xfrm>
            <a:off x="509465" y="6313587"/>
            <a:ext cx="1373123" cy="221684"/>
          </a:xfrm>
          <a:prstGeom prst="rect">
            <a:avLst/>
          </a:prstGeom>
        </p:spPr>
      </p:pic>
      <p:pic>
        <p:nvPicPr>
          <p:cNvPr id="9" name="Obrázek 8">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l="29714" t="-5617"/>
          <a:stretch/>
        </p:blipFill>
        <p:spPr>
          <a:xfrm>
            <a:off x="4150658" y="6302188"/>
            <a:ext cx="3269171" cy="214363"/>
          </a:xfrm>
          <a:prstGeom prst="rect">
            <a:avLst/>
          </a:prstGeom>
        </p:spPr>
      </p:pic>
    </p:spTree>
    <p:extLst>
      <p:ext uri="{BB962C8B-B14F-4D97-AF65-F5344CB8AC3E}">
        <p14:creationId xmlns:p14="http://schemas.microsoft.com/office/powerpoint/2010/main" val="3752273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Předěl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13946B-851A-E149-98B1-5E733899682C}"/>
              </a:ext>
            </a:extLst>
          </p:cNvPr>
          <p:cNvSpPr>
            <a:spLocks noGrp="1"/>
          </p:cNvSpPr>
          <p:nvPr>
            <p:ph type="title"/>
          </p:nvPr>
        </p:nvSpPr>
        <p:spPr>
          <a:xfrm>
            <a:off x="407987" y="1709740"/>
            <a:ext cx="11306175"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67BBD86A-183E-0B4A-B2E3-872F009018EE}"/>
              </a:ext>
            </a:extLst>
          </p:cNvPr>
          <p:cNvSpPr>
            <a:spLocks noGrp="1"/>
          </p:cNvSpPr>
          <p:nvPr>
            <p:ph type="body" idx="1" hasCustomPrompt="1"/>
          </p:nvPr>
        </p:nvSpPr>
        <p:spPr>
          <a:xfrm>
            <a:off x="407987" y="4589465"/>
            <a:ext cx="11306175" cy="2008185"/>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cs-CZ" dirty="0"/>
              <a:t>Upravte styly předlohy textu.
Druhá úroveň
Třetí úroveň</a:t>
            </a:r>
          </a:p>
        </p:txBody>
      </p:sp>
    </p:spTree>
    <p:extLst>
      <p:ext uri="{BB962C8B-B14F-4D97-AF65-F5344CB8AC3E}">
        <p14:creationId xmlns:p14="http://schemas.microsoft.com/office/powerpoint/2010/main" val="4001685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0C509E-0C7B-AB4C-9EE5-3D01649D0B86}"/>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8144F57C-3C36-6940-91E8-6EE06FBB41AF}"/>
              </a:ext>
            </a:extLst>
          </p:cNvPr>
          <p:cNvSpPr>
            <a:spLocks noGrp="1"/>
          </p:cNvSpPr>
          <p:nvPr>
            <p:ph sz="half" idx="1"/>
          </p:nvPr>
        </p:nvSpPr>
        <p:spPr>
          <a:xfrm>
            <a:off x="838200" y="1825625"/>
            <a:ext cx="5181600" cy="4351338"/>
          </a:xfrm>
        </p:spPr>
        <p:txBody>
          <a:bodyPr/>
          <a:lstStyle/>
          <a:p>
            <a:r>
              <a:rPr lang="cs-CZ" dirty="0"/>
              <a:t>Upravte styly předlohy textu.
Druhá úroveň
Třetí úroveň
Čtvrtá úroveň
Pátá úroveň</a:t>
            </a:r>
          </a:p>
        </p:txBody>
      </p:sp>
      <p:sp>
        <p:nvSpPr>
          <p:cNvPr id="4" name="Zástupný symbol pro obsah 3">
            <a:extLst>
              <a:ext uri="{FF2B5EF4-FFF2-40B4-BE49-F238E27FC236}">
                <a16:creationId xmlns:a16="http://schemas.microsoft.com/office/drawing/2014/main" id="{2E2EB652-F8FC-AD44-AF0E-AA20F5AE3E49}"/>
              </a:ext>
            </a:extLst>
          </p:cNvPr>
          <p:cNvSpPr>
            <a:spLocks noGrp="1"/>
          </p:cNvSpPr>
          <p:nvPr>
            <p:ph sz="half" idx="2"/>
          </p:nvPr>
        </p:nvSpPr>
        <p:spPr>
          <a:xfrm>
            <a:off x="6172200" y="1825625"/>
            <a:ext cx="5181600" cy="4351338"/>
          </a:xfrm>
        </p:spPr>
        <p:txBody>
          <a:bodyPr/>
          <a:lstStyle/>
          <a:p>
            <a:r>
              <a:rPr lang="cs-CZ"/>
              <a:t>Upravte styly předlohy textu.
Druhá úroveň
Třetí úroveň
Čtvrtá úroveň
Pátá úroveň</a:t>
            </a:r>
          </a:p>
        </p:txBody>
      </p:sp>
      <p:sp>
        <p:nvSpPr>
          <p:cNvPr id="8" name="Zástupný symbol pro číslo snímku 5">
            <a:extLst>
              <a:ext uri="{FF2B5EF4-FFF2-40B4-BE49-F238E27FC236}">
                <a16:creationId xmlns:a16="http://schemas.microsoft.com/office/drawing/2014/main" id="{BD780353-BDD2-D443-B25F-0DB381FA3A80}"/>
              </a:ext>
            </a:extLst>
          </p:cNvPr>
          <p:cNvSpPr>
            <a:spLocks noGrp="1"/>
          </p:cNvSpPr>
          <p:nvPr>
            <p:ph type="sldNum" sz="quarter" idx="12"/>
          </p:nvPr>
        </p:nvSpPr>
        <p:spPr>
          <a:xfrm>
            <a:off x="8610599" y="6230596"/>
            <a:ext cx="3091251" cy="365125"/>
          </a:xfrm>
        </p:spPr>
        <p:txBody>
          <a:bodyPr/>
          <a:lstStyle/>
          <a:p>
            <a:r>
              <a:rPr lang="cs-CZ" dirty="0"/>
              <a:t>Strana </a:t>
            </a:r>
            <a:fld id="{ED849EA6-AEEF-9E42-A9CB-11D1C1A366AE}" type="slidenum">
              <a:rPr lang="cs-CZ" smtClean="0"/>
              <a:t>‹#›</a:t>
            </a:fld>
            <a:endParaRPr lang="cs-CZ" dirty="0"/>
          </a:p>
        </p:txBody>
      </p:sp>
      <p:pic>
        <p:nvPicPr>
          <p:cNvPr id="9" name="Obrázek 8">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r="70478" b="-9223"/>
          <a:stretch/>
        </p:blipFill>
        <p:spPr>
          <a:xfrm>
            <a:off x="509465" y="6313587"/>
            <a:ext cx="1373123" cy="221684"/>
          </a:xfrm>
          <a:prstGeom prst="rect">
            <a:avLst/>
          </a:prstGeom>
        </p:spPr>
      </p:pic>
      <p:pic>
        <p:nvPicPr>
          <p:cNvPr id="10" name="Obrázek 9">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l="29714" t="-5617"/>
          <a:stretch/>
        </p:blipFill>
        <p:spPr>
          <a:xfrm>
            <a:off x="4150658" y="6302188"/>
            <a:ext cx="3269171" cy="214363"/>
          </a:xfrm>
          <a:prstGeom prst="rect">
            <a:avLst/>
          </a:prstGeom>
        </p:spPr>
      </p:pic>
    </p:spTree>
    <p:extLst>
      <p:ext uri="{BB962C8B-B14F-4D97-AF65-F5344CB8AC3E}">
        <p14:creationId xmlns:p14="http://schemas.microsoft.com/office/powerpoint/2010/main" val="2850517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186ACE-B6A3-A846-89DD-643C2F78FCB6}"/>
              </a:ext>
            </a:extLst>
          </p:cNvPr>
          <p:cNvSpPr>
            <a:spLocks noGrp="1"/>
          </p:cNvSpPr>
          <p:nvPr>
            <p:ph type="title"/>
          </p:nvPr>
        </p:nvSpPr>
        <p:spPr>
          <a:xfrm>
            <a:off x="407988" y="496264"/>
            <a:ext cx="11293862" cy="1325563"/>
          </a:xfrm>
        </p:spPr>
        <p:txBody>
          <a:bodyPr/>
          <a:lstStyle/>
          <a:p>
            <a:r>
              <a:rPr lang="cs-CZ" dirty="0"/>
              <a:t>Kliknutím lze upravit styl.</a:t>
            </a:r>
          </a:p>
        </p:txBody>
      </p:sp>
      <p:sp>
        <p:nvSpPr>
          <p:cNvPr id="4" name="Zástupný symbol pro obsah 3">
            <a:extLst>
              <a:ext uri="{FF2B5EF4-FFF2-40B4-BE49-F238E27FC236}">
                <a16:creationId xmlns:a16="http://schemas.microsoft.com/office/drawing/2014/main" id="{060B5B06-AED4-2B4B-9F99-475BF764A837}"/>
              </a:ext>
            </a:extLst>
          </p:cNvPr>
          <p:cNvSpPr>
            <a:spLocks noGrp="1"/>
          </p:cNvSpPr>
          <p:nvPr>
            <p:ph sz="half" idx="2"/>
          </p:nvPr>
        </p:nvSpPr>
        <p:spPr>
          <a:xfrm>
            <a:off x="839789" y="2505075"/>
            <a:ext cx="5157787" cy="3684588"/>
          </a:xfrm>
        </p:spPr>
        <p:txBody>
          <a:bodyPr/>
          <a:lstStyle/>
          <a:p>
            <a:r>
              <a:rPr lang="cs-CZ" dirty="0"/>
              <a:t>Upravte styly předlohy textu.
Druhá úroveň
Třetí úroveň
Čtvrtá úroveň
Pátá úroveň</a:t>
            </a:r>
          </a:p>
        </p:txBody>
      </p:sp>
      <p:sp>
        <p:nvSpPr>
          <p:cNvPr id="6" name="Zástupný symbol pro obsah 5">
            <a:extLst>
              <a:ext uri="{FF2B5EF4-FFF2-40B4-BE49-F238E27FC236}">
                <a16:creationId xmlns:a16="http://schemas.microsoft.com/office/drawing/2014/main" id="{D41B47B7-FBE4-B84C-9475-24EA10CA608A}"/>
              </a:ext>
            </a:extLst>
          </p:cNvPr>
          <p:cNvSpPr>
            <a:spLocks noGrp="1"/>
          </p:cNvSpPr>
          <p:nvPr>
            <p:ph sz="quarter" idx="4"/>
          </p:nvPr>
        </p:nvSpPr>
        <p:spPr>
          <a:xfrm>
            <a:off x="6172201" y="2505075"/>
            <a:ext cx="5183188" cy="3684588"/>
          </a:xfrm>
        </p:spPr>
        <p:txBody>
          <a:bodyPr/>
          <a:lstStyle/>
          <a:p>
            <a:r>
              <a:rPr lang="cs-CZ"/>
              <a:t>Upravte styly předlohy textu.
Druhá úroveň
Třetí úroveň
Čtvrtá úroveň
Pátá úroveň</a:t>
            </a:r>
          </a:p>
        </p:txBody>
      </p:sp>
      <p:sp>
        <p:nvSpPr>
          <p:cNvPr id="10" name="Zástupný symbol pro číslo snímku 5">
            <a:extLst>
              <a:ext uri="{FF2B5EF4-FFF2-40B4-BE49-F238E27FC236}">
                <a16:creationId xmlns:a16="http://schemas.microsoft.com/office/drawing/2014/main" id="{BD780353-BDD2-D443-B25F-0DB381FA3A80}"/>
              </a:ext>
            </a:extLst>
          </p:cNvPr>
          <p:cNvSpPr>
            <a:spLocks noGrp="1"/>
          </p:cNvSpPr>
          <p:nvPr>
            <p:ph type="sldNum" sz="quarter" idx="12"/>
          </p:nvPr>
        </p:nvSpPr>
        <p:spPr>
          <a:xfrm>
            <a:off x="8610599" y="6230596"/>
            <a:ext cx="3091251" cy="365125"/>
          </a:xfrm>
        </p:spPr>
        <p:txBody>
          <a:bodyPr/>
          <a:lstStyle/>
          <a:p>
            <a:r>
              <a:rPr lang="cs-CZ" dirty="0"/>
              <a:t>Strana </a:t>
            </a:r>
            <a:fld id="{ED849EA6-AEEF-9E42-A9CB-11D1C1A366AE}" type="slidenum">
              <a:rPr lang="cs-CZ" smtClean="0"/>
              <a:t>‹#›</a:t>
            </a:fld>
            <a:endParaRPr lang="cs-CZ" dirty="0"/>
          </a:p>
        </p:txBody>
      </p:sp>
      <p:pic>
        <p:nvPicPr>
          <p:cNvPr id="11" name="Obrázek 10">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r="70478" b="-9223"/>
          <a:stretch/>
        </p:blipFill>
        <p:spPr>
          <a:xfrm>
            <a:off x="509465" y="6313587"/>
            <a:ext cx="1373123" cy="221684"/>
          </a:xfrm>
          <a:prstGeom prst="rect">
            <a:avLst/>
          </a:prstGeom>
        </p:spPr>
      </p:pic>
      <p:pic>
        <p:nvPicPr>
          <p:cNvPr id="12" name="Obrázek 11">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l="29714" t="-5617"/>
          <a:stretch/>
        </p:blipFill>
        <p:spPr>
          <a:xfrm>
            <a:off x="4150658" y="6302188"/>
            <a:ext cx="3269171" cy="214363"/>
          </a:xfrm>
          <a:prstGeom prst="rect">
            <a:avLst/>
          </a:prstGeom>
        </p:spPr>
      </p:pic>
    </p:spTree>
    <p:extLst>
      <p:ext uri="{BB962C8B-B14F-4D97-AF65-F5344CB8AC3E}">
        <p14:creationId xmlns:p14="http://schemas.microsoft.com/office/powerpoint/2010/main" val="139480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9CED1-DD16-5141-A2A0-F5CD2C68E992}"/>
              </a:ext>
            </a:extLst>
          </p:cNvPr>
          <p:cNvSpPr>
            <a:spLocks noGrp="1"/>
          </p:cNvSpPr>
          <p:nvPr>
            <p:ph type="title"/>
          </p:nvPr>
        </p:nvSpPr>
        <p:spPr/>
        <p:txBody>
          <a:bodyPr/>
          <a:lstStyle/>
          <a:p>
            <a:r>
              <a:rPr lang="cs-CZ"/>
              <a:t>Kliknutím lze upravit styl.</a:t>
            </a:r>
          </a:p>
        </p:txBody>
      </p:sp>
      <p:sp>
        <p:nvSpPr>
          <p:cNvPr id="6" name="Zástupný symbol pro číslo snímku 5">
            <a:extLst>
              <a:ext uri="{FF2B5EF4-FFF2-40B4-BE49-F238E27FC236}">
                <a16:creationId xmlns:a16="http://schemas.microsoft.com/office/drawing/2014/main" id="{BD780353-BDD2-D443-B25F-0DB381FA3A80}"/>
              </a:ext>
            </a:extLst>
          </p:cNvPr>
          <p:cNvSpPr>
            <a:spLocks noGrp="1"/>
          </p:cNvSpPr>
          <p:nvPr>
            <p:ph type="sldNum" sz="quarter" idx="12"/>
          </p:nvPr>
        </p:nvSpPr>
        <p:spPr>
          <a:xfrm>
            <a:off x="8610599" y="6230596"/>
            <a:ext cx="3091251" cy="365125"/>
          </a:xfrm>
        </p:spPr>
        <p:txBody>
          <a:bodyPr/>
          <a:lstStyle/>
          <a:p>
            <a:r>
              <a:rPr lang="cs-CZ" dirty="0"/>
              <a:t>Strana </a:t>
            </a:r>
            <a:fld id="{ED849EA6-AEEF-9E42-A9CB-11D1C1A366AE}" type="slidenum">
              <a:rPr lang="cs-CZ" smtClean="0"/>
              <a:t>‹#›</a:t>
            </a:fld>
            <a:endParaRPr lang="cs-CZ" dirty="0"/>
          </a:p>
        </p:txBody>
      </p:sp>
      <p:pic>
        <p:nvPicPr>
          <p:cNvPr id="7" name="Obrázek 6">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r="70478" b="-9223"/>
          <a:stretch/>
        </p:blipFill>
        <p:spPr>
          <a:xfrm>
            <a:off x="509465" y="6313587"/>
            <a:ext cx="1373123" cy="221684"/>
          </a:xfrm>
          <a:prstGeom prst="rect">
            <a:avLst/>
          </a:prstGeom>
        </p:spPr>
      </p:pic>
      <p:pic>
        <p:nvPicPr>
          <p:cNvPr id="8" name="Obrázek 7">
            <a:extLst>
              <a:ext uri="{FF2B5EF4-FFF2-40B4-BE49-F238E27FC236}">
                <a16:creationId xmlns:a16="http://schemas.microsoft.com/office/drawing/2014/main" id="{915A86BC-C8D3-EF40-ADCC-1C1C80E9104E}"/>
              </a:ext>
            </a:extLst>
          </p:cNvPr>
          <p:cNvPicPr>
            <a:picLocks noChangeAspect="1"/>
          </p:cNvPicPr>
          <p:nvPr userDrawn="1"/>
        </p:nvPicPr>
        <p:blipFill rotWithShape="1">
          <a:blip r:embed="rId2"/>
          <a:srcRect l="29714" t="-5617"/>
          <a:stretch/>
        </p:blipFill>
        <p:spPr>
          <a:xfrm>
            <a:off x="4150658" y="6302188"/>
            <a:ext cx="3269171" cy="214363"/>
          </a:xfrm>
          <a:prstGeom prst="rect">
            <a:avLst/>
          </a:prstGeom>
        </p:spPr>
      </p:pic>
    </p:spTree>
    <p:extLst>
      <p:ext uri="{BB962C8B-B14F-4D97-AF65-F5344CB8AC3E}">
        <p14:creationId xmlns:p14="http://schemas.microsoft.com/office/powerpoint/2010/main" val="67857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6203BDD-1C12-964B-AFD6-9B9F7DAF1ACC}"/>
              </a:ext>
            </a:extLst>
          </p:cNvPr>
          <p:cNvSpPr>
            <a:spLocks noGrp="1"/>
          </p:cNvSpPr>
          <p:nvPr>
            <p:ph type="title"/>
          </p:nvPr>
        </p:nvSpPr>
        <p:spPr>
          <a:xfrm>
            <a:off x="421783" y="483569"/>
            <a:ext cx="11280067" cy="1120021"/>
          </a:xfrm>
          <a:prstGeom prst="rect">
            <a:avLst/>
          </a:prstGeom>
        </p:spPr>
        <p:txBody>
          <a:bodyPr vert="horz" lIns="91440" tIns="45720" rIns="91440" bIns="45720" rtlCol="0" anchor="t">
            <a:noAutofit/>
          </a:bodyPr>
          <a:lstStyle/>
          <a:p>
            <a:r>
              <a:rPr lang="cs-CZ" dirty="0"/>
              <a:t>Kliknutím lze upravit styl.</a:t>
            </a:r>
          </a:p>
        </p:txBody>
      </p:sp>
      <p:sp>
        <p:nvSpPr>
          <p:cNvPr id="3" name="Zástupný symbol pro text 2">
            <a:extLst>
              <a:ext uri="{FF2B5EF4-FFF2-40B4-BE49-F238E27FC236}">
                <a16:creationId xmlns:a16="http://schemas.microsoft.com/office/drawing/2014/main" id="{09D56C6F-D7CE-DE43-BEF3-D966D9F46CD5}"/>
              </a:ext>
            </a:extLst>
          </p:cNvPr>
          <p:cNvSpPr>
            <a:spLocks noGrp="1"/>
          </p:cNvSpPr>
          <p:nvPr>
            <p:ph type="body" idx="1"/>
          </p:nvPr>
        </p:nvSpPr>
        <p:spPr>
          <a:xfrm>
            <a:off x="421783" y="1915299"/>
            <a:ext cx="11280067" cy="4003589"/>
          </a:xfrm>
          <a:prstGeom prst="rect">
            <a:avLst/>
          </a:prstGeom>
        </p:spPr>
        <p:txBody>
          <a:bodyPr vert="horz" lIns="91440" tIns="45720" rIns="91440" bIns="45720" rtlCol="0">
            <a:normAutofit/>
          </a:bodyPr>
          <a:lstStyle/>
          <a:p>
            <a:r>
              <a:rPr lang="cs-CZ" dirty="0"/>
              <a:t>Upravte styly předlohy textu.
Druhá úroveň
Třetí úroveň
Čtvrtá úroveň
Pátá úroveň</a:t>
            </a:r>
          </a:p>
        </p:txBody>
      </p:sp>
      <p:sp>
        <p:nvSpPr>
          <p:cNvPr id="4" name="Zástupný symbol pro datum 3">
            <a:extLst>
              <a:ext uri="{FF2B5EF4-FFF2-40B4-BE49-F238E27FC236}">
                <a16:creationId xmlns:a16="http://schemas.microsoft.com/office/drawing/2014/main" id="{CE91BEE1-BE06-E342-B0DB-30A7E578C856}"/>
              </a:ext>
            </a:extLst>
          </p:cNvPr>
          <p:cNvSpPr>
            <a:spLocks noGrp="1"/>
          </p:cNvSpPr>
          <p:nvPr>
            <p:ph type="dt" sz="half" idx="2"/>
          </p:nvPr>
        </p:nvSpPr>
        <p:spPr>
          <a:xfrm>
            <a:off x="421784" y="6230596"/>
            <a:ext cx="3159617" cy="365125"/>
          </a:xfrm>
          <a:prstGeom prst="rect">
            <a:avLst/>
          </a:prstGeom>
        </p:spPr>
        <p:txBody>
          <a:bodyPr vert="horz" lIns="91440" tIns="45720" rIns="91440" bIns="45720" rtlCol="0" anchor="ctr"/>
          <a:lstStyle>
            <a:lvl1pPr algn="l">
              <a:defRPr sz="1000" b="1" i="0">
                <a:solidFill>
                  <a:srgbClr val="5A686B"/>
                </a:solidFill>
                <a:latin typeface="JohnSans Text Pro" panose="02000503070000020003" pitchFamily="2" charset="0"/>
              </a:defRPr>
            </a:lvl1pPr>
          </a:lstStyle>
          <a:p>
            <a:endParaRPr lang="cs-CZ"/>
          </a:p>
        </p:txBody>
      </p:sp>
      <p:sp>
        <p:nvSpPr>
          <p:cNvPr id="5" name="Zástupný symbol pro zápatí 4">
            <a:extLst>
              <a:ext uri="{FF2B5EF4-FFF2-40B4-BE49-F238E27FC236}">
                <a16:creationId xmlns:a16="http://schemas.microsoft.com/office/drawing/2014/main" id="{E78A9A76-ABC1-EE4E-AC99-678D6DFAB212}"/>
              </a:ext>
            </a:extLst>
          </p:cNvPr>
          <p:cNvSpPr>
            <a:spLocks noGrp="1"/>
          </p:cNvSpPr>
          <p:nvPr>
            <p:ph type="ftr" sz="quarter" idx="3"/>
          </p:nvPr>
        </p:nvSpPr>
        <p:spPr>
          <a:xfrm>
            <a:off x="4029307" y="6230596"/>
            <a:ext cx="4114800" cy="365125"/>
          </a:xfrm>
          <a:prstGeom prst="rect">
            <a:avLst/>
          </a:prstGeom>
        </p:spPr>
        <p:txBody>
          <a:bodyPr vert="horz" lIns="91440" tIns="45720" rIns="91440" bIns="45720" rtlCol="0" anchor="ctr"/>
          <a:lstStyle>
            <a:lvl1pPr algn="ctr">
              <a:defRPr sz="1000" b="1" i="0">
                <a:solidFill>
                  <a:srgbClr val="5A686B"/>
                </a:solidFill>
                <a:latin typeface="JohnSans Text Pro" panose="02000503070000020003" pitchFamily="2" charset="0"/>
              </a:defRPr>
            </a:lvl1pPr>
          </a:lstStyle>
          <a:p>
            <a:endParaRPr lang="cs-CZ" dirty="0"/>
          </a:p>
        </p:txBody>
      </p:sp>
      <p:sp>
        <p:nvSpPr>
          <p:cNvPr id="6" name="Zástupný symbol pro číslo snímku 5">
            <a:extLst>
              <a:ext uri="{FF2B5EF4-FFF2-40B4-BE49-F238E27FC236}">
                <a16:creationId xmlns:a16="http://schemas.microsoft.com/office/drawing/2014/main" id="{C54C7BDB-BF1A-3E44-9B6D-AD596E032D27}"/>
              </a:ext>
            </a:extLst>
          </p:cNvPr>
          <p:cNvSpPr>
            <a:spLocks noGrp="1"/>
          </p:cNvSpPr>
          <p:nvPr>
            <p:ph type="sldNum" sz="quarter" idx="4"/>
          </p:nvPr>
        </p:nvSpPr>
        <p:spPr>
          <a:xfrm>
            <a:off x="8610599" y="6230596"/>
            <a:ext cx="3091251" cy="365125"/>
          </a:xfrm>
          <a:prstGeom prst="rect">
            <a:avLst/>
          </a:prstGeom>
        </p:spPr>
        <p:txBody>
          <a:bodyPr vert="horz" lIns="91440" tIns="45720" rIns="91440" bIns="45720" rtlCol="0" anchor="ctr"/>
          <a:lstStyle>
            <a:lvl1pPr algn="r">
              <a:defRPr sz="1000" b="1" i="0">
                <a:solidFill>
                  <a:srgbClr val="5A686B"/>
                </a:solidFill>
                <a:latin typeface="+mj-lt"/>
              </a:defRPr>
            </a:lvl1pPr>
          </a:lstStyle>
          <a:p>
            <a:r>
              <a:rPr lang="cs-CZ"/>
              <a:t>Strana </a:t>
            </a:r>
            <a:fld id="{ED849EA6-AEEF-9E42-A9CB-11D1C1A366AE}" type="slidenum">
              <a:rPr lang="cs-CZ" smtClean="0"/>
              <a:pPr/>
              <a:t>‹#›</a:t>
            </a:fld>
            <a:endParaRPr lang="cs-CZ" dirty="0"/>
          </a:p>
        </p:txBody>
      </p:sp>
    </p:spTree>
    <p:extLst>
      <p:ext uri="{BB962C8B-B14F-4D97-AF65-F5344CB8AC3E}">
        <p14:creationId xmlns:p14="http://schemas.microsoft.com/office/powerpoint/2010/main" val="4237607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3"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62" r:id="rId13"/>
    <p:sldLayoutId id="2147483667" r:id="rId14"/>
  </p:sldLayoutIdLst>
  <p:hf hdr="0" ftr="0" dt="0"/>
  <p:txStyles>
    <p:titleStyle>
      <a:lvl1pPr algn="l" defTabSz="914377" rtl="0" eaLnBrk="1" latinLnBrk="0" hangingPunct="1">
        <a:lnSpc>
          <a:spcPct val="90000"/>
        </a:lnSpc>
        <a:spcBef>
          <a:spcPct val="0"/>
        </a:spcBef>
        <a:buNone/>
        <a:defRPr sz="4000" b="0" i="0" kern="1200">
          <a:solidFill>
            <a:schemeClr val="tx1"/>
          </a:solidFill>
          <a:latin typeface="+mj-lt"/>
          <a:ea typeface="+mj-ea"/>
          <a:cs typeface="+mj-cs"/>
        </a:defRPr>
      </a:lvl1pPr>
    </p:titleStyle>
    <p:bodyStyle>
      <a:lvl1pPr marL="228594" indent="-228594" algn="l" defTabSz="914377" rtl="0" eaLnBrk="1" latinLnBrk="0" hangingPunct="1">
        <a:lnSpc>
          <a:spcPct val="120000"/>
        </a:lnSpc>
        <a:spcBef>
          <a:spcPts val="1000"/>
        </a:spcBef>
        <a:buFont typeface="Arial" panose="020B0604020202020204" pitchFamily="34" charset="0"/>
        <a:buChar char="•"/>
        <a:defRPr sz="1800" b="0" i="0" kern="1200">
          <a:solidFill>
            <a:schemeClr val="tx1"/>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6" userDrawn="1">
          <p15:clr>
            <a:srgbClr val="F26B43"/>
          </p15:clr>
        </p15:guide>
        <p15:guide id="2" pos="257" userDrawn="1">
          <p15:clr>
            <a:srgbClr val="F26B43"/>
          </p15:clr>
        </p15:guide>
        <p15:guide id="3" orient="horz" pos="300" userDrawn="1">
          <p15:clr>
            <a:srgbClr val="F26B43"/>
          </p15:clr>
        </p15:guide>
        <p15:guide id="4" pos="737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hyperlink" Target="https://www.opzp.cz/opzp-2021-2027/"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818236-7AF6-C540-AF56-52C441C2ECC2}"/>
              </a:ext>
            </a:extLst>
          </p:cNvPr>
          <p:cNvSpPr>
            <a:spLocks noGrp="1"/>
          </p:cNvSpPr>
          <p:nvPr>
            <p:ph type="ctrTitle"/>
          </p:nvPr>
        </p:nvSpPr>
        <p:spPr>
          <a:xfrm>
            <a:off x="325448" y="2563845"/>
            <a:ext cx="7098810" cy="2201101"/>
          </a:xfrm>
        </p:spPr>
        <p:txBody>
          <a:bodyPr/>
          <a:lstStyle/>
          <a:p>
            <a:pPr algn="ctr"/>
            <a:r>
              <a:rPr lang="cs-CZ" sz="3600" dirty="0"/>
              <a:t>Operační program </a:t>
            </a:r>
            <a:br>
              <a:rPr lang="cs-CZ" sz="3600" dirty="0"/>
            </a:br>
            <a:r>
              <a:rPr lang="cs-CZ" sz="3600" dirty="0"/>
              <a:t>Životní prostředí </a:t>
            </a:r>
            <a:br>
              <a:rPr lang="cs-CZ" sz="3600" dirty="0"/>
            </a:br>
            <a:r>
              <a:rPr lang="cs-CZ" sz="3600" dirty="0"/>
              <a:t>2021 – 2027</a:t>
            </a:r>
            <a:br>
              <a:rPr lang="cs-CZ" sz="3600" dirty="0"/>
            </a:br>
            <a:br>
              <a:rPr lang="cs-CZ" sz="3600" dirty="0"/>
            </a:br>
            <a:r>
              <a:rPr lang="cs-CZ" sz="1600" dirty="0"/>
              <a:t>Regionální sympozium JMK 27. 1. 2022</a:t>
            </a:r>
            <a:br>
              <a:rPr lang="cs-CZ" sz="1600" dirty="0"/>
            </a:br>
            <a:r>
              <a:rPr lang="cs-CZ" sz="1600" b="1" dirty="0"/>
              <a:t>Martin Kubica, SFŽP ČR</a:t>
            </a:r>
          </a:p>
        </p:txBody>
      </p:sp>
      <p:pic>
        <p:nvPicPr>
          <p:cNvPr id="12" name="Obrázek 11">
            <a:extLst>
              <a:ext uri="{FF2B5EF4-FFF2-40B4-BE49-F238E27FC236}">
                <a16:creationId xmlns:a16="http://schemas.microsoft.com/office/drawing/2014/main" id="{DC0E3B1D-30F5-FD48-ACAA-6D1D4B5F6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357" y="476251"/>
            <a:ext cx="1922992" cy="1922992"/>
          </a:xfrm>
          <a:prstGeom prst="rect">
            <a:avLst/>
          </a:prstGeom>
        </p:spPr>
      </p:pic>
      <p:pic>
        <p:nvPicPr>
          <p:cNvPr id="13" name="Obrázek 12">
            <a:extLst>
              <a:ext uri="{FF2B5EF4-FFF2-40B4-BE49-F238E27FC236}">
                <a16:creationId xmlns:a16="http://schemas.microsoft.com/office/drawing/2014/main" id="{AD2AA897-CEAC-C34C-9681-5F31D7E39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390" y="476251"/>
            <a:ext cx="1922992" cy="1922992"/>
          </a:xfrm>
          <a:prstGeom prst="rect">
            <a:avLst/>
          </a:prstGeom>
        </p:spPr>
      </p:pic>
      <p:pic>
        <p:nvPicPr>
          <p:cNvPr id="14" name="Obrázek 13">
            <a:extLst>
              <a:ext uri="{FF2B5EF4-FFF2-40B4-BE49-F238E27FC236}">
                <a16:creationId xmlns:a16="http://schemas.microsoft.com/office/drawing/2014/main" id="{A31D2080-CC60-E546-81A5-73DC64F12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845" y="2399240"/>
            <a:ext cx="1922992" cy="1922992"/>
          </a:xfrm>
          <a:prstGeom prst="rect">
            <a:avLst/>
          </a:prstGeom>
        </p:spPr>
      </p:pic>
      <p:pic>
        <p:nvPicPr>
          <p:cNvPr id="15" name="Obrázek 14">
            <a:extLst>
              <a:ext uri="{FF2B5EF4-FFF2-40B4-BE49-F238E27FC236}">
                <a16:creationId xmlns:a16="http://schemas.microsoft.com/office/drawing/2014/main" id="{B1AA3639-6452-1F4A-AE43-D34087EBB5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7390" y="2399240"/>
            <a:ext cx="1922992" cy="1922992"/>
          </a:xfrm>
          <a:prstGeom prst="rect">
            <a:avLst/>
          </a:prstGeom>
        </p:spPr>
      </p:pic>
      <p:pic>
        <p:nvPicPr>
          <p:cNvPr id="16" name="Obrázek 15">
            <a:extLst>
              <a:ext uri="{FF2B5EF4-FFF2-40B4-BE49-F238E27FC236}">
                <a16:creationId xmlns:a16="http://schemas.microsoft.com/office/drawing/2014/main" id="{DF67B33F-450F-F240-B7E9-A870E1060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4360" y="4322232"/>
            <a:ext cx="1922992" cy="1922992"/>
          </a:xfrm>
          <a:prstGeom prst="rect">
            <a:avLst/>
          </a:prstGeom>
        </p:spPr>
      </p:pic>
      <p:pic>
        <p:nvPicPr>
          <p:cNvPr id="17" name="Obrázek 16">
            <a:extLst>
              <a:ext uri="{FF2B5EF4-FFF2-40B4-BE49-F238E27FC236}">
                <a16:creationId xmlns:a16="http://schemas.microsoft.com/office/drawing/2014/main" id="{1F8A2FC1-B3DB-F543-9D1D-7E9CCFC058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7390" y="4322232"/>
            <a:ext cx="1922992" cy="1922992"/>
          </a:xfrm>
          <a:prstGeom prst="rect">
            <a:avLst/>
          </a:prstGeom>
        </p:spPr>
      </p:pic>
    </p:spTree>
    <p:extLst>
      <p:ext uri="{BB962C8B-B14F-4D97-AF65-F5344CB8AC3E}">
        <p14:creationId xmlns:p14="http://schemas.microsoft.com/office/powerpoint/2010/main" val="3387547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p:txBody>
          <a:bodyPr/>
          <a:lstStyle/>
          <a:p>
            <a:pPr algn="ctr"/>
            <a:r>
              <a:rPr lang="cs-CZ" dirty="0"/>
              <a:t>  </a:t>
            </a:r>
            <a:r>
              <a:rPr lang="cs-CZ" sz="3600" dirty="0"/>
              <a:t>Podporované aktivity – infrastruktura  </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421783" y="1238780"/>
            <a:ext cx="8528253" cy="5211342"/>
          </a:xfrm>
        </p:spPr>
        <p:txBody>
          <a:bodyPr>
            <a:normAutofit lnSpcReduction="10000"/>
          </a:bodyPr>
          <a:lstStyle/>
          <a:p>
            <a:pPr lvl="0">
              <a:lnSpc>
                <a:spcPct val="120000"/>
              </a:lnSpc>
            </a:pPr>
            <a:r>
              <a:rPr lang="cs-CZ" sz="1900" dirty="0"/>
              <a:t>Instalace OZE: </a:t>
            </a:r>
          </a:p>
          <a:p>
            <a:pPr lvl="1">
              <a:lnSpc>
                <a:spcPct val="120000"/>
              </a:lnSpc>
            </a:pPr>
            <a:r>
              <a:rPr lang="cs-CZ" sz="1900" dirty="0">
                <a:latin typeface="+mj-lt"/>
              </a:rPr>
              <a:t>tepelného čerpadla, </a:t>
            </a:r>
          </a:p>
          <a:p>
            <a:pPr lvl="1">
              <a:lnSpc>
                <a:spcPct val="120000"/>
              </a:lnSpc>
            </a:pPr>
            <a:r>
              <a:rPr lang="cs-CZ" sz="1900" dirty="0">
                <a:latin typeface="+mj-lt"/>
              </a:rPr>
              <a:t>zařízení pro kombinovanou výrobu elektřiny a tepla či chladu využívající OZE, </a:t>
            </a:r>
          </a:p>
          <a:p>
            <a:pPr lvl="1">
              <a:lnSpc>
                <a:spcPct val="120000"/>
              </a:lnSpc>
            </a:pPr>
            <a:r>
              <a:rPr lang="cs-CZ" sz="1900" dirty="0">
                <a:latin typeface="+mj-lt"/>
              </a:rPr>
              <a:t>solárně termických systémů, </a:t>
            </a:r>
          </a:p>
          <a:p>
            <a:pPr lvl="1">
              <a:lnSpc>
                <a:spcPct val="120000"/>
              </a:lnSpc>
            </a:pPr>
            <a:r>
              <a:rPr lang="cs-CZ" sz="1900" dirty="0">
                <a:latin typeface="+mj-lt"/>
              </a:rPr>
              <a:t>fotovoltaických systémů. </a:t>
            </a:r>
          </a:p>
          <a:p>
            <a:pPr marL="0" indent="0">
              <a:lnSpc>
                <a:spcPct val="120000"/>
              </a:lnSpc>
              <a:buNone/>
            </a:pPr>
            <a:r>
              <a:rPr lang="cs-CZ" sz="1900" dirty="0"/>
              <a:t>   K zajištění dodávek systémové energie do </a:t>
            </a:r>
            <a:r>
              <a:rPr lang="cs-CZ" sz="1900" b="1" dirty="0"/>
              <a:t>věřené infrastruktury </a:t>
            </a:r>
            <a:r>
              <a:rPr lang="cs-CZ" sz="1900" dirty="0"/>
              <a:t>např.:</a:t>
            </a:r>
          </a:p>
          <a:p>
            <a:pPr lvl="1">
              <a:lnSpc>
                <a:spcPct val="120000"/>
              </a:lnSpc>
            </a:pPr>
            <a:r>
              <a:rPr lang="cs-CZ" sz="1900" b="1" dirty="0">
                <a:latin typeface="+mj-lt"/>
              </a:rPr>
              <a:t>vodohospodářská infrastruktura,</a:t>
            </a:r>
          </a:p>
          <a:p>
            <a:pPr lvl="1">
              <a:lnSpc>
                <a:spcPct val="120000"/>
              </a:lnSpc>
            </a:pPr>
            <a:r>
              <a:rPr lang="cs-CZ" sz="1900" b="1" dirty="0">
                <a:latin typeface="+mj-lt"/>
              </a:rPr>
              <a:t>kompostárny. </a:t>
            </a:r>
            <a:endParaRPr lang="cs-CZ" sz="1900" dirty="0">
              <a:latin typeface="+mj-lt"/>
            </a:endParaRPr>
          </a:p>
          <a:p>
            <a:pPr lvl="0">
              <a:lnSpc>
                <a:spcPct val="120000"/>
              </a:lnSpc>
            </a:pPr>
            <a:r>
              <a:rPr lang="cs-CZ" sz="1900" dirty="0"/>
              <a:t>Snížení energetické náročnost/zvýšení energetické účinnosti </a:t>
            </a:r>
            <a:r>
              <a:rPr lang="cs-CZ" sz="1900" b="1" dirty="0"/>
              <a:t>gastro provozů </a:t>
            </a:r>
            <a:r>
              <a:rPr lang="cs-CZ" sz="1900" dirty="0"/>
              <a:t>(např. školských, sociálních, či zdravotnických zařízení).     </a:t>
            </a:r>
          </a:p>
          <a:p>
            <a:pPr lvl="0">
              <a:lnSpc>
                <a:spcPct val="120000"/>
              </a:lnSpc>
            </a:pPr>
            <a:r>
              <a:rPr lang="cs-CZ" sz="1900" dirty="0"/>
              <a:t>Snížení energetické náročnosti/zvýšení </a:t>
            </a:r>
            <a:r>
              <a:rPr lang="cs-CZ" sz="1900" b="1" dirty="0"/>
              <a:t>energetické účinnosti provozu prádelen </a:t>
            </a:r>
            <a:r>
              <a:rPr lang="cs-CZ" sz="1900" dirty="0"/>
              <a:t>(např. sociálních, či zdravotnických zařízení).  </a:t>
            </a:r>
          </a:p>
          <a:p>
            <a:pPr marL="0" indent="0">
              <a:buNone/>
            </a:pPr>
            <a:endParaRPr lang="cs-CZ" dirty="0"/>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dirty="0"/>
              <a:t>Strana </a:t>
            </a:r>
            <a:fld id="{ED849EA6-AEEF-9E42-A9CB-11D1C1A366AE}" type="slidenum">
              <a:rPr lang="cs-CZ" smtClean="0"/>
              <a:pPr/>
              <a:t>10</a:t>
            </a:fld>
            <a:endParaRPr lang="cs-CZ" dirty="0"/>
          </a:p>
        </p:txBody>
      </p:sp>
      <p:pic>
        <p:nvPicPr>
          <p:cNvPr id="1026" name="Picture 2" descr="Profesionální gastro vybavení a servis – GASTRO SERVIS Plze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383" y="1501220"/>
            <a:ext cx="4053261" cy="202663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28" name="Picture 4" descr="Nemocniční prádelna | Fakultní nemocnice Hradec Králov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599" y="3089303"/>
            <a:ext cx="3581456" cy="23861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030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a:xfrm>
            <a:off x="523383" y="515015"/>
            <a:ext cx="11280067" cy="618722"/>
          </a:xfrm>
        </p:spPr>
        <p:txBody>
          <a:bodyPr/>
          <a:lstStyle/>
          <a:p>
            <a:pPr algn="ctr"/>
            <a:r>
              <a:rPr lang="cs-CZ" dirty="0"/>
              <a:t> </a:t>
            </a:r>
            <a:r>
              <a:rPr lang="cs-CZ" sz="3600" dirty="0"/>
              <a:t>Podporované aktivity - výstavba </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523383" y="1915298"/>
            <a:ext cx="6836267" cy="4003589"/>
          </a:xfrm>
        </p:spPr>
        <p:txBody>
          <a:bodyPr>
            <a:normAutofit/>
          </a:bodyPr>
          <a:lstStyle/>
          <a:p>
            <a:pPr marL="0" indent="0">
              <a:buNone/>
            </a:pPr>
            <a:r>
              <a:rPr lang="cs-CZ" b="1" dirty="0"/>
              <a:t>Výstavba budov</a:t>
            </a:r>
            <a:r>
              <a:rPr lang="cs-CZ" dirty="0"/>
              <a:t>:</a:t>
            </a:r>
          </a:p>
          <a:p>
            <a:pPr lvl="0"/>
            <a:r>
              <a:rPr lang="cs-CZ" dirty="0"/>
              <a:t>ve vysokém energetickém standardu</a:t>
            </a:r>
          </a:p>
          <a:p>
            <a:pPr lvl="0"/>
            <a:r>
              <a:rPr lang="cs-CZ" dirty="0"/>
              <a:t>v pasivním energetickém standardu   </a:t>
            </a:r>
          </a:p>
          <a:p>
            <a:pPr lvl="0"/>
            <a:r>
              <a:rPr lang="cs-CZ" dirty="0"/>
              <a:t>plusových (nulových) </a:t>
            </a:r>
          </a:p>
          <a:p>
            <a:endParaRPr lang="cs-CZ" dirty="0"/>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11</a:t>
            </a:fld>
            <a:endParaRPr lang="cs-CZ" dirty="0"/>
          </a:p>
        </p:txBody>
      </p:sp>
      <p:pic>
        <p:nvPicPr>
          <p:cNvPr id="8" name="Obrázek 7"/>
          <p:cNvPicPr>
            <a:picLocks noChangeAspect="1"/>
          </p:cNvPicPr>
          <p:nvPr/>
        </p:nvPicPr>
        <p:blipFill>
          <a:blip r:embed="rId2"/>
          <a:stretch>
            <a:fillRect/>
          </a:stretch>
        </p:blipFill>
        <p:spPr>
          <a:xfrm>
            <a:off x="5080412" y="1224325"/>
            <a:ext cx="6172200" cy="4884235"/>
          </a:xfrm>
          <a:prstGeom prst="rect">
            <a:avLst/>
          </a:prstGeom>
          <a:effectLst>
            <a:softEdge rad="635000"/>
          </a:effectLst>
        </p:spPr>
      </p:pic>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6512" y="4194444"/>
            <a:ext cx="3746088" cy="2501001"/>
          </a:xfrm>
          <a:prstGeom prst="rect">
            <a:avLst/>
          </a:prstGeom>
          <a:effectLst>
            <a:softEdge rad="635000"/>
          </a:effectLst>
        </p:spPr>
      </p:pic>
    </p:spTree>
    <p:extLst>
      <p:ext uri="{BB962C8B-B14F-4D97-AF65-F5344CB8AC3E}">
        <p14:creationId xmlns:p14="http://schemas.microsoft.com/office/powerpoint/2010/main" val="1832457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p:txBody>
          <a:bodyPr/>
          <a:lstStyle/>
          <a:p>
            <a:pPr algn="ctr"/>
            <a:r>
              <a:rPr lang="cs-CZ" dirty="0"/>
              <a:t>Základní parametry   </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351686" y="1201816"/>
            <a:ext cx="11150504" cy="4874132"/>
          </a:xfrm>
          <a:solidFill>
            <a:schemeClr val="bg2">
              <a:lumMod val="20000"/>
              <a:lumOff val="80000"/>
            </a:schemeClr>
          </a:solidFill>
        </p:spPr>
        <p:txBody>
          <a:bodyPr>
            <a:normAutofit lnSpcReduction="10000"/>
          </a:bodyPr>
          <a:lstStyle/>
          <a:p>
            <a:pPr>
              <a:lnSpc>
                <a:spcPct val="120000"/>
              </a:lnSpc>
            </a:pPr>
            <a:r>
              <a:rPr lang="cs-CZ" sz="2000" dirty="0"/>
              <a:t>Určeno pro veřejný sektor, včetně obchodních společností vlastněných 100% veřejným subjektem. </a:t>
            </a:r>
          </a:p>
          <a:p>
            <a:pPr>
              <a:lnSpc>
                <a:spcPct val="120000"/>
              </a:lnSpc>
            </a:pPr>
            <a:r>
              <a:rPr lang="cs-CZ" sz="2000" dirty="0"/>
              <a:t>Nově u rekonstrukcí požadavky na </a:t>
            </a:r>
            <a:r>
              <a:rPr lang="cs-CZ" sz="2000" b="1" dirty="0"/>
              <a:t>30 % úsporu primární energie z neobnovitelných energetických zdrojů. </a:t>
            </a:r>
          </a:p>
          <a:p>
            <a:pPr lvl="0">
              <a:lnSpc>
                <a:spcPct val="120000"/>
              </a:lnSpc>
            </a:pPr>
            <a:r>
              <a:rPr lang="cs-CZ" sz="2000" dirty="0"/>
              <a:t>Energetický posudek dle vyhlášky č. 141/2021 Sb. </a:t>
            </a:r>
            <a:r>
              <a:rPr lang="cs-CZ" sz="2000" b="1" dirty="0"/>
              <a:t>jako základní dokument. </a:t>
            </a:r>
          </a:p>
          <a:p>
            <a:pPr lvl="0">
              <a:lnSpc>
                <a:spcPct val="120000"/>
              </a:lnSpc>
            </a:pPr>
            <a:r>
              <a:rPr lang="cs-CZ" sz="2000" dirty="0"/>
              <a:t>Zrychlené postupy pro ZVA – bez 15 měsíců „provozu“. Odborné stanovisko energetického specialisty ihned po ukončení fyzické realizace.</a:t>
            </a:r>
          </a:p>
          <a:p>
            <a:pPr lvl="0">
              <a:lnSpc>
                <a:spcPct val="120000"/>
              </a:lnSpc>
            </a:pPr>
            <a:r>
              <a:rPr lang="cs-CZ" sz="2000" b="1" dirty="0"/>
              <a:t>Podpora 50 – 70% </a:t>
            </a:r>
            <a:r>
              <a:rPr lang="cs-CZ" sz="2000" dirty="0"/>
              <a:t>dle technické kvality projektu.  </a:t>
            </a:r>
          </a:p>
          <a:p>
            <a:pPr>
              <a:lnSpc>
                <a:spcPct val="120000"/>
              </a:lnSpc>
            </a:pPr>
            <a:r>
              <a:rPr lang="cs-CZ" sz="2000" dirty="0"/>
              <a:t>Není určeno pro projekty realizované v Praze (Praha v NPO a ModFond). </a:t>
            </a:r>
          </a:p>
          <a:p>
            <a:pPr lvl="0">
              <a:lnSpc>
                <a:spcPct val="120000"/>
              </a:lnSpc>
            </a:pPr>
            <a:r>
              <a:rPr lang="cs-CZ" sz="2000" b="1" dirty="0"/>
              <a:t>První výzvy </a:t>
            </a:r>
            <a:r>
              <a:rPr lang="cs-CZ" sz="2000" dirty="0"/>
              <a:t>na přelomu I a II Q roku 2022 pro oblasti OZE a energetické úspory v infrastruktuře a novostavby (pro Prahu ModFond). </a:t>
            </a:r>
            <a:r>
              <a:rPr lang="cs-CZ" sz="2000" b="1" dirty="0"/>
              <a:t>Další v roce 2023 – rekonstrukce budov </a:t>
            </a:r>
            <a:r>
              <a:rPr lang="cs-CZ" sz="2000" dirty="0"/>
              <a:t>po ukončení výzev v NPO. </a:t>
            </a:r>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12</a:t>
            </a:fld>
            <a:endParaRPr lang="cs-CZ" dirty="0"/>
          </a:p>
        </p:txBody>
      </p:sp>
    </p:spTree>
    <p:extLst>
      <p:ext uri="{BB962C8B-B14F-4D97-AF65-F5344CB8AC3E}">
        <p14:creationId xmlns:p14="http://schemas.microsoft.com/office/powerpoint/2010/main" val="539178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9D5BBF-524C-4ED2-8A17-2E2D7DA501EB}"/>
              </a:ext>
            </a:extLst>
          </p:cNvPr>
          <p:cNvSpPr>
            <a:spLocks noGrp="1"/>
          </p:cNvSpPr>
          <p:nvPr>
            <p:ph type="title"/>
          </p:nvPr>
        </p:nvSpPr>
        <p:spPr/>
        <p:txBody>
          <a:bodyPr/>
          <a:lstStyle/>
          <a:p>
            <a:endParaRPr lang="cs-CZ"/>
          </a:p>
        </p:txBody>
      </p:sp>
      <p:sp>
        <p:nvSpPr>
          <p:cNvPr id="4" name="Zástupný symbol pro číslo snímku 3">
            <a:extLst>
              <a:ext uri="{FF2B5EF4-FFF2-40B4-BE49-F238E27FC236}">
                <a16:creationId xmlns:a16="http://schemas.microsoft.com/office/drawing/2014/main" id="{A7ABECE7-710E-4A15-A533-A25A975D5832}"/>
              </a:ext>
            </a:extLst>
          </p:cNvPr>
          <p:cNvSpPr>
            <a:spLocks noGrp="1"/>
          </p:cNvSpPr>
          <p:nvPr>
            <p:ph type="sldNum" sz="quarter" idx="12"/>
          </p:nvPr>
        </p:nvSpPr>
        <p:spPr/>
        <p:txBody>
          <a:bodyPr/>
          <a:lstStyle/>
          <a:p>
            <a:r>
              <a:rPr lang="cs-CZ"/>
              <a:t>Strana </a:t>
            </a:r>
            <a:fld id="{ED849EA6-AEEF-9E42-A9CB-11D1C1A366AE}" type="slidenum">
              <a:rPr lang="cs-CZ" smtClean="0"/>
              <a:t>13</a:t>
            </a:fld>
            <a:endParaRPr lang="cs-CZ" dirty="0"/>
          </a:p>
        </p:txBody>
      </p:sp>
      <p:sp>
        <p:nvSpPr>
          <p:cNvPr id="5" name="Zástupný obsah 4">
            <a:extLst>
              <a:ext uri="{FF2B5EF4-FFF2-40B4-BE49-F238E27FC236}">
                <a16:creationId xmlns:a16="http://schemas.microsoft.com/office/drawing/2014/main" id="{AF698056-7777-487E-8099-8AD77E0ACDB7}"/>
              </a:ext>
            </a:extLst>
          </p:cNvPr>
          <p:cNvSpPr>
            <a:spLocks noGrp="1"/>
          </p:cNvSpPr>
          <p:nvPr>
            <p:ph sz="quarter" idx="13"/>
          </p:nvPr>
        </p:nvSpPr>
        <p:spPr/>
        <p:txBody>
          <a:bodyPr/>
          <a:lstStyle/>
          <a:p>
            <a:endParaRPr lang="cs-CZ"/>
          </a:p>
        </p:txBody>
      </p:sp>
      <p:pic>
        <p:nvPicPr>
          <p:cNvPr id="7" name="Obrázek 6">
            <a:extLst>
              <a:ext uri="{FF2B5EF4-FFF2-40B4-BE49-F238E27FC236}">
                <a16:creationId xmlns:a16="http://schemas.microsoft.com/office/drawing/2014/main" id="{7CA0EBC8-6982-46CF-ADA9-34DD790E6C27}"/>
              </a:ext>
            </a:extLst>
          </p:cNvPr>
          <p:cNvPicPr>
            <a:picLocks noChangeAspect="1"/>
          </p:cNvPicPr>
          <p:nvPr/>
        </p:nvPicPr>
        <p:blipFill>
          <a:blip r:embed="rId2"/>
          <a:stretch>
            <a:fillRect/>
          </a:stretch>
        </p:blipFill>
        <p:spPr>
          <a:xfrm>
            <a:off x="6929184" y="2006176"/>
            <a:ext cx="4481020" cy="2520574"/>
          </a:xfrm>
          <a:prstGeom prst="rect">
            <a:avLst/>
          </a:prstGeom>
          <a:effectLst>
            <a:softEdge rad="190500"/>
          </a:effectLst>
        </p:spPr>
      </p:pic>
      <p:pic>
        <p:nvPicPr>
          <p:cNvPr id="8" name="Zástupný obsah 5" descr="https://www.mevatec.cz/fotky2340/fotos/_vyrp11_42227234_02_komposter_ThermoStar_1000l.jpg">
            <a:extLst>
              <a:ext uri="{FF2B5EF4-FFF2-40B4-BE49-F238E27FC236}">
                <a16:creationId xmlns:a16="http://schemas.microsoft.com/office/drawing/2014/main" id="{7369B9B7-BE6B-4440-9B14-037E420B79B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060551" y="3488099"/>
            <a:ext cx="2407497" cy="2628141"/>
          </a:xfrm>
          <a:prstGeom prst="rect">
            <a:avLst/>
          </a:prstGeom>
          <a:noFill/>
          <a:ln>
            <a:noFill/>
          </a:ln>
        </p:spPr>
      </p:pic>
      <p:sp>
        <p:nvSpPr>
          <p:cNvPr id="10" name="Zástupný obsah 9">
            <a:extLst>
              <a:ext uri="{FF2B5EF4-FFF2-40B4-BE49-F238E27FC236}">
                <a16:creationId xmlns:a16="http://schemas.microsoft.com/office/drawing/2014/main" id="{BA1951B3-1F44-4158-91A3-2F753BB6FDF2}"/>
              </a:ext>
            </a:extLst>
          </p:cNvPr>
          <p:cNvSpPr>
            <a:spLocks noGrp="1"/>
          </p:cNvSpPr>
          <p:nvPr>
            <p:ph idx="1"/>
          </p:nvPr>
        </p:nvSpPr>
        <p:spPr/>
        <p:txBody>
          <a:bodyPr/>
          <a:lstStyle/>
          <a:p>
            <a:pPr marL="0" indent="0">
              <a:buNone/>
            </a:pPr>
            <a:r>
              <a:rPr lang="cs-CZ" sz="3200" b="1" dirty="0"/>
              <a:t>Odpadové hospodářství </a:t>
            </a:r>
          </a:p>
          <a:p>
            <a:pPr marL="0" indent="0">
              <a:buNone/>
            </a:pPr>
            <a:r>
              <a:rPr lang="cs-CZ" sz="3200" b="1" dirty="0"/>
              <a:t>a staré ekologické zátěže</a:t>
            </a:r>
          </a:p>
        </p:txBody>
      </p:sp>
    </p:spTree>
    <p:extLst>
      <p:ext uri="{BB962C8B-B14F-4D97-AF65-F5344CB8AC3E}">
        <p14:creationId xmlns:p14="http://schemas.microsoft.com/office/powerpoint/2010/main" val="3517249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a:xfrm>
            <a:off x="421783" y="348315"/>
            <a:ext cx="11280067" cy="839205"/>
          </a:xfrm>
        </p:spPr>
        <p:txBody>
          <a:bodyPr/>
          <a:lstStyle/>
          <a:p>
            <a:r>
              <a:rPr lang="cs-CZ" sz="2800" b="1" dirty="0"/>
              <a:t>Opatření: SC 1.5 Podpora přechodu k oběhovému hospodářství</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421784" y="1268296"/>
            <a:ext cx="6112182" cy="4830664"/>
          </a:xfrm>
        </p:spPr>
        <p:txBody>
          <a:bodyPr>
            <a:normAutofit fontScale="77500" lnSpcReduction="20000"/>
          </a:bodyPr>
          <a:lstStyle/>
          <a:p>
            <a:pPr>
              <a:buFont typeface="+mj-lt"/>
              <a:buAutoNum type="arabicPeriod"/>
            </a:pPr>
            <a:r>
              <a:rPr lang="cs-CZ" sz="2100" dirty="0"/>
              <a:t>Kompostéry pro předcházení vzniku komunálních odpadů</a:t>
            </a:r>
          </a:p>
          <a:p>
            <a:pPr>
              <a:buFont typeface="+mj-lt"/>
              <a:buAutoNum type="arabicPeriod"/>
            </a:pPr>
            <a:r>
              <a:rPr lang="cs-CZ" sz="2100" dirty="0"/>
              <a:t>RE-USE centra</a:t>
            </a:r>
          </a:p>
          <a:p>
            <a:pPr>
              <a:buFont typeface="+mj-lt"/>
              <a:buAutoNum type="arabicPeriod"/>
            </a:pPr>
            <a:r>
              <a:rPr lang="cs-CZ" sz="2100" dirty="0"/>
              <a:t>Prevence vzniku odpadů z jednorázového nádobí nebo obalů</a:t>
            </a:r>
          </a:p>
          <a:p>
            <a:pPr>
              <a:buFont typeface="+mj-lt"/>
              <a:buAutoNum type="arabicPeriod"/>
            </a:pPr>
            <a:r>
              <a:rPr lang="cs-CZ" sz="2100" dirty="0"/>
              <a:t>Sběrné dvory a systémy odděleného sběru a svozu odpadů</a:t>
            </a:r>
          </a:p>
          <a:p>
            <a:pPr>
              <a:buFont typeface="+mj-lt"/>
              <a:buAutoNum type="arabicPeriod"/>
            </a:pPr>
            <a:r>
              <a:rPr lang="cs-CZ" sz="2100" dirty="0"/>
              <a:t>Třídicí a </a:t>
            </a:r>
            <a:r>
              <a:rPr lang="cs-CZ" sz="2100" dirty="0" err="1"/>
              <a:t>dotřiďovací</a:t>
            </a:r>
            <a:r>
              <a:rPr lang="cs-CZ" sz="2100" dirty="0"/>
              <a:t> linky </a:t>
            </a:r>
          </a:p>
          <a:p>
            <a:pPr>
              <a:buFont typeface="+mj-lt"/>
              <a:buAutoNum type="arabicPeriod"/>
            </a:pPr>
            <a:r>
              <a:rPr lang="cs-CZ" sz="2100" dirty="0"/>
              <a:t>Úprava a zpracování kalů z ČOV</a:t>
            </a:r>
          </a:p>
          <a:p>
            <a:pPr>
              <a:buFont typeface="+mj-lt"/>
              <a:buAutoNum type="arabicPeriod"/>
            </a:pPr>
            <a:r>
              <a:rPr lang="cs-CZ" sz="2100" dirty="0"/>
              <a:t>Zařízení pro materiálové využití odpadů</a:t>
            </a:r>
          </a:p>
          <a:p>
            <a:pPr>
              <a:buFont typeface="+mj-lt"/>
              <a:buAutoNum type="arabicPeriod"/>
            </a:pPr>
            <a:r>
              <a:rPr lang="cs-CZ" sz="2100" dirty="0"/>
              <a:t>Zařízení pro energetické využití odpadů včetně BPS</a:t>
            </a:r>
          </a:p>
          <a:p>
            <a:pPr>
              <a:buFont typeface="+mj-lt"/>
              <a:buAutoNum type="arabicPeriod"/>
            </a:pPr>
            <a:r>
              <a:rPr lang="cs-CZ" sz="2100" dirty="0"/>
              <a:t> Zařízení pro chemickou recyklaci odpadů</a:t>
            </a:r>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14</a:t>
            </a:fld>
            <a:endParaRPr lang="cs-CZ" dirty="0"/>
          </a:p>
        </p:txBody>
      </p:sp>
      <p:pic>
        <p:nvPicPr>
          <p:cNvPr id="6" name="Obrázek 5">
            <a:extLst>
              <a:ext uri="{FF2B5EF4-FFF2-40B4-BE49-F238E27FC236}">
                <a16:creationId xmlns:a16="http://schemas.microsoft.com/office/drawing/2014/main" id="{2E0F4A78-209A-F142-87F1-BBF5FE1CA4C2}"/>
              </a:ext>
            </a:extLst>
          </p:cNvPr>
          <p:cNvPicPr>
            <a:picLocks noChangeAspect="1"/>
          </p:cNvPicPr>
          <p:nvPr/>
        </p:nvPicPr>
        <p:blipFill rotWithShape="1">
          <a:blip r:embed="rId2">
            <a:extLst>
              <a:ext uri="{28A0092B-C50C-407E-A947-70E740481C1C}">
                <a14:useLocalDpi xmlns:a14="http://schemas.microsoft.com/office/drawing/2010/main" val="0"/>
              </a:ext>
            </a:extLst>
          </a:blip>
          <a:srcRect l="8026" t="8030" r="7985" b="7980"/>
          <a:stretch/>
        </p:blipFill>
        <p:spPr>
          <a:xfrm>
            <a:off x="7394335" y="1651459"/>
            <a:ext cx="3727937" cy="3727938"/>
          </a:xfrm>
          <a:prstGeom prst="rect">
            <a:avLst/>
          </a:prstGeom>
        </p:spPr>
      </p:pic>
    </p:spTree>
    <p:extLst>
      <p:ext uri="{BB962C8B-B14F-4D97-AF65-F5344CB8AC3E}">
        <p14:creationId xmlns:p14="http://schemas.microsoft.com/office/powerpoint/2010/main" val="2593259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https://www.mevatec.cz/fotky2340/fotos/_vyrp11_42227234_02_komposter_ThermoStar_1000l.jpg"/>
          <p:cNvPicPr/>
          <p:nvPr/>
        </p:nvPicPr>
        <p:blipFill>
          <a:blip r:embed="rId2">
            <a:extLst>
              <a:ext uri="{28A0092B-C50C-407E-A947-70E740481C1C}">
                <a14:useLocalDpi xmlns:a14="http://schemas.microsoft.com/office/drawing/2010/main" val="0"/>
              </a:ext>
            </a:extLst>
          </a:blip>
          <a:srcRect/>
          <a:stretch>
            <a:fillRect/>
          </a:stretch>
        </p:blipFill>
        <p:spPr bwMode="auto">
          <a:xfrm>
            <a:off x="9196251" y="45720"/>
            <a:ext cx="2995749" cy="3357154"/>
          </a:xfrm>
          <a:prstGeom prst="rect">
            <a:avLst/>
          </a:prstGeom>
          <a:noFill/>
          <a:ln>
            <a:noFill/>
          </a:ln>
        </p:spPr>
      </p:pic>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a:xfrm>
            <a:off x="261257" y="483568"/>
            <a:ext cx="11440593" cy="618722"/>
          </a:xfrm>
        </p:spPr>
        <p:txBody>
          <a:bodyPr/>
          <a:lstStyle/>
          <a:p>
            <a:r>
              <a:rPr lang="cs-CZ" dirty="0">
                <a:cs typeface="Arial" charset="0"/>
              </a:rPr>
              <a:t>1. Kompostéry pro předcházení vzniku komunálních odpadů</a:t>
            </a:r>
            <a:endParaRPr lang="cs-CZ" dirty="0"/>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421781" y="1724297"/>
            <a:ext cx="10812275" cy="4506299"/>
          </a:xfrm>
        </p:spPr>
        <p:txBody>
          <a:bodyPr>
            <a:normAutofit/>
          </a:bodyPr>
          <a:lstStyle/>
          <a:p>
            <a:pPr marL="285750" lvl="1">
              <a:spcAft>
                <a:spcPts val="1800"/>
              </a:spcAft>
              <a:defRPr/>
            </a:pPr>
            <a:r>
              <a:rPr lang="cs-CZ" sz="2600" dirty="0">
                <a:solidFill>
                  <a:schemeClr val="accent2"/>
                </a:solidFill>
              </a:rPr>
              <a:t>Projekty na prevenci vzniku BRKO</a:t>
            </a:r>
            <a:br>
              <a:rPr lang="cs-CZ" sz="2600" dirty="0"/>
            </a:br>
            <a:r>
              <a:rPr lang="cs-CZ" sz="2600" dirty="0"/>
              <a:t>- domácí kompostéry pro občany žijící v RD.</a:t>
            </a:r>
            <a:br>
              <a:rPr lang="cs-CZ" sz="2600" dirty="0"/>
            </a:br>
            <a:r>
              <a:rPr lang="cs-CZ" sz="2600" dirty="0"/>
              <a:t>- komunitní kompostéry pro občany žijící v BD.</a:t>
            </a:r>
          </a:p>
          <a:p>
            <a:pPr marL="285750" lvl="1">
              <a:spcAft>
                <a:spcPts val="1200"/>
              </a:spcAft>
              <a:defRPr/>
            </a:pPr>
            <a:r>
              <a:rPr lang="cs-CZ" sz="2600" dirty="0"/>
              <a:t>Možnost kombinovat s projekty RE-USE, odděleného sběru apod.</a:t>
            </a:r>
          </a:p>
          <a:p>
            <a:pPr marL="285750" lvl="1">
              <a:spcAft>
                <a:spcPts val="1200"/>
              </a:spcAft>
              <a:defRPr/>
            </a:pPr>
            <a:r>
              <a:rPr lang="cs-CZ" sz="2600" dirty="0">
                <a:solidFill>
                  <a:schemeClr val="accent2"/>
                </a:solidFill>
              </a:rPr>
              <a:t>Příjemci podpory: </a:t>
            </a:r>
            <a:r>
              <a:rPr lang="cs-CZ" sz="2600" dirty="0"/>
              <a:t>veřejné subjekty.</a:t>
            </a:r>
          </a:p>
          <a:p>
            <a:pPr marL="285750" lvl="1">
              <a:spcAft>
                <a:spcPts val="1200"/>
              </a:spcAft>
              <a:defRPr/>
            </a:pPr>
            <a:r>
              <a:rPr lang="cs-CZ" sz="2600" dirty="0">
                <a:solidFill>
                  <a:schemeClr val="accent2"/>
                </a:solidFill>
              </a:rPr>
              <a:t>Míra podpory: </a:t>
            </a:r>
            <a:r>
              <a:rPr lang="cs-CZ" sz="2600" dirty="0"/>
              <a:t>70 % + 15 % bonifikace</a:t>
            </a:r>
            <a:r>
              <a:rPr lang="cs-CZ" sz="2600" dirty="0">
                <a:solidFill>
                  <a:schemeClr val="accent2"/>
                </a:solidFill>
              </a:rPr>
              <a:t> </a:t>
            </a:r>
            <a:r>
              <a:rPr lang="cs-CZ" sz="2600" dirty="0"/>
              <a:t>při pořízení kompostérů obsahujících recyklát.</a:t>
            </a:r>
          </a:p>
          <a:p>
            <a:pPr marL="285750" lvl="1">
              <a:spcAft>
                <a:spcPts val="1200"/>
              </a:spcAft>
              <a:defRPr/>
            </a:pPr>
            <a:r>
              <a:rPr lang="cs-CZ" sz="2600" dirty="0">
                <a:solidFill>
                  <a:schemeClr val="accent2"/>
                </a:solidFill>
              </a:rPr>
              <a:t>Speciální podmínky přijatelnosti: </a:t>
            </a:r>
            <a:r>
              <a:rPr lang="cs-CZ" sz="2600" dirty="0"/>
              <a:t>maximální nákladovost vzhledem ke kapacitě 20 000 Kč/t za rok.</a:t>
            </a:r>
          </a:p>
          <a:p>
            <a:pPr marL="285750" lvl="1">
              <a:spcAft>
                <a:spcPts val="1200"/>
              </a:spcAft>
              <a:defRPr/>
            </a:pPr>
            <a:endParaRPr lang="cs-CZ" sz="2200" dirty="0"/>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15</a:t>
            </a:fld>
            <a:endParaRPr lang="cs-CZ" dirty="0"/>
          </a:p>
        </p:txBody>
      </p:sp>
    </p:spTree>
    <p:extLst>
      <p:ext uri="{BB962C8B-B14F-4D97-AF65-F5344CB8AC3E}">
        <p14:creationId xmlns:p14="http://schemas.microsoft.com/office/powerpoint/2010/main" val="3232897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p:txBody>
          <a:bodyPr/>
          <a:lstStyle/>
          <a:p>
            <a:r>
              <a:rPr lang="cs-CZ" sz="4400" dirty="0"/>
              <a:t>2. </a:t>
            </a:r>
            <a:r>
              <a:rPr lang="cs-CZ" sz="3200" dirty="0"/>
              <a:t>RE-USE centra</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421784" y="1664648"/>
            <a:ext cx="8396902" cy="4003589"/>
          </a:xfrm>
        </p:spPr>
        <p:txBody>
          <a:bodyPr>
            <a:normAutofit/>
          </a:bodyPr>
          <a:lstStyle/>
          <a:p>
            <a:pPr marL="285750" lvl="1">
              <a:spcAft>
                <a:spcPts val="1200"/>
              </a:spcAft>
              <a:defRPr/>
            </a:pPr>
            <a:r>
              <a:rPr lang="cs-CZ" sz="2800" dirty="0"/>
              <a:t>Opětovné použití např.: domácí, zahradní, opravárenské vybavení, sportovní vybavení, oblečení, textil, knihy, elektrozařízení atd.</a:t>
            </a:r>
            <a:br>
              <a:rPr lang="cs-CZ" sz="2800" dirty="0"/>
            </a:br>
            <a:r>
              <a:rPr lang="cs-CZ" sz="2800" dirty="0"/>
              <a:t>(lze pořídit vybavení RE-USE, opraváren apod.).</a:t>
            </a:r>
          </a:p>
          <a:p>
            <a:pPr marL="285750" lvl="1">
              <a:spcAft>
                <a:spcPts val="1200"/>
              </a:spcAft>
              <a:defRPr/>
            </a:pPr>
            <a:r>
              <a:rPr lang="cs-CZ" sz="2800" dirty="0"/>
              <a:t>Kombinace s projekty kompostérů, prevence jednorázového nádobí a obalů.</a:t>
            </a:r>
          </a:p>
          <a:p>
            <a:pPr marL="285750" lvl="1">
              <a:spcAft>
                <a:spcPts val="1200"/>
              </a:spcAft>
              <a:defRPr/>
            </a:pPr>
            <a:r>
              <a:rPr lang="cs-CZ" sz="2800" dirty="0">
                <a:solidFill>
                  <a:schemeClr val="accent2"/>
                </a:solidFill>
              </a:rPr>
              <a:t>Míra podpory: </a:t>
            </a:r>
            <a:r>
              <a:rPr lang="cs-CZ" sz="2800" dirty="0"/>
              <a:t>max. 85 %, nesoutěžní výzvy, mimo rámec VP.</a:t>
            </a:r>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16</a:t>
            </a:fld>
            <a:endParaRPr lang="cs-CZ" dirty="0"/>
          </a:p>
        </p:txBody>
      </p:sp>
      <p:pic>
        <p:nvPicPr>
          <p:cNvPr id="6" name="Obrázek 5"/>
          <p:cNvPicPr/>
          <p:nvPr/>
        </p:nvPicPr>
        <p:blipFill rotWithShape="1">
          <a:blip r:embed="rId2"/>
          <a:srcRect r="27548"/>
          <a:stretch/>
        </p:blipFill>
        <p:spPr>
          <a:xfrm>
            <a:off x="8610599" y="1199005"/>
            <a:ext cx="3091251" cy="2994172"/>
          </a:xfrm>
          <a:prstGeom prst="rect">
            <a:avLst/>
          </a:prstGeom>
          <a:effectLst>
            <a:softEdge rad="127000"/>
          </a:effectLst>
        </p:spPr>
      </p:pic>
    </p:spTree>
    <p:extLst>
      <p:ext uri="{BB962C8B-B14F-4D97-AF65-F5344CB8AC3E}">
        <p14:creationId xmlns:p14="http://schemas.microsoft.com/office/powerpoint/2010/main" val="194289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9449050" y="3742734"/>
            <a:ext cx="2371422" cy="2796732"/>
          </a:xfrm>
          <a:prstGeom prst="rect">
            <a:avLst/>
          </a:prstGeom>
        </p:spPr>
      </p:pic>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p:txBody>
          <a:bodyPr/>
          <a:lstStyle/>
          <a:p>
            <a:r>
              <a:rPr lang="cs-CZ" dirty="0">
                <a:cs typeface="Arial" charset="0"/>
              </a:rPr>
              <a:t>4. </a:t>
            </a:r>
            <a:r>
              <a:rPr lang="cs-CZ" dirty="0"/>
              <a:t>Prevence vzniku odpadů z jednorázového nádobí nebo obalů</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353689" y="1886229"/>
            <a:ext cx="11074800" cy="4026058"/>
          </a:xfrm>
        </p:spPr>
        <p:txBody>
          <a:bodyPr>
            <a:normAutofit lnSpcReduction="10000"/>
          </a:bodyPr>
          <a:lstStyle/>
          <a:p>
            <a:pPr marL="285750" lvl="1">
              <a:defRPr/>
            </a:pPr>
            <a:r>
              <a:rPr lang="cs-CZ" sz="2800" dirty="0"/>
              <a:t>Pořízení opakovaně použitelného nádobí a obalů, infrastruktura pro mytí a uskladnění, infrastruktura pro snížení množství obalů</a:t>
            </a:r>
            <a:br>
              <a:rPr lang="cs-CZ" sz="2800" dirty="0"/>
            </a:br>
            <a:r>
              <a:rPr lang="cs-CZ" sz="2800" dirty="0"/>
              <a:t>(</a:t>
            </a:r>
            <a:r>
              <a:rPr lang="cs-CZ" sz="2800" dirty="0" err="1"/>
              <a:t>gastromyčky</a:t>
            </a:r>
            <a:r>
              <a:rPr lang="cs-CZ" sz="2800" dirty="0"/>
              <a:t> nádobí, přepravní systémy, IT vybavení atd.)</a:t>
            </a:r>
          </a:p>
          <a:p>
            <a:pPr marL="57156" lvl="1" indent="0">
              <a:buNone/>
              <a:defRPr/>
            </a:pPr>
            <a:endParaRPr lang="cs-CZ" sz="2800" dirty="0"/>
          </a:p>
          <a:p>
            <a:pPr marL="285750" lvl="1">
              <a:defRPr/>
            </a:pPr>
            <a:r>
              <a:rPr lang="cs-CZ" sz="2800" dirty="0"/>
              <a:t>Možnost kombinovat s projekty kompostérů, sběrnými dvory, </a:t>
            </a:r>
            <a:br>
              <a:rPr lang="cs-CZ" sz="2800" dirty="0"/>
            </a:br>
            <a:r>
              <a:rPr lang="cs-CZ" sz="2800" dirty="0"/>
              <a:t>RE-USE apod.</a:t>
            </a:r>
          </a:p>
          <a:p>
            <a:pPr marL="57156" lvl="1" indent="0">
              <a:buNone/>
              <a:defRPr/>
            </a:pPr>
            <a:endParaRPr lang="cs-CZ" sz="2800" dirty="0"/>
          </a:p>
          <a:p>
            <a:pPr marL="285750" lvl="1">
              <a:defRPr/>
            </a:pPr>
            <a:r>
              <a:rPr lang="cs-CZ" sz="2800" dirty="0">
                <a:solidFill>
                  <a:schemeClr val="accent2"/>
                </a:solidFill>
              </a:rPr>
              <a:t>Příjemci podpory: </a:t>
            </a:r>
            <a:r>
              <a:rPr lang="cs-CZ" sz="2800" dirty="0"/>
              <a:t>veřejné i soukromé subjekty</a:t>
            </a:r>
          </a:p>
          <a:p>
            <a:pPr marL="57156" lvl="1" indent="0">
              <a:buNone/>
              <a:defRPr/>
            </a:pPr>
            <a:endParaRPr lang="cs-CZ" sz="2800" dirty="0"/>
          </a:p>
          <a:p>
            <a:pPr marL="285750" lvl="1">
              <a:defRPr/>
            </a:pPr>
            <a:r>
              <a:rPr lang="cs-CZ" sz="2800" dirty="0">
                <a:solidFill>
                  <a:schemeClr val="accent2"/>
                </a:solidFill>
              </a:rPr>
              <a:t>Míra podpory: </a:t>
            </a:r>
            <a:r>
              <a:rPr lang="cs-CZ" sz="2800" dirty="0"/>
              <a:t>max. 85 %, nesoutěžní výzvy</a:t>
            </a:r>
          </a:p>
          <a:p>
            <a:pPr marL="285750" lvl="1">
              <a:defRPr/>
            </a:pPr>
            <a:endParaRPr lang="cs-CZ" sz="1800" dirty="0"/>
          </a:p>
          <a:p>
            <a:pPr marL="57156" lvl="1" indent="0">
              <a:buNone/>
              <a:defRPr/>
            </a:pPr>
            <a:endParaRPr lang="cs-CZ" sz="1800" dirty="0"/>
          </a:p>
          <a:p>
            <a:pPr marL="285750" lvl="1">
              <a:spcAft>
                <a:spcPts val="1200"/>
              </a:spcAft>
              <a:defRPr/>
            </a:pPr>
            <a:endParaRPr lang="cs-CZ" sz="1800" dirty="0"/>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17</a:t>
            </a:fld>
            <a:endParaRPr lang="cs-CZ" dirty="0"/>
          </a:p>
        </p:txBody>
      </p:sp>
    </p:spTree>
    <p:extLst>
      <p:ext uri="{BB962C8B-B14F-4D97-AF65-F5344CB8AC3E}">
        <p14:creationId xmlns:p14="http://schemas.microsoft.com/office/powerpoint/2010/main" val="3745508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p:txBody>
          <a:bodyPr/>
          <a:lstStyle/>
          <a:p>
            <a:r>
              <a:rPr lang="cs-CZ" dirty="0">
                <a:cs typeface="Arial" charset="0"/>
              </a:rPr>
              <a:t>5. </a:t>
            </a:r>
            <a:r>
              <a:rPr lang="cs-CZ" dirty="0"/>
              <a:t>Sběrné dvory, systémy odděleného sběru a svozu zejména KO</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421782" y="1946394"/>
            <a:ext cx="6543222" cy="3793224"/>
          </a:xfrm>
        </p:spPr>
        <p:txBody>
          <a:bodyPr>
            <a:normAutofit fontScale="77500" lnSpcReduction="20000"/>
          </a:bodyPr>
          <a:lstStyle/>
          <a:p>
            <a:r>
              <a:rPr lang="cs-CZ" sz="2300" dirty="0"/>
              <a:t>Výstavba a modernizace sběrných dvorů</a:t>
            </a:r>
          </a:p>
          <a:p>
            <a:r>
              <a:rPr lang="cs-CZ" sz="2300" dirty="0"/>
              <a:t>Oddělený sběr a svoz; </a:t>
            </a:r>
            <a:r>
              <a:rPr lang="cs-CZ" sz="2300" dirty="0" err="1"/>
              <a:t>door</a:t>
            </a:r>
            <a:r>
              <a:rPr lang="cs-CZ" sz="2300" dirty="0"/>
              <a:t>-to-</a:t>
            </a:r>
            <a:r>
              <a:rPr lang="cs-CZ" sz="2300" dirty="0" err="1"/>
              <a:t>door</a:t>
            </a:r>
            <a:r>
              <a:rPr lang="cs-CZ" sz="2300" dirty="0"/>
              <a:t>, PAYT</a:t>
            </a:r>
          </a:p>
          <a:p>
            <a:r>
              <a:rPr lang="cs-CZ" sz="2300" dirty="0"/>
              <a:t>Oddělený sběr a svoz </a:t>
            </a:r>
            <a:r>
              <a:rPr lang="cs-CZ" sz="2300" dirty="0" err="1"/>
              <a:t>gastroodpadů</a:t>
            </a:r>
            <a:r>
              <a:rPr lang="cs-CZ" sz="2300" dirty="0"/>
              <a:t> z </a:t>
            </a:r>
            <a:r>
              <a:rPr lang="cs-CZ" sz="2300" dirty="0" err="1"/>
              <a:t>gastroprovozoven</a:t>
            </a:r>
            <a:endParaRPr lang="cs-CZ" sz="2300" dirty="0"/>
          </a:p>
          <a:p>
            <a:r>
              <a:rPr lang="cs-CZ" sz="2300" dirty="0"/>
              <a:t>Kombinovatelnost projektů (RE-USE, kompostéry apod.)</a:t>
            </a:r>
          </a:p>
          <a:p>
            <a:r>
              <a:rPr lang="cs-CZ" sz="2300" dirty="0">
                <a:solidFill>
                  <a:schemeClr val="accent2"/>
                </a:solidFill>
              </a:rPr>
              <a:t>Míra podpory: </a:t>
            </a:r>
            <a:r>
              <a:rPr lang="cs-CZ" sz="2300" dirty="0"/>
              <a:t>max. 85 %,  40 % pro systémy sběru a svozu</a:t>
            </a:r>
          </a:p>
          <a:p>
            <a:r>
              <a:rPr lang="cs-CZ" sz="2300" dirty="0"/>
              <a:t>Výzvy dlouhodobé a nesoutěžní</a:t>
            </a:r>
          </a:p>
          <a:p>
            <a:r>
              <a:rPr lang="cs-CZ" sz="2300" dirty="0"/>
              <a:t>Maximální nákladovost ke kapacitě 25 000 Kč/t za rok</a:t>
            </a:r>
          </a:p>
          <a:p>
            <a:endParaRPr lang="cs-CZ" dirty="0"/>
          </a:p>
          <a:p>
            <a:pPr marL="285750" lvl="1">
              <a:spcAft>
                <a:spcPts val="1200"/>
              </a:spcAft>
              <a:defRPr/>
            </a:pPr>
            <a:endParaRPr lang="cs-CZ" sz="1800" dirty="0"/>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18</a:t>
            </a:fld>
            <a:endParaRPr lang="cs-CZ" dirty="0"/>
          </a:p>
        </p:txBody>
      </p:sp>
      <p:pic>
        <p:nvPicPr>
          <p:cNvPr id="6" name="Obrázek 5"/>
          <p:cNvPicPr>
            <a:picLocks noChangeAspect="1"/>
          </p:cNvPicPr>
          <p:nvPr/>
        </p:nvPicPr>
        <p:blipFill>
          <a:blip r:embed="rId2"/>
          <a:stretch>
            <a:fillRect/>
          </a:stretch>
        </p:blipFill>
        <p:spPr>
          <a:xfrm>
            <a:off x="6678056" y="1778629"/>
            <a:ext cx="5023794" cy="3353320"/>
          </a:xfrm>
          <a:prstGeom prst="rect">
            <a:avLst/>
          </a:prstGeom>
          <a:effectLst>
            <a:softEdge rad="355600"/>
          </a:effectLst>
        </p:spPr>
      </p:pic>
    </p:spTree>
    <p:extLst>
      <p:ext uri="{BB962C8B-B14F-4D97-AF65-F5344CB8AC3E}">
        <p14:creationId xmlns:p14="http://schemas.microsoft.com/office/powerpoint/2010/main" val="4104230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p:txBody>
          <a:bodyPr/>
          <a:lstStyle/>
          <a:p>
            <a:r>
              <a:rPr lang="cs-CZ" dirty="0">
                <a:cs typeface="Arial" charset="0"/>
              </a:rPr>
              <a:t>6</a:t>
            </a:r>
            <a:r>
              <a:rPr lang="cs-CZ" dirty="0"/>
              <a:t>. Třídicí a </a:t>
            </a:r>
            <a:r>
              <a:rPr lang="cs-CZ" dirty="0" err="1"/>
              <a:t>dotřiďovací</a:t>
            </a:r>
            <a:r>
              <a:rPr lang="cs-CZ" dirty="0"/>
              <a:t> systémy (včetně úpravy) pro separaci ostatních odpadů</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421782" y="2163931"/>
            <a:ext cx="10915002" cy="3209927"/>
          </a:xfrm>
        </p:spPr>
        <p:txBody>
          <a:bodyPr>
            <a:normAutofit lnSpcReduction="10000"/>
          </a:bodyPr>
          <a:lstStyle/>
          <a:p>
            <a:r>
              <a:rPr lang="cs-CZ" sz="2000" dirty="0"/>
              <a:t>Primární záměr – podpora vysoce účinných zařízení,</a:t>
            </a:r>
          </a:p>
          <a:p>
            <a:r>
              <a:rPr lang="cs-CZ" sz="2000" dirty="0"/>
              <a:t>Kombinovatelnost s projekty na následné materiálové a energetické využití odpadů</a:t>
            </a:r>
          </a:p>
          <a:p>
            <a:r>
              <a:rPr lang="cs-CZ" sz="2000" dirty="0"/>
              <a:t>Míra podpory: max. 70 % + 15 % bonifikace pro vysoce účinné technologie</a:t>
            </a:r>
          </a:p>
          <a:p>
            <a:r>
              <a:rPr lang="cs-CZ" sz="2000" dirty="0"/>
              <a:t>Příjemci podpory – bez omezení</a:t>
            </a:r>
          </a:p>
          <a:p>
            <a:r>
              <a:rPr lang="cs-CZ" sz="2000" dirty="0"/>
              <a:t>Výzvy soutěžní – vlastní sada  hodnotících kritérií</a:t>
            </a:r>
          </a:p>
          <a:p>
            <a:r>
              <a:rPr lang="cs-CZ" sz="2000" dirty="0">
                <a:solidFill>
                  <a:schemeClr val="accent2"/>
                </a:solidFill>
                <a:latin typeface="+mn-lt"/>
              </a:rPr>
              <a:t>Maximální nákladovost ke kapacitě 25 000 Kč/t za rok </a:t>
            </a:r>
            <a:br>
              <a:rPr lang="cs-CZ" sz="2000" dirty="0">
                <a:solidFill>
                  <a:srgbClr val="00B050"/>
                </a:solidFill>
              </a:rPr>
            </a:br>
            <a:endParaRPr lang="cs-CZ" sz="2000" dirty="0"/>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19</a:t>
            </a:fld>
            <a:endParaRPr lang="cs-CZ" dirty="0"/>
          </a:p>
        </p:txBody>
      </p:sp>
      <p:pic>
        <p:nvPicPr>
          <p:cNvPr id="6" name="Obrázek 5"/>
          <p:cNvPicPr>
            <a:picLocks noChangeAspect="1"/>
          </p:cNvPicPr>
          <p:nvPr/>
        </p:nvPicPr>
        <p:blipFill>
          <a:blip r:embed="rId2"/>
          <a:stretch>
            <a:fillRect/>
          </a:stretch>
        </p:blipFill>
        <p:spPr>
          <a:xfrm>
            <a:off x="8235238" y="3768894"/>
            <a:ext cx="3004852" cy="2253639"/>
          </a:xfrm>
          <a:prstGeom prst="rect">
            <a:avLst/>
          </a:prstGeom>
          <a:effectLst>
            <a:softEdge rad="215900"/>
          </a:effectLst>
        </p:spPr>
      </p:pic>
    </p:spTree>
    <p:extLst>
      <p:ext uri="{BB962C8B-B14F-4D97-AF65-F5344CB8AC3E}">
        <p14:creationId xmlns:p14="http://schemas.microsoft.com/office/powerpoint/2010/main" val="2256458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C30CA4-1E9A-4BE6-A171-BA96D4A85939}"/>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EC7EA200-0F09-48B7-AFEB-54B8F0BEE877}"/>
              </a:ext>
            </a:extLst>
          </p:cNvPr>
          <p:cNvSpPr>
            <a:spLocks noGrp="1"/>
          </p:cNvSpPr>
          <p:nvPr>
            <p:ph idx="1"/>
          </p:nvPr>
        </p:nvSpPr>
        <p:spPr/>
        <p:txBody>
          <a:bodyPr/>
          <a:lstStyle/>
          <a:p>
            <a:r>
              <a:rPr lang="cs-CZ" b="1" dirty="0"/>
              <a:t>Obecné informace o stavu příprav OPŽP</a:t>
            </a:r>
          </a:p>
          <a:p>
            <a:r>
              <a:rPr lang="cs-CZ" b="1" dirty="0"/>
              <a:t>Voda</a:t>
            </a:r>
          </a:p>
          <a:p>
            <a:r>
              <a:rPr lang="cs-CZ" b="1" dirty="0"/>
              <a:t>Energetické úspory a obnovitelné zdroje</a:t>
            </a:r>
          </a:p>
          <a:p>
            <a:r>
              <a:rPr lang="cs-CZ" b="1" dirty="0"/>
              <a:t>Odpadové hospodářství a staré ekologické zátěže</a:t>
            </a:r>
          </a:p>
          <a:p>
            <a:r>
              <a:rPr lang="cs-CZ" b="1" dirty="0"/>
              <a:t>Příroda a krajina</a:t>
            </a:r>
          </a:p>
          <a:p>
            <a:endParaRPr lang="cs-CZ" dirty="0"/>
          </a:p>
        </p:txBody>
      </p:sp>
      <p:sp>
        <p:nvSpPr>
          <p:cNvPr id="4" name="Zástupný symbol pro číslo snímku 3">
            <a:extLst>
              <a:ext uri="{FF2B5EF4-FFF2-40B4-BE49-F238E27FC236}">
                <a16:creationId xmlns:a16="http://schemas.microsoft.com/office/drawing/2014/main" id="{7C3E8319-A1C3-434B-9B46-AF365974B1F2}"/>
              </a:ext>
            </a:extLst>
          </p:cNvPr>
          <p:cNvSpPr>
            <a:spLocks noGrp="1"/>
          </p:cNvSpPr>
          <p:nvPr>
            <p:ph type="sldNum" sz="quarter" idx="12"/>
          </p:nvPr>
        </p:nvSpPr>
        <p:spPr/>
        <p:txBody>
          <a:bodyPr/>
          <a:lstStyle/>
          <a:p>
            <a:r>
              <a:rPr lang="cs-CZ"/>
              <a:t>Strana </a:t>
            </a:r>
            <a:fld id="{ED849EA6-AEEF-9E42-A9CB-11D1C1A366AE}" type="slidenum">
              <a:rPr lang="cs-CZ" smtClean="0"/>
              <a:t>2</a:t>
            </a:fld>
            <a:endParaRPr lang="cs-CZ" dirty="0"/>
          </a:p>
        </p:txBody>
      </p:sp>
      <p:sp>
        <p:nvSpPr>
          <p:cNvPr id="5" name="Zástupný obsah 4">
            <a:extLst>
              <a:ext uri="{FF2B5EF4-FFF2-40B4-BE49-F238E27FC236}">
                <a16:creationId xmlns:a16="http://schemas.microsoft.com/office/drawing/2014/main" id="{0F33B4A7-931C-4981-BABA-25A7D34D3726}"/>
              </a:ext>
            </a:extLst>
          </p:cNvPr>
          <p:cNvSpPr>
            <a:spLocks noGrp="1"/>
          </p:cNvSpPr>
          <p:nvPr>
            <p:ph sz="quarter" idx="13"/>
          </p:nvPr>
        </p:nvSpPr>
        <p:spPr/>
        <p:txBody>
          <a:bodyPr/>
          <a:lstStyle/>
          <a:p>
            <a:r>
              <a:rPr lang="cs-CZ" dirty="0"/>
              <a:t>Obsah:</a:t>
            </a:r>
          </a:p>
        </p:txBody>
      </p:sp>
    </p:spTree>
    <p:extLst>
      <p:ext uri="{BB962C8B-B14F-4D97-AF65-F5344CB8AC3E}">
        <p14:creationId xmlns:p14="http://schemas.microsoft.com/office/powerpoint/2010/main" val="1168049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p:txBody>
          <a:bodyPr/>
          <a:lstStyle/>
          <a:p>
            <a:r>
              <a:rPr lang="cs-CZ" dirty="0"/>
              <a:t>7. Úprava a zpracování odpadních kalů z ČOV </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421782" y="1505243"/>
            <a:ext cx="10915002" cy="4407286"/>
          </a:xfrm>
        </p:spPr>
        <p:txBody>
          <a:bodyPr>
            <a:normAutofit fontScale="92500" lnSpcReduction="20000"/>
          </a:bodyPr>
          <a:lstStyle/>
          <a:p>
            <a:pPr lvl="0"/>
            <a:r>
              <a:rPr lang="cs-CZ" sz="2400" dirty="0">
                <a:solidFill>
                  <a:schemeClr val="accent2"/>
                </a:solidFill>
              </a:rPr>
              <a:t>Typové projekty:</a:t>
            </a:r>
            <a:br>
              <a:rPr lang="cs-CZ" sz="2400" dirty="0"/>
            </a:br>
            <a:r>
              <a:rPr lang="cs-CZ" sz="2400" dirty="0"/>
              <a:t> - zařízení pro odvodňování, sušení kalů pro jejich další energetické či materiálové využití,</a:t>
            </a:r>
          </a:p>
          <a:p>
            <a:pPr marL="0" lvl="0" indent="0">
              <a:buNone/>
            </a:pPr>
            <a:r>
              <a:rPr lang="cs-CZ" sz="2400" dirty="0"/>
              <a:t>    - technologické dovybavení stávajících kompostáren umožňující přijímat kaly 	z ČOV </a:t>
            </a:r>
          </a:p>
          <a:p>
            <a:r>
              <a:rPr lang="cs-CZ" sz="2400" dirty="0">
                <a:solidFill>
                  <a:schemeClr val="accent2"/>
                </a:solidFill>
              </a:rPr>
              <a:t>Míra podpory: </a:t>
            </a:r>
            <a:r>
              <a:rPr lang="cs-CZ" sz="2400" dirty="0"/>
              <a:t>max. 85 %, v režimu VP</a:t>
            </a:r>
          </a:p>
          <a:p>
            <a:r>
              <a:rPr lang="cs-CZ" sz="2400" dirty="0">
                <a:solidFill>
                  <a:schemeClr val="accent2"/>
                </a:solidFill>
              </a:rPr>
              <a:t>Maximální dotace na projekt: </a:t>
            </a:r>
            <a:r>
              <a:rPr lang="cs-CZ" sz="2400" dirty="0"/>
              <a:t>100 mil. Kč</a:t>
            </a:r>
          </a:p>
          <a:p>
            <a:r>
              <a:rPr lang="cs-CZ" sz="2400" dirty="0"/>
              <a:t>Nesoutěžní výzvy</a:t>
            </a:r>
          </a:p>
          <a:p>
            <a:r>
              <a:rPr lang="cs-CZ" sz="2400" dirty="0">
                <a:solidFill>
                  <a:schemeClr val="accent2"/>
                </a:solidFill>
              </a:rPr>
              <a:t>Příjemci podpory: </a:t>
            </a:r>
            <a:r>
              <a:rPr lang="cs-CZ" sz="2400" dirty="0"/>
              <a:t>bez omezení</a:t>
            </a:r>
          </a:p>
          <a:p>
            <a:r>
              <a:rPr lang="cs-CZ" sz="2400" dirty="0">
                <a:solidFill>
                  <a:schemeClr val="accent2"/>
                </a:solidFill>
              </a:rPr>
              <a:t>Maximální nákladovost ke kapacitě 25 000 Kč/t za rok</a:t>
            </a:r>
            <a:endParaRPr lang="cs-CZ" sz="2400" dirty="0"/>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20</a:t>
            </a:fld>
            <a:endParaRPr lang="cs-CZ" dirty="0"/>
          </a:p>
        </p:txBody>
      </p:sp>
    </p:spTree>
    <p:extLst>
      <p:ext uri="{BB962C8B-B14F-4D97-AF65-F5344CB8AC3E}">
        <p14:creationId xmlns:p14="http://schemas.microsoft.com/office/powerpoint/2010/main" val="3139287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p:txBody>
          <a:bodyPr/>
          <a:lstStyle/>
          <a:p>
            <a:r>
              <a:rPr lang="cs-CZ" dirty="0"/>
              <a:t>8. Zařízení pro materiálové využití odpadů</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333006" y="1681199"/>
            <a:ext cx="11368844" cy="3495601"/>
          </a:xfrm>
        </p:spPr>
        <p:txBody>
          <a:bodyPr>
            <a:normAutofit fontScale="92500"/>
          </a:bodyPr>
          <a:lstStyle/>
          <a:p>
            <a:r>
              <a:rPr lang="cs-CZ" sz="2400" dirty="0"/>
              <a:t>Materiálové využití ostatních odpadů </a:t>
            </a:r>
            <a:r>
              <a:rPr lang="cs-CZ" sz="2400" dirty="0">
                <a:solidFill>
                  <a:schemeClr val="accent2"/>
                </a:solidFill>
              </a:rPr>
              <a:t>(ne stavební odpady)</a:t>
            </a:r>
          </a:p>
          <a:p>
            <a:r>
              <a:rPr lang="cs-CZ" sz="2400" dirty="0"/>
              <a:t>Možnost kombinovat s projekty třídění a dotřiďování a projekty na energetické využití</a:t>
            </a:r>
          </a:p>
          <a:p>
            <a:r>
              <a:rPr lang="cs-CZ" sz="2400" dirty="0"/>
              <a:t>Min. 60 % odpadů vstupujících do zařízení musí být materiálově využito</a:t>
            </a:r>
          </a:p>
          <a:p>
            <a:r>
              <a:rPr lang="cs-CZ" sz="2400" dirty="0">
                <a:solidFill>
                  <a:schemeClr val="accent2"/>
                </a:solidFill>
              </a:rPr>
              <a:t>Příjemci podpory: </a:t>
            </a:r>
            <a:r>
              <a:rPr lang="cs-CZ" sz="2400" dirty="0"/>
              <a:t>bez omezení</a:t>
            </a:r>
          </a:p>
          <a:p>
            <a:r>
              <a:rPr lang="cs-CZ" sz="2400" dirty="0"/>
              <a:t>Dlouhodobé nesoutěžní výzvy </a:t>
            </a:r>
          </a:p>
          <a:p>
            <a:r>
              <a:rPr lang="cs-CZ" sz="2400" dirty="0">
                <a:solidFill>
                  <a:schemeClr val="accent2"/>
                </a:solidFill>
              </a:rPr>
              <a:t>Maximální nákladovost ke kapacitě 30 000 Kč/t za rok</a:t>
            </a:r>
            <a:endParaRPr lang="cs-CZ" sz="2400" dirty="0"/>
          </a:p>
          <a:p>
            <a:endParaRPr lang="cs-CZ" sz="2400" dirty="0"/>
          </a:p>
          <a:p>
            <a:pPr marL="0" indent="0">
              <a:buNone/>
            </a:pPr>
            <a:endParaRPr lang="cs-CZ" sz="2800" dirty="0"/>
          </a:p>
          <a:p>
            <a:endParaRPr lang="cs-CZ" sz="2800" dirty="0"/>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21</a:t>
            </a:fld>
            <a:endParaRPr lang="cs-CZ" dirty="0"/>
          </a:p>
        </p:txBody>
      </p:sp>
      <p:pic>
        <p:nvPicPr>
          <p:cNvPr id="6" name="Obrázek 5">
            <a:extLst>
              <a:ext uri="{FF2B5EF4-FFF2-40B4-BE49-F238E27FC236}">
                <a16:creationId xmlns:a16="http://schemas.microsoft.com/office/drawing/2014/main" id="{2E0F4A78-209A-F142-87F1-BBF5FE1CA4C2}"/>
              </a:ext>
            </a:extLst>
          </p:cNvPr>
          <p:cNvPicPr>
            <a:picLocks noChangeAspect="1"/>
          </p:cNvPicPr>
          <p:nvPr/>
        </p:nvPicPr>
        <p:blipFill rotWithShape="1">
          <a:blip r:embed="rId2">
            <a:extLst>
              <a:ext uri="{28A0092B-C50C-407E-A947-70E740481C1C}">
                <a14:useLocalDpi xmlns:a14="http://schemas.microsoft.com/office/drawing/2010/main" val="0"/>
              </a:ext>
            </a:extLst>
          </a:blip>
          <a:srcRect l="8026" t="8030" r="7985" b="7980"/>
          <a:stretch/>
        </p:blipFill>
        <p:spPr>
          <a:xfrm>
            <a:off x="8543970" y="3882672"/>
            <a:ext cx="2347923" cy="2347924"/>
          </a:xfrm>
          <a:prstGeom prst="rect">
            <a:avLst/>
          </a:prstGeom>
        </p:spPr>
      </p:pic>
    </p:spTree>
    <p:extLst>
      <p:ext uri="{BB962C8B-B14F-4D97-AF65-F5344CB8AC3E}">
        <p14:creationId xmlns:p14="http://schemas.microsoft.com/office/powerpoint/2010/main" val="1652716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p:txBody>
          <a:bodyPr/>
          <a:lstStyle/>
          <a:p>
            <a:r>
              <a:rPr lang="cs-CZ" dirty="0"/>
              <a:t>9. Zařízení pro energetické využití odpadů</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421782" y="1313895"/>
            <a:ext cx="5428602" cy="4598633"/>
          </a:xfrm>
        </p:spPr>
        <p:txBody>
          <a:bodyPr>
            <a:normAutofit/>
          </a:bodyPr>
          <a:lstStyle/>
          <a:p>
            <a:r>
              <a:rPr lang="cs-CZ" sz="2400" dirty="0"/>
              <a:t>Zařízení na energetické využití odpadů nevhodných k materiálovému využití; výroba TAP včetně MBÚ; podpora BPS   </a:t>
            </a:r>
          </a:p>
          <a:p>
            <a:r>
              <a:rPr lang="cs-CZ" sz="2400" dirty="0"/>
              <a:t> možnost kombinace s projekty úpravy a materiálového využití</a:t>
            </a:r>
          </a:p>
          <a:p>
            <a:r>
              <a:rPr lang="cs-CZ" sz="2400" dirty="0"/>
              <a:t>Míra podpory:  max. 70 %</a:t>
            </a:r>
          </a:p>
          <a:p>
            <a:r>
              <a:rPr lang="cs-CZ" sz="2400" dirty="0">
                <a:solidFill>
                  <a:schemeClr val="accent2"/>
                </a:solidFill>
              </a:rPr>
              <a:t>Příjemci podpory: </a:t>
            </a:r>
            <a:r>
              <a:rPr lang="cs-CZ" sz="2400" dirty="0"/>
              <a:t>bez omezení</a:t>
            </a:r>
          </a:p>
          <a:p>
            <a:endParaRPr lang="cs-CZ" dirty="0"/>
          </a:p>
          <a:p>
            <a:endParaRPr lang="cs-CZ" dirty="0"/>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22</a:t>
            </a:fld>
            <a:endParaRPr lang="cs-CZ" dirty="0"/>
          </a:p>
        </p:txBody>
      </p:sp>
      <p:pic>
        <p:nvPicPr>
          <p:cNvPr id="6" name="Obrázek 5"/>
          <p:cNvPicPr>
            <a:picLocks noChangeAspect="1"/>
          </p:cNvPicPr>
          <p:nvPr/>
        </p:nvPicPr>
        <p:blipFill>
          <a:blip r:embed="rId2"/>
          <a:stretch>
            <a:fillRect/>
          </a:stretch>
        </p:blipFill>
        <p:spPr>
          <a:xfrm>
            <a:off x="5850384" y="2158695"/>
            <a:ext cx="5360880" cy="3015495"/>
          </a:xfrm>
          <a:prstGeom prst="rect">
            <a:avLst/>
          </a:prstGeom>
          <a:effectLst>
            <a:softEdge rad="190500"/>
          </a:effectLst>
        </p:spPr>
      </p:pic>
    </p:spTree>
    <p:extLst>
      <p:ext uri="{BB962C8B-B14F-4D97-AF65-F5344CB8AC3E}">
        <p14:creationId xmlns:p14="http://schemas.microsoft.com/office/powerpoint/2010/main" val="2304257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p:txBody>
          <a:bodyPr/>
          <a:lstStyle/>
          <a:p>
            <a:r>
              <a:rPr lang="cs-CZ" dirty="0"/>
              <a:t>10. Zařízení pro chemickou recyklaci odpadů </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421782" y="1554701"/>
            <a:ext cx="10915002" cy="4428849"/>
          </a:xfrm>
        </p:spPr>
        <p:txBody>
          <a:bodyPr>
            <a:normAutofit/>
          </a:bodyPr>
          <a:lstStyle/>
          <a:p>
            <a:r>
              <a:rPr lang="cs-CZ" sz="2400" dirty="0">
                <a:solidFill>
                  <a:schemeClr val="accent2"/>
                </a:solidFill>
              </a:rPr>
              <a:t>Recyklace materiálů </a:t>
            </a:r>
            <a:r>
              <a:rPr lang="cs-CZ" sz="2400" dirty="0"/>
              <a:t>-  nelze recyklovat prostřednictvím mechanické recyklace (např. vícevrstevné materiály, plasty s reziduálními složkami).</a:t>
            </a:r>
          </a:p>
          <a:p>
            <a:r>
              <a:rPr lang="cs-CZ" sz="2400" dirty="0"/>
              <a:t>Chemická recyklace nebezpečných odpadů (odpadní oleje,  rozpouštědla, kyseliny apod.).</a:t>
            </a:r>
          </a:p>
          <a:p>
            <a:r>
              <a:rPr lang="cs-CZ" sz="2400" dirty="0"/>
              <a:t>Možnost kombinovat s projekty úpravy, třídění a energetického využití odpadů.</a:t>
            </a:r>
          </a:p>
          <a:p>
            <a:r>
              <a:rPr lang="cs-CZ" sz="2400" dirty="0"/>
              <a:t>Míra podpory: max. 85 %, soutěžní výzvy.</a:t>
            </a:r>
          </a:p>
          <a:p>
            <a:r>
              <a:rPr lang="cs-CZ" sz="2400" dirty="0">
                <a:solidFill>
                  <a:schemeClr val="accent2"/>
                </a:solidFill>
              </a:rPr>
              <a:t>Příjemci podpory: </a:t>
            </a:r>
            <a:r>
              <a:rPr lang="cs-CZ" sz="2400" dirty="0"/>
              <a:t>bez omezení</a:t>
            </a:r>
          </a:p>
          <a:p>
            <a:endParaRPr lang="cs-CZ" dirty="0"/>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23</a:t>
            </a:fld>
            <a:endParaRPr lang="cs-CZ" dirty="0"/>
          </a:p>
        </p:txBody>
      </p:sp>
    </p:spTree>
    <p:extLst>
      <p:ext uri="{BB962C8B-B14F-4D97-AF65-F5344CB8AC3E}">
        <p14:creationId xmlns:p14="http://schemas.microsoft.com/office/powerpoint/2010/main" val="3312809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601FC5-CD71-194A-A1A6-E04504C16E70}"/>
              </a:ext>
            </a:extLst>
          </p:cNvPr>
          <p:cNvSpPr>
            <a:spLocks noGrp="1"/>
          </p:cNvSpPr>
          <p:nvPr>
            <p:ph type="ctrTitle"/>
          </p:nvPr>
        </p:nvSpPr>
        <p:spPr>
          <a:xfrm>
            <a:off x="2690948" y="297476"/>
            <a:ext cx="9501051" cy="795705"/>
          </a:xfrm>
        </p:spPr>
        <p:txBody>
          <a:bodyPr/>
          <a:lstStyle/>
          <a:p>
            <a:r>
              <a:rPr lang="cs-CZ" sz="3200" dirty="0"/>
              <a:t>Sanace a analýzy rizik SEZ</a:t>
            </a:r>
          </a:p>
        </p:txBody>
      </p:sp>
      <p:sp>
        <p:nvSpPr>
          <p:cNvPr id="6" name="Obdélník 5"/>
          <p:cNvSpPr/>
          <p:nvPr/>
        </p:nvSpPr>
        <p:spPr>
          <a:xfrm>
            <a:off x="653142" y="1658983"/>
            <a:ext cx="10972801" cy="4216539"/>
          </a:xfrm>
          <a:prstGeom prst="rect">
            <a:avLst/>
          </a:prstGeom>
        </p:spPr>
        <p:txBody>
          <a:bodyPr wrap="square">
            <a:spAutoFit/>
          </a:bodyPr>
          <a:lstStyle/>
          <a:p>
            <a:pPr marL="0" lvl="2"/>
            <a:endParaRPr lang="cs-CZ" sz="2000" b="1" dirty="0"/>
          </a:p>
          <a:p>
            <a:pPr marL="0" lvl="2"/>
            <a:endParaRPr lang="cs-CZ" sz="2000" b="1" dirty="0"/>
          </a:p>
          <a:p>
            <a:pPr marL="0" lvl="2"/>
            <a:r>
              <a:rPr lang="cs-CZ" sz="2000" b="1" dirty="0"/>
              <a:t>1.6.11 průzkum rozsahu znečištění horninového prostředí a rizik s ním spojených, včetně návrhu efektivního řešení</a:t>
            </a:r>
          </a:p>
          <a:p>
            <a:pPr marL="0" lvl="2"/>
            <a:endParaRPr lang="cs-CZ" sz="2000" b="1" dirty="0"/>
          </a:p>
          <a:p>
            <a:pPr marL="0" lvl="2"/>
            <a:r>
              <a:rPr lang="cs-CZ" sz="2000" dirty="0"/>
              <a:t>Průzkumy kontaminace životního prostředí, a jeho jednotlivých složek zejména podzemních či povrchových vod.</a:t>
            </a:r>
          </a:p>
          <a:p>
            <a:pPr marL="0" lvl="2"/>
            <a:endParaRPr lang="cs-CZ" sz="2000" dirty="0">
              <a:solidFill>
                <a:schemeClr val="accent6"/>
              </a:solidFill>
            </a:endParaRPr>
          </a:p>
          <a:p>
            <a:pPr marL="0" lvl="2"/>
            <a:r>
              <a:rPr lang="cs-CZ" sz="2000" dirty="0">
                <a:solidFill>
                  <a:schemeClr val="accent6"/>
                </a:solidFill>
              </a:rPr>
              <a:t>Míra podpory: </a:t>
            </a:r>
            <a:r>
              <a:rPr lang="cs-CZ" sz="2000" dirty="0"/>
              <a:t>85%</a:t>
            </a:r>
          </a:p>
          <a:p>
            <a:pPr marL="0" lvl="2"/>
            <a:endParaRPr lang="cs-CZ" sz="2000" dirty="0">
              <a:solidFill>
                <a:schemeClr val="accent6"/>
              </a:solidFill>
            </a:endParaRPr>
          </a:p>
          <a:p>
            <a:pPr marL="0" lvl="2"/>
            <a:r>
              <a:rPr lang="cs-CZ" sz="2000" dirty="0">
                <a:solidFill>
                  <a:schemeClr val="accent6"/>
                </a:solidFill>
              </a:rPr>
              <a:t>Soutěžní výzva: </a:t>
            </a:r>
            <a:r>
              <a:rPr lang="cs-CZ" sz="2000" dirty="0"/>
              <a:t>Projekty pod metodickým vedením OEREŠ MŽP.</a:t>
            </a:r>
            <a:endParaRPr lang="cs-CZ" sz="2000" dirty="0">
              <a:solidFill>
                <a:schemeClr val="accent5">
                  <a:lumMod val="60000"/>
                  <a:lumOff val="40000"/>
                </a:schemeClr>
              </a:solidFill>
            </a:endParaRPr>
          </a:p>
          <a:p>
            <a:pPr marL="285750" lvl="1">
              <a:spcAft>
                <a:spcPts val="1200"/>
              </a:spcAft>
              <a:defRPr/>
            </a:pPr>
            <a:endParaRPr lang="cs-CZ" sz="2000" dirty="0"/>
          </a:p>
          <a:p>
            <a:endParaRPr lang="cs-CZ" b="1" dirty="0"/>
          </a:p>
        </p:txBody>
      </p:sp>
      <p:pic>
        <p:nvPicPr>
          <p:cNvPr id="7" name="Obrázek 6">
            <a:extLst>
              <a:ext uri="{FF2B5EF4-FFF2-40B4-BE49-F238E27FC236}">
                <a16:creationId xmlns:a16="http://schemas.microsoft.com/office/drawing/2014/main" id="{8764D7EF-BE78-0D4F-B107-41A6116A9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9394" y="400849"/>
            <a:ext cx="1345475" cy="1345475"/>
          </a:xfrm>
          <a:prstGeom prst="rect">
            <a:avLst/>
          </a:prstGeom>
        </p:spPr>
      </p:pic>
    </p:spTree>
    <p:extLst>
      <p:ext uri="{BB962C8B-B14F-4D97-AF65-F5344CB8AC3E}">
        <p14:creationId xmlns:p14="http://schemas.microsoft.com/office/powerpoint/2010/main" val="737631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757646" y="427172"/>
            <a:ext cx="10829108" cy="6155531"/>
          </a:xfrm>
          <a:prstGeom prst="rect">
            <a:avLst/>
          </a:prstGeom>
        </p:spPr>
        <p:txBody>
          <a:bodyPr wrap="square">
            <a:spAutoFit/>
          </a:bodyPr>
          <a:lstStyle/>
          <a:p>
            <a:endParaRPr lang="cs-CZ" b="1" dirty="0"/>
          </a:p>
          <a:p>
            <a:endParaRPr lang="cs-CZ" b="1" dirty="0"/>
          </a:p>
          <a:p>
            <a:r>
              <a:rPr lang="cs-CZ" b="1" dirty="0"/>
              <a:t>1.6.12 </a:t>
            </a:r>
            <a:r>
              <a:rPr lang="cs-CZ" sz="2000" b="1" dirty="0"/>
              <a:t>odstranění rizik kontaminace ohrožující lidské zdraví, vodní zdroje </a:t>
            </a:r>
          </a:p>
          <a:p>
            <a:r>
              <a:rPr lang="cs-CZ" sz="2000" b="1" dirty="0"/>
              <a:t>nebo ekosystémy a rekultivace starých skládek</a:t>
            </a:r>
          </a:p>
          <a:p>
            <a:endParaRPr lang="cs-CZ" sz="1600" b="1" dirty="0">
              <a:solidFill>
                <a:schemeClr val="accent6"/>
              </a:solidFill>
            </a:endParaRPr>
          </a:p>
          <a:p>
            <a:r>
              <a:rPr lang="cs-CZ" dirty="0">
                <a:solidFill>
                  <a:schemeClr val="accent6"/>
                </a:solidFill>
              </a:rPr>
              <a:t>Soutěžní výzva </a:t>
            </a:r>
          </a:p>
          <a:p>
            <a:endParaRPr lang="cs-CZ" sz="800" b="1" dirty="0">
              <a:solidFill>
                <a:schemeClr val="accent6"/>
              </a:solidFill>
            </a:endParaRPr>
          </a:p>
          <a:p>
            <a:pPr marL="342900" lvl="0" indent="-342900">
              <a:spcBef>
                <a:spcPts val="600"/>
              </a:spcBef>
              <a:spcAft>
                <a:spcPts val="600"/>
              </a:spcAft>
              <a:buAutoNum type="arabicPeriod"/>
            </a:pPr>
            <a:r>
              <a:rPr lang="cs-CZ" b="1" dirty="0"/>
              <a:t>Kategorie</a:t>
            </a:r>
            <a:r>
              <a:rPr lang="cs-CZ" sz="2000" dirty="0"/>
              <a:t> - </a:t>
            </a:r>
            <a:r>
              <a:rPr lang="cs-CZ" dirty="0"/>
              <a:t>Žadatelem je veřejnoprávní či soukromoprávní subjekt sanující starou ekologickou zátěž s prioritou A3 nebo A2 a případně její širší prostor.</a:t>
            </a:r>
          </a:p>
          <a:p>
            <a:r>
              <a:rPr lang="cs-CZ" dirty="0">
                <a:solidFill>
                  <a:schemeClr val="accent6"/>
                </a:solidFill>
              </a:rPr>
              <a:t>Míra podpory: </a:t>
            </a:r>
            <a:r>
              <a:rPr lang="cs-CZ" dirty="0"/>
              <a:t>85 % </a:t>
            </a:r>
            <a:endParaRPr lang="cs-CZ" sz="2000" dirty="0"/>
          </a:p>
          <a:p>
            <a:r>
              <a:rPr lang="cs-CZ" dirty="0">
                <a:solidFill>
                  <a:schemeClr val="accent6"/>
                </a:solidFill>
              </a:rPr>
              <a:t>Doba udržitelnosti: </a:t>
            </a:r>
            <a:r>
              <a:rPr lang="cs-CZ" dirty="0"/>
              <a:t>10 let. </a:t>
            </a:r>
            <a:endParaRPr lang="cs-CZ" sz="2000" dirty="0"/>
          </a:p>
          <a:p>
            <a:r>
              <a:rPr lang="cs-CZ" sz="800" dirty="0"/>
              <a:t> </a:t>
            </a:r>
            <a:endParaRPr lang="cs-CZ" sz="900" dirty="0"/>
          </a:p>
          <a:p>
            <a:r>
              <a:rPr lang="cs-CZ" sz="800" dirty="0"/>
              <a:t> </a:t>
            </a:r>
            <a:endParaRPr lang="cs-CZ" sz="900" dirty="0"/>
          </a:p>
          <a:p>
            <a:pPr>
              <a:spcBef>
                <a:spcPts val="600"/>
              </a:spcBef>
              <a:spcAft>
                <a:spcPts val="600"/>
              </a:spcAft>
            </a:pPr>
            <a:r>
              <a:rPr lang="cs-CZ" b="1" dirty="0"/>
              <a:t>2. Kategorie</a:t>
            </a:r>
            <a:r>
              <a:rPr lang="cs-CZ" sz="2000" dirty="0"/>
              <a:t> - </a:t>
            </a:r>
            <a:r>
              <a:rPr lang="cs-CZ" dirty="0"/>
              <a:t>Žadatelem je veřejnoprávní či soukromoprávní subjekt sanující lokalitu </a:t>
            </a:r>
            <a:r>
              <a:rPr lang="cs-CZ" dirty="0" err="1"/>
              <a:t>brownfield</a:t>
            </a:r>
            <a:r>
              <a:rPr lang="cs-CZ" dirty="0"/>
              <a:t> s prioritou A1 za účelem budoucí výstavby nového průmyslového areálu či logistického areálu.</a:t>
            </a:r>
          </a:p>
          <a:p>
            <a:r>
              <a:rPr lang="cs-CZ" dirty="0">
                <a:solidFill>
                  <a:schemeClr val="accent6"/>
                </a:solidFill>
              </a:rPr>
              <a:t>Míra podpory: </a:t>
            </a:r>
            <a:r>
              <a:rPr lang="cs-CZ" dirty="0"/>
              <a:t>70 %</a:t>
            </a:r>
          </a:p>
          <a:p>
            <a:r>
              <a:rPr lang="cs-CZ" dirty="0">
                <a:solidFill>
                  <a:schemeClr val="accent6"/>
                </a:solidFill>
              </a:rPr>
              <a:t>Doba udržitelnosti: </a:t>
            </a:r>
            <a:r>
              <a:rPr lang="cs-CZ" dirty="0"/>
              <a:t>5 let. </a:t>
            </a:r>
          </a:p>
          <a:p>
            <a:endParaRPr lang="cs-CZ" sz="800" dirty="0"/>
          </a:p>
          <a:p>
            <a:pPr>
              <a:spcBef>
                <a:spcPts val="600"/>
              </a:spcBef>
              <a:spcAft>
                <a:spcPts val="600"/>
              </a:spcAft>
            </a:pPr>
            <a:r>
              <a:rPr lang="cs-CZ" b="1" dirty="0"/>
              <a:t>3. Kategorie</a:t>
            </a:r>
            <a:r>
              <a:rPr lang="cs-CZ" sz="2000" dirty="0"/>
              <a:t> - </a:t>
            </a:r>
            <a:r>
              <a:rPr lang="cs-CZ" dirty="0"/>
              <a:t>Žadatelem je veřejnoprávní či soukromoprávní subjekt sanující lokalitu </a:t>
            </a:r>
            <a:r>
              <a:rPr lang="cs-CZ" dirty="0" err="1"/>
              <a:t>brownfield</a:t>
            </a:r>
            <a:r>
              <a:rPr lang="cs-CZ" dirty="0"/>
              <a:t> s prioritou A1 za účelem obytné/rezidenční výstavby.</a:t>
            </a:r>
          </a:p>
          <a:p>
            <a:r>
              <a:rPr lang="cs-CZ" dirty="0">
                <a:solidFill>
                  <a:schemeClr val="accent6"/>
                </a:solidFill>
              </a:rPr>
              <a:t>Míra podpory: </a:t>
            </a:r>
            <a:r>
              <a:rPr lang="cs-CZ" dirty="0"/>
              <a:t>50 %</a:t>
            </a:r>
            <a:endParaRPr lang="cs-CZ" sz="2000" dirty="0"/>
          </a:p>
          <a:p>
            <a:r>
              <a:rPr lang="cs-CZ" dirty="0">
                <a:solidFill>
                  <a:schemeClr val="accent6"/>
                </a:solidFill>
              </a:rPr>
              <a:t>Doby udržitelnosti: </a:t>
            </a:r>
            <a:r>
              <a:rPr lang="cs-CZ" dirty="0"/>
              <a:t>5 let. </a:t>
            </a:r>
            <a:endParaRPr lang="cs-CZ" b="1" dirty="0"/>
          </a:p>
        </p:txBody>
      </p:sp>
      <p:pic>
        <p:nvPicPr>
          <p:cNvPr id="7" name="Obrázek 6">
            <a:extLst>
              <a:ext uri="{FF2B5EF4-FFF2-40B4-BE49-F238E27FC236}">
                <a16:creationId xmlns:a16="http://schemas.microsoft.com/office/drawing/2014/main" id="{8764D7EF-BE78-0D4F-B107-41A6116A9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210" y="661675"/>
            <a:ext cx="1267097" cy="1267097"/>
          </a:xfrm>
          <a:prstGeom prst="rect">
            <a:avLst/>
          </a:prstGeom>
        </p:spPr>
      </p:pic>
    </p:spTree>
    <p:extLst>
      <p:ext uri="{BB962C8B-B14F-4D97-AF65-F5344CB8AC3E}">
        <p14:creationId xmlns:p14="http://schemas.microsoft.com/office/powerpoint/2010/main" val="2047577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říroda&#10;&#10;Popis byl vytvořen automaticky">
            <a:extLst>
              <a:ext uri="{FF2B5EF4-FFF2-40B4-BE49-F238E27FC236}">
                <a16:creationId xmlns:a16="http://schemas.microsoft.com/office/drawing/2014/main" id="{B2F73D09-C523-46F8-9074-994FB3E7D472}"/>
              </a:ext>
            </a:extLst>
          </p:cNvPr>
          <p:cNvPicPr>
            <a:picLocks noChangeAspect="1"/>
          </p:cNvPicPr>
          <p:nvPr/>
        </p:nvPicPr>
        <p:blipFill>
          <a:blip r:embed="rId2"/>
          <a:stretch>
            <a:fillRect/>
          </a:stretch>
        </p:blipFill>
        <p:spPr>
          <a:xfrm>
            <a:off x="0" y="1185062"/>
            <a:ext cx="12191999" cy="5672658"/>
          </a:xfrm>
          <a:prstGeom prst="rect">
            <a:avLst/>
          </a:prstGeom>
        </p:spPr>
      </p:pic>
      <p:sp>
        <p:nvSpPr>
          <p:cNvPr id="3" name="Zástupný symbol pro obsah 2"/>
          <p:cNvSpPr>
            <a:spLocks noGrp="1"/>
          </p:cNvSpPr>
          <p:nvPr>
            <p:ph idx="1"/>
          </p:nvPr>
        </p:nvSpPr>
        <p:spPr>
          <a:xfrm>
            <a:off x="443883" y="1468583"/>
            <a:ext cx="11118669" cy="5010598"/>
          </a:xfrm>
        </p:spPr>
        <p:txBody>
          <a:bodyPr>
            <a:normAutofit/>
          </a:bodyPr>
          <a:lstStyle/>
          <a:p>
            <a:pPr marL="0" indent="0" algn="ctr">
              <a:buNone/>
            </a:pPr>
            <a:endParaRPr lang="cs-CZ" sz="1800" b="1" dirty="0">
              <a:solidFill>
                <a:srgbClr val="0063AC"/>
              </a:solidFill>
            </a:endParaRPr>
          </a:p>
          <a:p>
            <a:pPr marL="0" indent="0" algn="ctr">
              <a:buNone/>
            </a:pPr>
            <a:endParaRPr lang="cs-CZ" sz="1800" b="1" dirty="0">
              <a:solidFill>
                <a:srgbClr val="0063AC"/>
              </a:solidFill>
            </a:endParaRPr>
          </a:p>
          <a:p>
            <a:pPr marL="0" indent="0" algn="ctr">
              <a:buNone/>
            </a:pPr>
            <a:endParaRPr lang="cs-CZ" sz="1800" b="1" dirty="0">
              <a:solidFill>
                <a:srgbClr val="0063AC"/>
              </a:solidFill>
            </a:endParaRPr>
          </a:p>
          <a:p>
            <a:pPr marL="0" indent="0" algn="ctr">
              <a:buNone/>
            </a:pPr>
            <a:endParaRPr lang="cs-CZ" sz="1800" b="1" dirty="0">
              <a:solidFill>
                <a:srgbClr val="0063AC"/>
              </a:solidFill>
            </a:endParaRPr>
          </a:p>
          <a:p>
            <a:pPr marL="0" indent="0" algn="ctr">
              <a:buNone/>
            </a:pPr>
            <a:endParaRPr lang="cs-CZ" sz="1800" b="1" dirty="0">
              <a:solidFill>
                <a:srgbClr val="0063AC"/>
              </a:solidFill>
            </a:endParaRPr>
          </a:p>
          <a:p>
            <a:pPr marL="0" indent="0" algn="ctr">
              <a:buNone/>
            </a:pPr>
            <a:r>
              <a:rPr lang="cs-CZ" sz="2800" b="1" i="0" u="none" strike="noStrike" baseline="0" dirty="0">
                <a:solidFill>
                  <a:schemeClr val="bg1"/>
                </a:solidFill>
                <a:latin typeface="Segoe UI" panose="020B0502040204020203" pitchFamily="34" charset="0"/>
              </a:rPr>
              <a:t>Specifický cíl 1.3 Podpora přizpůsobení se změnám klimatu, prevence rizik a odolnosti vůči katastrofám</a:t>
            </a:r>
            <a:endParaRPr lang="cs-CZ" sz="2800" b="1" dirty="0">
              <a:solidFill>
                <a:schemeClr val="bg1"/>
              </a:solidFill>
            </a:endParaRPr>
          </a:p>
          <a:p>
            <a:pPr>
              <a:buClr>
                <a:srgbClr val="0063AC"/>
              </a:buClr>
            </a:pPr>
            <a:endParaRPr lang="cs-CZ" sz="2000" b="1" dirty="0">
              <a:solidFill>
                <a:schemeClr val="bg1"/>
              </a:solidFill>
            </a:endParaRPr>
          </a:p>
          <a:p>
            <a:pPr>
              <a:buClr>
                <a:srgbClr val="0063AC"/>
              </a:buClr>
            </a:pPr>
            <a:endParaRPr lang="cs-CZ" sz="2000" dirty="0"/>
          </a:p>
          <a:p>
            <a:pPr>
              <a:buClr>
                <a:srgbClr val="0063AC"/>
              </a:buClr>
            </a:pPr>
            <a:endParaRPr lang="cs-CZ" sz="2000" dirty="0"/>
          </a:p>
          <a:p>
            <a:pPr>
              <a:buClr>
                <a:srgbClr val="0063AC"/>
              </a:buClr>
            </a:pPr>
            <a:endParaRPr lang="cs-CZ" sz="2000" dirty="0"/>
          </a:p>
          <a:p>
            <a:pPr>
              <a:spcBef>
                <a:spcPts val="1200"/>
              </a:spcBef>
              <a:spcAft>
                <a:spcPts val="600"/>
              </a:spcAft>
              <a:buClr>
                <a:srgbClr val="0063AC"/>
              </a:buClr>
              <a:defRPr/>
            </a:pPr>
            <a:endParaRPr lang="cs-CZ" sz="20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Program Životní prostředí 2021 - 2027</a:t>
            </a:r>
          </a:p>
        </p:txBody>
      </p:sp>
    </p:spTree>
    <p:extLst>
      <p:ext uri="{BB962C8B-B14F-4D97-AF65-F5344CB8AC3E}">
        <p14:creationId xmlns:p14="http://schemas.microsoft.com/office/powerpoint/2010/main" val="566580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3883" y="1468583"/>
            <a:ext cx="11118669" cy="5010598"/>
          </a:xfrm>
        </p:spPr>
        <p:txBody>
          <a:bodyPr>
            <a:normAutofit fontScale="92500" lnSpcReduction="10000"/>
          </a:bodyPr>
          <a:lstStyle/>
          <a:p>
            <a:pPr marL="0" lvl="0" indent="0">
              <a:lnSpc>
                <a:spcPct val="110000"/>
              </a:lnSpc>
              <a:buNone/>
              <a:defRPr/>
            </a:pPr>
            <a:r>
              <a:rPr lang="cs-CZ" sz="1800" b="1" dirty="0">
                <a:solidFill>
                  <a:srgbClr val="000000"/>
                </a:solidFill>
                <a:latin typeface="+mj-lt"/>
              </a:rPr>
              <a:t>Předpoklad prvních výzev: </a:t>
            </a:r>
            <a:r>
              <a:rPr lang="cs-CZ" sz="1800" dirty="0">
                <a:solidFill>
                  <a:srgbClr val="000000"/>
                </a:solidFill>
                <a:latin typeface="+mj-lt"/>
              </a:rPr>
              <a:t>3Q 2022</a:t>
            </a:r>
          </a:p>
          <a:p>
            <a:pPr marL="0" lvl="0" indent="0" defTabSz="901258">
              <a:lnSpc>
                <a:spcPct val="110000"/>
              </a:lnSpc>
              <a:buClr>
                <a:srgbClr val="3F9C35"/>
              </a:buClr>
              <a:buNone/>
              <a:defRPr/>
            </a:pPr>
            <a:r>
              <a:rPr lang="pl-PL" sz="1800" b="1" dirty="0">
                <a:solidFill>
                  <a:srgbClr val="000000"/>
                </a:solidFill>
                <a:latin typeface="+mj-lt"/>
              </a:rPr>
              <a:t>Alokace v rámci programu: </a:t>
            </a:r>
            <a:r>
              <a:rPr lang="pl-PL" sz="1800" dirty="0">
                <a:solidFill>
                  <a:srgbClr val="000000"/>
                </a:solidFill>
                <a:latin typeface="+mj-lt"/>
              </a:rPr>
              <a:t>cca 10,0 mld. Kč</a:t>
            </a:r>
          </a:p>
          <a:p>
            <a:pPr marL="0" lvl="0" indent="0" defTabSz="901258">
              <a:lnSpc>
                <a:spcPct val="110000"/>
              </a:lnSpc>
              <a:buClr>
                <a:srgbClr val="3F9C35"/>
              </a:buClr>
              <a:buNone/>
              <a:defRPr/>
            </a:pPr>
            <a:r>
              <a:rPr lang="pl-PL" sz="1800" b="1" dirty="0"/>
              <a:t>Podporované typy opatření</a:t>
            </a:r>
          </a:p>
          <a:p>
            <a:pPr marL="285750" indent="-285750">
              <a:lnSpc>
                <a:spcPct val="110000"/>
              </a:lnSpc>
              <a:defRPr/>
            </a:pPr>
            <a:r>
              <a:rPr lang="cs-CZ" sz="1800" dirty="0">
                <a:solidFill>
                  <a:schemeClr val="tx1"/>
                </a:solidFill>
              </a:rPr>
              <a:t>tvorba nových a obnova stávajících přírodě blízkých vodních prvků v krajině včetně sídel,</a:t>
            </a:r>
          </a:p>
          <a:p>
            <a:pPr marL="284400" indent="-284400" algn="l"/>
            <a:r>
              <a:rPr lang="cs-CZ" sz="1800" dirty="0">
                <a:solidFill>
                  <a:schemeClr val="tx1"/>
                </a:solidFill>
              </a:rPr>
              <a:t>tvorba nových a obnova stávajících vegetačních prvků a struktur, včetně opatření proti vodní a větrné erozi,</a:t>
            </a:r>
            <a:endParaRPr lang="cs-CZ" sz="1800" b="0" i="0" u="none" strike="noStrike" baseline="0" dirty="0">
              <a:solidFill>
                <a:srgbClr val="000000"/>
              </a:solidFill>
              <a:latin typeface="Arial" panose="020B0604020202020204" pitchFamily="34" charset="0"/>
            </a:endParaRPr>
          </a:p>
          <a:p>
            <a:pPr marL="284400" indent="-284400"/>
            <a:r>
              <a:rPr lang="cs-CZ" sz="1800" dirty="0">
                <a:solidFill>
                  <a:schemeClr val="tx1"/>
                </a:solidFill>
              </a:rPr>
              <a:t>úprava lesních porostů směrem k přirozené struktuře a druhové skladbě za účelem posílení jejich stability,</a:t>
            </a:r>
            <a:endParaRPr lang="cs-CZ" sz="1800" b="0" i="0" u="none" strike="noStrike" baseline="0" dirty="0">
              <a:solidFill>
                <a:srgbClr val="000000"/>
              </a:solidFill>
              <a:latin typeface="Arial" panose="020B0604020202020204" pitchFamily="34" charset="0"/>
            </a:endParaRPr>
          </a:p>
          <a:p>
            <a:pPr marL="284400" indent="-284400"/>
            <a:r>
              <a:rPr lang="cs-CZ" sz="1800" dirty="0"/>
              <a:t>zakládání a obnova veřejné sídelní zeleně,</a:t>
            </a:r>
            <a:endParaRPr lang="cs-CZ" sz="1800" b="0" i="0" u="none" strike="noStrike" baseline="0" dirty="0"/>
          </a:p>
          <a:p>
            <a:pPr marL="284400" indent="-284400"/>
            <a:r>
              <a:rPr lang="cs-CZ" sz="1800" dirty="0">
                <a:solidFill>
                  <a:schemeClr val="tx1"/>
                </a:solidFill>
              </a:rPr>
              <a:t>odstranění či eliminace negativních funkcí odvodňovacích zařízení v krajině,</a:t>
            </a:r>
            <a:endParaRPr lang="cs-CZ" sz="1800" b="0" i="0" u="none" strike="noStrike" baseline="0" dirty="0">
              <a:solidFill>
                <a:srgbClr val="000000"/>
              </a:solidFill>
              <a:latin typeface="Arial" panose="020B0604020202020204" pitchFamily="34" charset="0"/>
            </a:endParaRPr>
          </a:p>
          <a:p>
            <a:pPr marL="284400" indent="-284400"/>
            <a:r>
              <a:rPr lang="cs-CZ" sz="1800" dirty="0">
                <a:solidFill>
                  <a:schemeClr val="tx1"/>
                </a:solidFill>
              </a:rPr>
              <a:t>zpracování studií a plánů.</a:t>
            </a:r>
            <a:endParaRPr lang="pl-PL" sz="1800" dirty="0">
              <a:solidFill>
                <a:schemeClr val="tx1"/>
              </a:solidFill>
            </a:endParaRPr>
          </a:p>
          <a:p>
            <a:pPr marL="0" indent="0" defTabSz="901258">
              <a:lnSpc>
                <a:spcPct val="110000"/>
              </a:lnSpc>
              <a:buClr>
                <a:srgbClr val="3F9C35"/>
              </a:buClr>
              <a:buNone/>
              <a:defRPr/>
            </a:pPr>
            <a:r>
              <a:rPr lang="cs-CZ" sz="1800" b="1" dirty="0"/>
              <a:t>Poskytování podpory</a:t>
            </a:r>
          </a:p>
          <a:p>
            <a:pPr marL="284400" indent="-284400">
              <a:buClr>
                <a:schemeClr val="accent2"/>
              </a:buClr>
            </a:pPr>
            <a:r>
              <a:rPr lang="cs-CZ" sz="1800" dirty="0"/>
              <a:t>do 200 000 € - metoda zjednodušeného vykazování – žádosti administruje AOPK ČR</a:t>
            </a:r>
          </a:p>
          <a:p>
            <a:pPr marL="284400" indent="-284400"/>
            <a:r>
              <a:rPr lang="cs-CZ" sz="1800" dirty="0"/>
              <a:t>nad 200 000 € - dle skutečných nákladů – žádosti administruje SFŽP ČR</a:t>
            </a:r>
          </a:p>
          <a:p>
            <a:pPr>
              <a:buClr>
                <a:srgbClr val="0063AC"/>
              </a:buClr>
            </a:pPr>
            <a:endParaRPr lang="cs-CZ" sz="2000" b="1" dirty="0">
              <a:solidFill>
                <a:srgbClr val="0063AC"/>
              </a:solidFill>
            </a:endParaRPr>
          </a:p>
          <a:p>
            <a:pPr>
              <a:buClr>
                <a:srgbClr val="0063AC"/>
              </a:buClr>
            </a:pPr>
            <a:endParaRPr lang="cs-CZ" sz="2000" b="1" dirty="0"/>
          </a:p>
          <a:p>
            <a:pPr>
              <a:buClr>
                <a:srgbClr val="0063AC"/>
              </a:buClr>
            </a:pPr>
            <a:endParaRPr lang="cs-CZ" sz="2000" dirty="0"/>
          </a:p>
          <a:p>
            <a:pPr>
              <a:buClr>
                <a:srgbClr val="0063AC"/>
              </a:buClr>
            </a:pPr>
            <a:endParaRPr lang="cs-CZ" sz="2000" dirty="0"/>
          </a:p>
          <a:p>
            <a:pPr>
              <a:buClr>
                <a:srgbClr val="0063AC"/>
              </a:buClr>
            </a:pPr>
            <a:endParaRPr lang="cs-CZ" sz="2000" dirty="0"/>
          </a:p>
          <a:p>
            <a:pPr>
              <a:spcBef>
                <a:spcPts val="1200"/>
              </a:spcBef>
              <a:spcAft>
                <a:spcPts val="600"/>
              </a:spcAft>
              <a:buClr>
                <a:srgbClr val="0063AC"/>
              </a:buClr>
              <a:defRPr/>
            </a:pPr>
            <a:endParaRPr lang="cs-CZ" sz="20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Specifický cíl 1.3</a:t>
            </a:r>
          </a:p>
        </p:txBody>
      </p:sp>
    </p:spTree>
    <p:extLst>
      <p:ext uri="{BB962C8B-B14F-4D97-AF65-F5344CB8AC3E}">
        <p14:creationId xmlns:p14="http://schemas.microsoft.com/office/powerpoint/2010/main" val="3760349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3883" y="1468583"/>
            <a:ext cx="11118669" cy="5010598"/>
          </a:xfrm>
        </p:spPr>
        <p:txBody>
          <a:bodyPr>
            <a:normAutofit fontScale="92500" lnSpcReduction="10000"/>
          </a:bodyPr>
          <a:lstStyle/>
          <a:p>
            <a:pPr marL="0" indent="0">
              <a:buNone/>
            </a:pPr>
            <a:r>
              <a:rPr lang="cs-CZ" b="1" i="0" u="none" strike="noStrike" baseline="0" dirty="0">
                <a:solidFill>
                  <a:schemeClr val="tx1"/>
                </a:solidFill>
              </a:rPr>
              <a:t>Opatření 1.3.1 tvorba nových a obnova stávajících přírodě blízkých vodních prvků v krajině včetně sídel</a:t>
            </a:r>
            <a:endParaRPr lang="cs-CZ" sz="1800" b="1" i="0" u="none" strike="noStrike" baseline="0" dirty="0">
              <a:solidFill>
                <a:schemeClr val="tx1"/>
              </a:solidFill>
              <a:latin typeface="Arial" panose="020B0604020202020204" pitchFamily="34" charset="0"/>
            </a:endParaRPr>
          </a:p>
          <a:p>
            <a:pPr marL="0" indent="0">
              <a:spcBef>
                <a:spcPts val="2400"/>
              </a:spcBef>
              <a:buNone/>
            </a:pPr>
            <a:r>
              <a:rPr lang="pl-PL" sz="1800" b="1" dirty="0">
                <a:solidFill>
                  <a:srgbClr val="000000"/>
                </a:solidFill>
                <a:latin typeface="+mj-lt"/>
              </a:rPr>
              <a:t>Příjemci podpory: </a:t>
            </a:r>
            <a:r>
              <a:rPr lang="pl-PL" sz="1800" dirty="0"/>
              <a:t>veřejné i soukromé subjekty</a:t>
            </a:r>
          </a:p>
          <a:p>
            <a:pPr marL="0" indent="0">
              <a:spcBef>
                <a:spcPts val="1200"/>
              </a:spcBef>
              <a:buNone/>
            </a:pPr>
            <a:r>
              <a:rPr lang="cs-CZ" sz="1800" b="1" i="0" u="none" strike="noStrike" baseline="0" dirty="0">
                <a:solidFill>
                  <a:schemeClr val="tx1"/>
                </a:solidFill>
                <a:latin typeface="Arial" panose="020B0604020202020204" pitchFamily="34" charset="0"/>
              </a:rPr>
              <a:t>Podporované typy projektů</a:t>
            </a:r>
          </a:p>
          <a:p>
            <a:pPr marL="284400" indent="-284400"/>
            <a:r>
              <a:rPr lang="cs-CZ" sz="1800" i="0" u="none" strike="noStrike" baseline="0" dirty="0">
                <a:solidFill>
                  <a:schemeClr val="tx1"/>
                </a:solidFill>
              </a:rPr>
              <a:t>vytváření a obnova tůní (mokřadů),</a:t>
            </a:r>
          </a:p>
          <a:p>
            <a:pPr marL="284400" indent="-284400"/>
            <a:r>
              <a:rPr lang="cs-CZ" sz="1800" dirty="0">
                <a:solidFill>
                  <a:schemeClr val="tx1"/>
                </a:solidFill>
              </a:rPr>
              <a:t>v</a:t>
            </a:r>
            <a:r>
              <a:rPr lang="cs-CZ" sz="1800" i="0" u="none" strike="noStrike" baseline="0" dirty="0">
                <a:solidFill>
                  <a:schemeClr val="tx1"/>
                </a:solidFill>
              </a:rPr>
              <a:t>ytváření a obnova malých vodních nádrží,</a:t>
            </a:r>
          </a:p>
          <a:p>
            <a:pPr marL="284400" indent="-284400"/>
            <a:r>
              <a:rPr lang="cs-CZ" sz="1800" dirty="0">
                <a:solidFill>
                  <a:schemeClr val="tx1"/>
                </a:solidFill>
              </a:rPr>
              <a:t>r</a:t>
            </a:r>
            <a:r>
              <a:rPr lang="cs-CZ" sz="1800" i="0" u="none" strike="noStrike" baseline="0" dirty="0">
                <a:solidFill>
                  <a:schemeClr val="tx1"/>
                </a:solidFill>
              </a:rPr>
              <a:t>evitalizace a </a:t>
            </a:r>
            <a:r>
              <a:rPr lang="cs-CZ" sz="1800" i="0" u="none" strike="noStrike" baseline="0" dirty="0" err="1">
                <a:solidFill>
                  <a:schemeClr val="tx1"/>
                </a:solidFill>
              </a:rPr>
              <a:t>renaturace</a:t>
            </a:r>
            <a:r>
              <a:rPr lang="cs-CZ" sz="1800" i="0" u="none" strike="noStrike" baseline="0" dirty="0">
                <a:solidFill>
                  <a:schemeClr val="tx1"/>
                </a:solidFill>
              </a:rPr>
              <a:t> vodních toků a niv, </a:t>
            </a:r>
            <a:endParaRPr lang="cs-CZ" sz="1800" b="0" i="0" u="none" strike="noStrike" baseline="0" dirty="0">
              <a:solidFill>
                <a:srgbClr val="000000"/>
              </a:solidFill>
              <a:latin typeface="Arial" panose="020B0604020202020204" pitchFamily="34" charset="0"/>
            </a:endParaRPr>
          </a:p>
          <a:p>
            <a:pPr marL="284400" indent="-284400"/>
            <a:r>
              <a:rPr lang="cs-CZ" sz="1800" dirty="0">
                <a:solidFill>
                  <a:schemeClr val="tx1"/>
                </a:solidFill>
              </a:rPr>
              <a:t>nákup pozemků pro podporu </a:t>
            </a:r>
            <a:r>
              <a:rPr lang="cs-CZ" sz="1800" dirty="0" err="1">
                <a:solidFill>
                  <a:schemeClr val="tx1"/>
                </a:solidFill>
              </a:rPr>
              <a:t>renaturačních</a:t>
            </a:r>
            <a:r>
              <a:rPr lang="cs-CZ" sz="1800" dirty="0">
                <a:solidFill>
                  <a:schemeClr val="tx1"/>
                </a:solidFill>
              </a:rPr>
              <a:t> procesů vodních toků.</a:t>
            </a:r>
            <a:endParaRPr lang="cs-CZ" sz="1800" i="0" u="none" strike="noStrike" baseline="0" dirty="0">
              <a:solidFill>
                <a:schemeClr val="tx1"/>
              </a:solidFill>
            </a:endParaRPr>
          </a:p>
          <a:p>
            <a:pPr marL="0" indent="0">
              <a:spcBef>
                <a:spcPts val="2400"/>
              </a:spcBef>
              <a:buNone/>
            </a:pPr>
            <a:r>
              <a:rPr lang="cs-CZ" sz="1800" b="1" dirty="0">
                <a:solidFill>
                  <a:schemeClr val="tx1"/>
                </a:solidFill>
                <a:latin typeface="Arial" panose="020B0604020202020204" pitchFamily="34" charset="0"/>
              </a:rPr>
              <a:t>Výše podpory </a:t>
            </a:r>
          </a:p>
          <a:p>
            <a:pPr marL="0" indent="0">
              <a:buNone/>
            </a:pPr>
            <a:r>
              <a:rPr lang="cs-CZ" sz="1800" i="0" u="none" strike="noStrike" baseline="0" dirty="0">
                <a:solidFill>
                  <a:schemeClr val="tx1"/>
                </a:solidFill>
              </a:rPr>
              <a:t>max. 100 % způsobilých výdajů, malé vodní nádrže max. 60 % způsobilých výdajů</a:t>
            </a:r>
            <a:endParaRPr lang="cs-CZ" sz="2000" dirty="0"/>
          </a:p>
          <a:p>
            <a:pPr marL="0" indent="0">
              <a:spcBef>
                <a:spcPts val="1200"/>
              </a:spcBef>
              <a:spcAft>
                <a:spcPts val="600"/>
              </a:spcAft>
              <a:buClr>
                <a:srgbClr val="0063AC"/>
              </a:buClr>
              <a:buNone/>
              <a:defRPr/>
            </a:pPr>
            <a:r>
              <a:rPr lang="cs-CZ" sz="1800" kern="0" dirty="0">
                <a:latin typeface="Segoe UI" panose="020B0502040204020203" pitchFamily="34" charset="0"/>
                <a:ea typeface="Segoe UI" panose="020B0502040204020203" pitchFamily="34" charset="0"/>
                <a:cs typeface="Segoe UI" panose="020B0502040204020203" pitchFamily="34" charset="0"/>
              </a:rPr>
              <a:t>Pro </a:t>
            </a:r>
            <a:r>
              <a:rPr lang="cs-CZ" sz="1800" dirty="0">
                <a:solidFill>
                  <a:schemeClr val="tx1"/>
                </a:solidFill>
              </a:rPr>
              <a:t>nákup pozemků pro podporu </a:t>
            </a:r>
            <a:r>
              <a:rPr lang="cs-CZ" sz="1800" dirty="0" err="1">
                <a:solidFill>
                  <a:schemeClr val="tx1"/>
                </a:solidFill>
              </a:rPr>
              <a:t>renaturačních</a:t>
            </a:r>
            <a:r>
              <a:rPr lang="cs-CZ" sz="1800" dirty="0">
                <a:solidFill>
                  <a:schemeClr val="tx1"/>
                </a:solidFill>
              </a:rPr>
              <a:t> procesů jsou způsobilými žadateli pouze kraje, obce, státní podniky, státní organizace, veřejně výzkumné instituce, vysoké školy.</a:t>
            </a: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Specifický cíl 1.3 </a:t>
            </a:r>
          </a:p>
        </p:txBody>
      </p:sp>
    </p:spTree>
    <p:extLst>
      <p:ext uri="{BB962C8B-B14F-4D97-AF65-F5344CB8AC3E}">
        <p14:creationId xmlns:p14="http://schemas.microsoft.com/office/powerpoint/2010/main" val="3984963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3883" y="1468583"/>
            <a:ext cx="11118669" cy="5010598"/>
          </a:xfrm>
        </p:spPr>
        <p:txBody>
          <a:bodyPr>
            <a:normAutofit fontScale="92500" lnSpcReduction="10000"/>
          </a:bodyPr>
          <a:lstStyle/>
          <a:p>
            <a:pPr marL="0" indent="0" algn="l">
              <a:buNone/>
            </a:pPr>
            <a:r>
              <a:rPr lang="cs-CZ" b="1" dirty="0">
                <a:solidFill>
                  <a:schemeClr val="tx1"/>
                </a:solidFill>
              </a:rPr>
              <a:t>Opatření 1.3.2 tvorba nových a obnova stávajících vegetačních prvků a struktur, včetně opatření proti vodní a větrné erozi</a:t>
            </a:r>
            <a:endParaRPr lang="cs-CZ" sz="1400" b="1" i="0" u="none" strike="noStrike" baseline="0" dirty="0">
              <a:solidFill>
                <a:schemeClr val="tx1"/>
              </a:solidFill>
              <a:latin typeface="Arial" panose="020B0604020202020204" pitchFamily="34" charset="0"/>
            </a:endParaRPr>
          </a:p>
          <a:p>
            <a:pPr marL="0" lvl="0" indent="0" defTabSz="901258">
              <a:lnSpc>
                <a:spcPct val="110000"/>
              </a:lnSpc>
              <a:buClr>
                <a:srgbClr val="3F9C35"/>
              </a:buClr>
              <a:buNone/>
              <a:defRPr/>
            </a:pPr>
            <a:r>
              <a:rPr lang="pl-PL" sz="1600" b="1" dirty="0">
                <a:solidFill>
                  <a:srgbClr val="000000"/>
                </a:solidFill>
                <a:latin typeface="+mj-lt"/>
              </a:rPr>
              <a:t>Příjemci podpory: </a:t>
            </a:r>
            <a:r>
              <a:rPr lang="pl-PL" sz="1600" dirty="0"/>
              <a:t>veřejné i soukromé subjekty</a:t>
            </a:r>
          </a:p>
          <a:p>
            <a:pPr marL="0" lvl="0" indent="0" defTabSz="901258">
              <a:lnSpc>
                <a:spcPct val="110000"/>
              </a:lnSpc>
              <a:buClr>
                <a:srgbClr val="3F9C35"/>
              </a:buClr>
              <a:buNone/>
              <a:defRPr/>
            </a:pPr>
            <a:r>
              <a:rPr lang="pl-PL" sz="1600" b="1" dirty="0"/>
              <a:t>Podporované typy opatření</a:t>
            </a:r>
          </a:p>
          <a:p>
            <a:pPr marL="284400" lvl="0" indent="-284400" algn="just">
              <a:lnSpc>
                <a:spcPct val="110000"/>
              </a:lnSpc>
            </a:pPr>
            <a:r>
              <a:rPr lang="cs-CZ" sz="1600" dirty="0">
                <a:effectLst/>
                <a:latin typeface="Segoe UI" panose="020B0502040204020203" pitchFamily="34" charset="0"/>
                <a:ea typeface="Calibri" panose="020F0502020204030204" pitchFamily="34" charset="0"/>
                <a:cs typeface="Times New Roman" panose="02020603050405020304" pitchFamily="18" charset="0"/>
              </a:rPr>
              <a:t>založení a obnova vegetačních krajinných prvků,</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284400" lvl="0" indent="-284400" algn="just">
              <a:lnSpc>
                <a:spcPct val="110000"/>
              </a:lnSpc>
            </a:pPr>
            <a:r>
              <a:rPr lang="cs-CZ" sz="1600" dirty="0">
                <a:effectLst/>
                <a:latin typeface="Segoe UI" panose="020B0502040204020203" pitchFamily="34" charset="0"/>
                <a:ea typeface="Calibri" panose="020F0502020204030204" pitchFamily="34" charset="0"/>
                <a:cs typeface="Times New Roman" panose="02020603050405020304" pitchFamily="18" charset="0"/>
              </a:rPr>
              <a:t>obnova extenzivních sadů, které jsou součástí registrovaných významných krajinných prvků (VKP) nebo skladebných prvků ÚSES,</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284400" lvl="0" indent="-284400" algn="just">
              <a:lnSpc>
                <a:spcPct val="110000"/>
              </a:lnSpc>
            </a:pPr>
            <a:r>
              <a:rPr lang="cs-CZ" sz="1600" dirty="0">
                <a:effectLst/>
                <a:latin typeface="Segoe UI" panose="020B0502040204020203" pitchFamily="34" charset="0"/>
                <a:ea typeface="Calibri" panose="020F0502020204030204" pitchFamily="34" charset="0"/>
                <a:cs typeface="Times New Roman" panose="02020603050405020304" pitchFamily="18" charset="0"/>
              </a:rPr>
              <a:t>založení a obnova skladebných prvků ÚSES a interakčních prvků,</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284400" lvl="0" indent="-284400" algn="just">
              <a:lnSpc>
                <a:spcPct val="110000"/>
              </a:lnSpc>
            </a:pPr>
            <a:r>
              <a:rPr lang="cs-CZ" sz="1600" dirty="0">
                <a:effectLst/>
                <a:latin typeface="Segoe UI" panose="020B0502040204020203" pitchFamily="34" charset="0"/>
                <a:ea typeface="Calibri" panose="020F0502020204030204" pitchFamily="34" charset="0"/>
                <a:cs typeface="Times New Roman" panose="02020603050405020304" pitchFamily="18" charset="0"/>
              </a:rPr>
              <a:t>založení a obnova zatravněných pásů s doprovodnými dřevinami,</a:t>
            </a:r>
          </a:p>
          <a:p>
            <a:pPr marL="284400" lvl="0" indent="-284400" algn="just">
              <a:lnSpc>
                <a:spcPct val="110000"/>
              </a:lnSpc>
            </a:pPr>
            <a:r>
              <a:rPr lang="cs-CZ" sz="1600" dirty="0">
                <a:latin typeface="Segoe UI" panose="020B0502040204020203" pitchFamily="34" charset="0"/>
                <a:cs typeface="Times New Roman" panose="02020603050405020304" pitchFamily="18" charset="0"/>
              </a:rPr>
              <a:t>zavádění </a:t>
            </a:r>
            <a:r>
              <a:rPr lang="cs-CZ" sz="1600" dirty="0" err="1">
                <a:latin typeface="Segoe UI" panose="020B0502040204020203" pitchFamily="34" charset="0"/>
                <a:cs typeface="Times New Roman" panose="02020603050405020304" pitchFamily="18" charset="0"/>
              </a:rPr>
              <a:t>půdoochranných</a:t>
            </a:r>
            <a:r>
              <a:rPr lang="cs-CZ" sz="1600" dirty="0">
                <a:latin typeface="Segoe UI" panose="020B0502040204020203" pitchFamily="34" charset="0"/>
                <a:cs typeface="Times New Roman" panose="02020603050405020304" pitchFamily="18" charset="0"/>
              </a:rPr>
              <a:t> technologií.</a:t>
            </a:r>
          </a:p>
          <a:p>
            <a:pPr marL="0" indent="0">
              <a:buClr>
                <a:srgbClr val="0063AC"/>
              </a:buClr>
              <a:buNone/>
            </a:pPr>
            <a:r>
              <a:rPr lang="cs-CZ" sz="1600" b="1" dirty="0">
                <a:solidFill>
                  <a:schemeClr val="tx1"/>
                </a:solidFill>
              </a:rPr>
              <a:t>Výše podpory </a:t>
            </a:r>
          </a:p>
          <a:p>
            <a:pPr marL="0" indent="0">
              <a:buClr>
                <a:srgbClr val="0063AC"/>
              </a:buClr>
              <a:buNone/>
            </a:pPr>
            <a:r>
              <a:rPr lang="cs-CZ" sz="1600" i="0" u="none" strike="noStrike" baseline="0" dirty="0">
                <a:solidFill>
                  <a:schemeClr val="tx1"/>
                </a:solidFill>
              </a:rPr>
              <a:t>založení skladebných prvků ÚSES (biocenter a biokoridorů) 100%, založení a obnova vegetačních krajinných prvků a interakčních prvků, obnovu ÚSES a remízy, stromořadí, sady, solitérní stromy, </a:t>
            </a:r>
            <a:r>
              <a:rPr lang="cs-CZ" sz="1600" i="0" u="none" strike="noStrike" baseline="0" dirty="0" err="1">
                <a:solidFill>
                  <a:schemeClr val="tx1"/>
                </a:solidFill>
              </a:rPr>
              <a:t>travobylinné</a:t>
            </a:r>
            <a:r>
              <a:rPr lang="cs-CZ" sz="1600" i="0" u="none" strike="noStrike" baseline="0" dirty="0">
                <a:solidFill>
                  <a:schemeClr val="tx1"/>
                </a:solidFill>
              </a:rPr>
              <a:t> porosty 80%, založení a obnova zatravněných pásů s doprovodnými dřevinami 80%, zavádění </a:t>
            </a:r>
            <a:r>
              <a:rPr lang="cs-CZ" sz="1600" i="0" u="none" strike="noStrike" baseline="0" dirty="0" err="1">
                <a:solidFill>
                  <a:schemeClr val="tx1"/>
                </a:solidFill>
              </a:rPr>
              <a:t>půdoochranných</a:t>
            </a:r>
            <a:r>
              <a:rPr lang="cs-CZ" sz="1600" i="0" u="none" strike="noStrike" baseline="0" dirty="0">
                <a:solidFill>
                  <a:schemeClr val="tx1"/>
                </a:solidFill>
              </a:rPr>
              <a:t> technologií (s nižším ochranným účinkem 20%,s vyšším ochranným účinkem 40%)</a:t>
            </a:r>
            <a:endParaRPr lang="cs-CZ" sz="1600" dirty="0">
              <a:solidFill>
                <a:schemeClr val="tx1"/>
              </a:solidFill>
            </a:endParaRPr>
          </a:p>
          <a:p>
            <a:pPr>
              <a:buClr>
                <a:srgbClr val="0063AC"/>
              </a:buClr>
            </a:pPr>
            <a:endParaRPr lang="cs-CZ" sz="2000" b="1" dirty="0"/>
          </a:p>
          <a:p>
            <a:pPr>
              <a:buClr>
                <a:srgbClr val="0063AC"/>
              </a:buClr>
            </a:pPr>
            <a:endParaRPr lang="cs-CZ" sz="2000" dirty="0"/>
          </a:p>
          <a:p>
            <a:pPr>
              <a:buClr>
                <a:srgbClr val="0063AC"/>
              </a:buClr>
            </a:pPr>
            <a:endParaRPr lang="cs-CZ" sz="2000" dirty="0"/>
          </a:p>
          <a:p>
            <a:pPr>
              <a:buClr>
                <a:srgbClr val="0063AC"/>
              </a:buClr>
            </a:pPr>
            <a:endParaRPr lang="cs-CZ" sz="2000" dirty="0"/>
          </a:p>
          <a:p>
            <a:pPr>
              <a:spcBef>
                <a:spcPts val="1200"/>
              </a:spcBef>
              <a:spcAft>
                <a:spcPts val="600"/>
              </a:spcAft>
              <a:buClr>
                <a:srgbClr val="0063AC"/>
              </a:buClr>
              <a:defRPr/>
            </a:pPr>
            <a:endParaRPr lang="cs-CZ" sz="20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Specifický cíl 1.3</a:t>
            </a:r>
          </a:p>
        </p:txBody>
      </p:sp>
    </p:spTree>
    <p:extLst>
      <p:ext uri="{BB962C8B-B14F-4D97-AF65-F5344CB8AC3E}">
        <p14:creationId xmlns:p14="http://schemas.microsoft.com/office/powerpoint/2010/main" val="2275137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26128" y="1589103"/>
            <a:ext cx="11136423" cy="4326470"/>
          </a:xfrm>
        </p:spPr>
        <p:txBody>
          <a:bodyPr>
            <a:normAutofit/>
          </a:bodyPr>
          <a:lstStyle/>
          <a:p>
            <a:pPr marL="0" indent="0">
              <a:buNone/>
            </a:pPr>
            <a:endParaRPr lang="cs-CZ" sz="2200" b="1" dirty="0"/>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Operační program Životní prostředí 2021 - 2027</a:t>
            </a:r>
          </a:p>
        </p:txBody>
      </p:sp>
      <p:pic>
        <p:nvPicPr>
          <p:cNvPr id="4" name="Obrázek 3"/>
          <p:cNvPicPr>
            <a:picLocks noChangeAspect="1"/>
          </p:cNvPicPr>
          <p:nvPr/>
        </p:nvPicPr>
        <p:blipFill rotWithShape="1">
          <a:blip r:embed="rId2"/>
          <a:srcRect t="1" b="14601"/>
          <a:stretch/>
        </p:blipFill>
        <p:spPr>
          <a:xfrm>
            <a:off x="0" y="-127591"/>
            <a:ext cx="12192000" cy="6985591"/>
          </a:xfrm>
          <a:prstGeom prst="rect">
            <a:avLst/>
          </a:prstGeom>
        </p:spPr>
      </p:pic>
      <p:sp>
        <p:nvSpPr>
          <p:cNvPr id="5" name="Zaoblený obdélník 4"/>
          <p:cNvSpPr txBox="1"/>
          <p:nvPr/>
        </p:nvSpPr>
        <p:spPr bwMode="auto">
          <a:xfrm flipH="1">
            <a:off x="3035358" y="885573"/>
            <a:ext cx="5428033" cy="991961"/>
          </a:xfrm>
          <a:prstGeom prst="rect">
            <a:avLst/>
          </a:prstGeom>
          <a:solidFill>
            <a:srgbClr val="0063AC">
              <a:alpha val="79000"/>
            </a:srgbClr>
          </a:solidFill>
          <a:ln>
            <a:solidFill>
              <a:srgbClr val="0063AC"/>
            </a:solidFill>
          </a:ln>
          <a:effectLst>
            <a:softEdge rad="50800"/>
          </a:effectLst>
        </p:spPr>
        <p:txBody>
          <a:bodyPr wrap="square" lIns="162000" tIns="162000" rIns="162000" bIns="162000" anchor="ctr">
            <a:spAutoFit/>
          </a:bodyPr>
          <a:lstStyle>
            <a:lvl1pPr defTabSz="1955800">
              <a:defRPr>
                <a:solidFill>
                  <a:schemeClr val="tx1"/>
                </a:solidFill>
                <a:latin typeface="Arial" panose="020B0604020202020204" pitchFamily="34" charset="0"/>
                <a:cs typeface="Arial" panose="020B0604020202020204" pitchFamily="34" charset="0"/>
              </a:defRPr>
            </a:lvl1pPr>
            <a:lvl2pPr marL="742950" indent="-285750" defTabSz="1955800">
              <a:defRPr>
                <a:solidFill>
                  <a:schemeClr val="tx1"/>
                </a:solidFill>
                <a:latin typeface="Arial" panose="020B0604020202020204" pitchFamily="34" charset="0"/>
                <a:cs typeface="Arial" panose="020B0604020202020204" pitchFamily="34" charset="0"/>
              </a:defRPr>
            </a:lvl2pPr>
            <a:lvl3pPr marL="1143000" indent="-228600" defTabSz="1955800">
              <a:defRPr>
                <a:solidFill>
                  <a:schemeClr val="tx1"/>
                </a:solidFill>
                <a:latin typeface="Arial" panose="020B0604020202020204" pitchFamily="34" charset="0"/>
                <a:cs typeface="Arial" panose="020B0604020202020204" pitchFamily="34" charset="0"/>
              </a:defRPr>
            </a:lvl3pPr>
            <a:lvl4pPr marL="1600200" indent="-228600" defTabSz="1955800">
              <a:defRPr>
                <a:solidFill>
                  <a:schemeClr val="tx1"/>
                </a:solidFill>
                <a:latin typeface="Arial" panose="020B0604020202020204" pitchFamily="34" charset="0"/>
                <a:cs typeface="Arial" panose="020B0604020202020204" pitchFamily="34" charset="0"/>
              </a:defRPr>
            </a:lvl4pPr>
            <a:lvl5pPr marL="2057400" indent="-228600" defTabSz="1955800">
              <a:defRPr>
                <a:solidFill>
                  <a:schemeClr val="tx1"/>
                </a:solidFill>
                <a:latin typeface="Arial" panose="020B0604020202020204" pitchFamily="34" charset="0"/>
                <a:cs typeface="Arial" panose="020B0604020202020204" pitchFamily="34" charset="0"/>
              </a:defRPr>
            </a:lvl5pPr>
            <a:lvl6pPr marL="2514600" indent="-228600" defTabSz="195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95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95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95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466850">
              <a:lnSpc>
                <a:spcPct val="90000"/>
              </a:lnSpc>
              <a:spcAft>
                <a:spcPct val="35000"/>
              </a:spcAft>
              <a:defRPr/>
            </a:pPr>
            <a:r>
              <a:rPr lang="cs-CZ" altLang="cs-CZ" sz="4800" b="1" kern="0" dirty="0">
                <a:solidFill>
                  <a:srgbClr val="FFFFFF"/>
                </a:solidFill>
                <a:latin typeface="Segoe UI" panose="020B0502040204020203" pitchFamily="34" charset="0"/>
                <a:cs typeface="Segoe UI" panose="020B0502040204020203" pitchFamily="34" charset="0"/>
              </a:rPr>
              <a:t>           Voda</a:t>
            </a:r>
          </a:p>
        </p:txBody>
      </p:sp>
    </p:spTree>
    <p:extLst>
      <p:ext uri="{BB962C8B-B14F-4D97-AF65-F5344CB8AC3E}">
        <p14:creationId xmlns:p14="http://schemas.microsoft.com/office/powerpoint/2010/main" val="460651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3883" y="1468583"/>
            <a:ext cx="11118669" cy="5063852"/>
          </a:xfrm>
        </p:spPr>
        <p:txBody>
          <a:bodyPr>
            <a:noAutofit/>
          </a:bodyPr>
          <a:lstStyle/>
          <a:p>
            <a:pPr marL="0" indent="0" algn="just">
              <a:buNone/>
            </a:pPr>
            <a:r>
              <a:rPr lang="cs-CZ" sz="1600" b="1" i="0" u="none" strike="noStrike" baseline="0" dirty="0">
                <a:solidFill>
                  <a:schemeClr val="tx1"/>
                </a:solidFill>
                <a:latin typeface="+mn-lt"/>
              </a:rPr>
              <a:t>Opatření 1.3.3 </a:t>
            </a:r>
            <a:r>
              <a:rPr lang="cs-CZ" sz="1600" b="1" dirty="0">
                <a:solidFill>
                  <a:schemeClr val="tx1"/>
                </a:solidFill>
                <a:latin typeface="+mn-lt"/>
              </a:rPr>
              <a:t>úprava lesních porostů směrem k přirozené struktuře a druhové skladbě za účelem posílení jejich stability</a:t>
            </a:r>
          </a:p>
          <a:p>
            <a:pPr marL="0" indent="0" algn="just">
              <a:buNone/>
            </a:pPr>
            <a:r>
              <a:rPr lang="pl-PL" sz="1400" b="1" dirty="0">
                <a:solidFill>
                  <a:srgbClr val="000000"/>
                </a:solidFill>
                <a:latin typeface="+mn-lt"/>
              </a:rPr>
              <a:t>Příjemci podpory: </a:t>
            </a:r>
            <a:r>
              <a:rPr lang="pl-PL" sz="1400" dirty="0">
                <a:latin typeface="+mn-lt"/>
              </a:rPr>
              <a:t>veřejné i soukromé subjekty</a:t>
            </a:r>
          </a:p>
          <a:p>
            <a:pPr marL="0" indent="0">
              <a:spcBef>
                <a:spcPts val="1200"/>
              </a:spcBef>
              <a:buNone/>
            </a:pPr>
            <a:r>
              <a:rPr lang="cs-CZ" sz="1400" b="1" i="0" u="none" strike="noStrike" baseline="0" dirty="0">
                <a:solidFill>
                  <a:schemeClr val="tx1"/>
                </a:solidFill>
                <a:latin typeface="+mn-lt"/>
              </a:rPr>
              <a:t>Podporované typy projektů</a:t>
            </a:r>
          </a:p>
          <a:p>
            <a:pPr marL="284400" indent="-284400"/>
            <a:r>
              <a:rPr lang="cs-CZ" sz="1400" dirty="0">
                <a:effectLst/>
                <a:latin typeface="+mn-lt"/>
                <a:ea typeface="Calibri" panose="020F0502020204030204" pitchFamily="34" charset="0"/>
              </a:rPr>
              <a:t>umělá výsadba, dosadba a podsadba melioračních a zpevňujících dřevin</a:t>
            </a:r>
            <a:endParaRPr lang="cs-CZ" sz="1400" i="0" u="none" strike="noStrike" baseline="0" dirty="0">
              <a:solidFill>
                <a:schemeClr val="tx1"/>
              </a:solidFill>
              <a:latin typeface="+mn-lt"/>
            </a:endParaRPr>
          </a:p>
          <a:p>
            <a:pPr marL="284400" indent="-284400"/>
            <a:r>
              <a:rPr lang="cs-CZ" sz="1400" dirty="0">
                <a:effectLst/>
                <a:latin typeface="+mn-lt"/>
                <a:ea typeface="Calibri" panose="020F0502020204030204" pitchFamily="34" charset="0"/>
              </a:rPr>
              <a:t>kladně vedená těžba výchovná, včetně prostřihávek, realizovaná za účelem udržení a podpory pestré druhové struktury mladých porostů, nebo zlepšení jejich prostorové struktury,</a:t>
            </a:r>
            <a:r>
              <a:rPr lang="cs-CZ" sz="1400" i="0" u="none" strike="noStrike" baseline="0" dirty="0">
                <a:solidFill>
                  <a:schemeClr val="tx1"/>
                </a:solidFill>
                <a:latin typeface="+mn-lt"/>
              </a:rPr>
              <a:t> </a:t>
            </a:r>
            <a:endParaRPr lang="cs-CZ" sz="1400" b="0" i="0" u="none" strike="noStrike" baseline="0" dirty="0">
              <a:solidFill>
                <a:srgbClr val="000000"/>
              </a:solidFill>
              <a:latin typeface="+mn-lt"/>
            </a:endParaRPr>
          </a:p>
          <a:p>
            <a:pPr marL="284400" indent="-284400"/>
            <a:r>
              <a:rPr lang="cs-CZ" sz="1400" dirty="0">
                <a:effectLst/>
                <a:latin typeface="+mn-lt"/>
                <a:ea typeface="Calibri" panose="020F0502020204030204" pitchFamily="34" charset="0"/>
              </a:rPr>
              <a:t>těžba obnovní probíhající v rámci těžebních postupů nepasečných forem hospodaření uplatňovaných za účelem přirozené obnovy stanovištně původních druhů dřevin, nebo těžební zásahy na úpravu a zlepšení prostorové a druhové struktury porostů, na podporu melioračních a zpevňujících dřevin, těžba vedoucí k vytváření stabilizačních ploch s vyšší odolností vůči klimatické změně,</a:t>
            </a:r>
          </a:p>
          <a:p>
            <a:pPr marL="284400" indent="-284400"/>
            <a:r>
              <a:rPr lang="cs-CZ" sz="1400" dirty="0">
                <a:effectLst/>
                <a:latin typeface="+mn-lt"/>
                <a:ea typeface="Calibri" panose="020F0502020204030204" pitchFamily="34" charset="0"/>
              </a:rPr>
              <a:t>těžební opatření realizovaná v souvislosti s převodem porostů na tvar lesa nízkého nebo středního,</a:t>
            </a:r>
          </a:p>
          <a:p>
            <a:pPr marL="284400" indent="-284400"/>
            <a:r>
              <a:rPr lang="cs-CZ" sz="1400" dirty="0">
                <a:effectLst/>
                <a:latin typeface="+mn-lt"/>
                <a:ea typeface="Calibri" panose="020F0502020204030204" pitchFamily="34" charset="0"/>
              </a:rPr>
              <a:t>těžební zásahy související s přeměnami porostů nevhodné dřevinné skladby předčasnou nebo urychlenou obnovou na porostní typy s cílovým zastoupením stanovištně původních dřevin v souvislosti s realizací výsadby MZD.</a:t>
            </a:r>
            <a:endParaRPr lang="cs-CZ" sz="1400" i="0" u="none" strike="noStrike" baseline="0" dirty="0">
              <a:solidFill>
                <a:schemeClr val="tx1"/>
              </a:solidFill>
              <a:latin typeface="+mn-lt"/>
            </a:endParaRPr>
          </a:p>
          <a:p>
            <a:pPr marL="0" indent="0">
              <a:spcBef>
                <a:spcPts val="2400"/>
              </a:spcBef>
              <a:buNone/>
            </a:pPr>
            <a:r>
              <a:rPr lang="cs-CZ" sz="1400" b="1" dirty="0">
                <a:solidFill>
                  <a:schemeClr val="tx1"/>
                </a:solidFill>
                <a:latin typeface="+mn-lt"/>
              </a:rPr>
              <a:t>Výše podpory </a:t>
            </a:r>
          </a:p>
          <a:p>
            <a:pPr marL="0" indent="0">
              <a:buNone/>
            </a:pPr>
            <a:r>
              <a:rPr lang="cs-CZ" sz="1400" i="0" u="none" strike="noStrike" baseline="0" dirty="0">
                <a:solidFill>
                  <a:schemeClr val="tx1"/>
                </a:solidFill>
                <a:latin typeface="+mn-lt"/>
              </a:rPr>
              <a:t>max. 80 % způsobilých výdajů</a:t>
            </a:r>
            <a:endParaRPr lang="cs-CZ" sz="1400" dirty="0">
              <a:latin typeface="+mn-lt"/>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Specifický cíl 1.3 </a:t>
            </a:r>
          </a:p>
        </p:txBody>
      </p:sp>
    </p:spTree>
    <p:extLst>
      <p:ext uri="{BB962C8B-B14F-4D97-AF65-F5344CB8AC3E}">
        <p14:creationId xmlns:p14="http://schemas.microsoft.com/office/powerpoint/2010/main" val="1716235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3883" y="1468583"/>
            <a:ext cx="11118669" cy="5010598"/>
          </a:xfrm>
        </p:spPr>
        <p:txBody>
          <a:bodyPr>
            <a:normAutofit/>
          </a:bodyPr>
          <a:lstStyle/>
          <a:p>
            <a:pPr marL="0" indent="0" algn="l">
              <a:buNone/>
            </a:pPr>
            <a:r>
              <a:rPr lang="cs-CZ" b="1" dirty="0">
                <a:solidFill>
                  <a:schemeClr val="tx1"/>
                </a:solidFill>
              </a:rPr>
              <a:t>Opatření 1.3.4 zakládání a obnova veřejné sídelní zeleně</a:t>
            </a:r>
          </a:p>
          <a:p>
            <a:pPr marL="0" lvl="0" indent="0" defTabSz="901258">
              <a:lnSpc>
                <a:spcPct val="110000"/>
              </a:lnSpc>
              <a:buClr>
                <a:srgbClr val="3F9C35"/>
              </a:buClr>
              <a:buNone/>
              <a:defRPr/>
            </a:pPr>
            <a:r>
              <a:rPr lang="pl-PL" sz="1800" b="1" dirty="0">
                <a:solidFill>
                  <a:srgbClr val="000000"/>
                </a:solidFill>
                <a:latin typeface="+mj-lt"/>
              </a:rPr>
              <a:t>Příjemci podpory: </a:t>
            </a:r>
            <a:r>
              <a:rPr lang="pl-PL" sz="1800" dirty="0"/>
              <a:t>veřejné i soukromé subjekty</a:t>
            </a:r>
          </a:p>
          <a:p>
            <a:pPr marL="0" lvl="0" indent="0" defTabSz="901258">
              <a:lnSpc>
                <a:spcPct val="110000"/>
              </a:lnSpc>
              <a:buClr>
                <a:srgbClr val="3F9C35"/>
              </a:buClr>
              <a:buNone/>
              <a:defRPr/>
            </a:pPr>
            <a:r>
              <a:rPr lang="pl-PL" sz="1800" b="1" dirty="0"/>
              <a:t>Podporované typy opatření</a:t>
            </a:r>
          </a:p>
          <a:p>
            <a:pPr marL="342900" lvl="0" indent="-342900" algn="just">
              <a:lnSpc>
                <a:spcPct val="110000"/>
              </a:lnSpc>
              <a:spcAft>
                <a:spcPts val="600"/>
              </a:spcAft>
              <a:buFont typeface="Symbol" panose="05050102010706020507" pitchFamily="18" charset="2"/>
              <a:buChar char=""/>
            </a:pPr>
            <a:r>
              <a:rPr lang="cs-CZ" sz="1800" dirty="0">
                <a:effectLst/>
                <a:latin typeface="Segoe UI" panose="020B0502040204020203" pitchFamily="34" charset="0"/>
                <a:ea typeface="Calibri" panose="020F0502020204030204" pitchFamily="34" charset="0"/>
                <a:cs typeface="Times New Roman" panose="02020603050405020304" pitchFamily="18" charset="0"/>
              </a:rPr>
              <a:t>zakládání a obnovu ploch a prvků veřejné zeleně (parků, zahrad, sadů, uličních stromořadí, alejí, lesoparků, remízů, průlehů) a zlepšení jejich funkčního stavu včetně dokončovací a rozvojové péče.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Clr>
                <a:srgbClr val="0063AC"/>
              </a:buClr>
              <a:buNone/>
            </a:pPr>
            <a:r>
              <a:rPr lang="cs-CZ" sz="1800" b="1" dirty="0">
                <a:solidFill>
                  <a:schemeClr val="tx1"/>
                </a:solidFill>
              </a:rPr>
              <a:t>Výše podpory </a:t>
            </a:r>
          </a:p>
          <a:p>
            <a:pPr marL="0" indent="0">
              <a:buNone/>
            </a:pPr>
            <a:r>
              <a:rPr lang="cs-CZ" sz="1800" i="0" u="none" strike="noStrike" baseline="0" dirty="0">
                <a:solidFill>
                  <a:schemeClr val="tx1"/>
                </a:solidFill>
              </a:rPr>
              <a:t>max. 85 % způsobilých výdajů</a:t>
            </a:r>
          </a:p>
          <a:p>
            <a:pPr marL="0" indent="0">
              <a:buNone/>
            </a:pPr>
            <a:endParaRPr lang="cs-CZ" sz="1800" dirty="0">
              <a:solidFill>
                <a:schemeClr val="tx1"/>
              </a:solidFill>
            </a:endParaRPr>
          </a:p>
          <a:p>
            <a:pPr marL="0" indent="0">
              <a:spcBef>
                <a:spcPts val="0"/>
              </a:spcBef>
              <a:buNone/>
            </a:pPr>
            <a:r>
              <a:rPr lang="cs-CZ" sz="1800" dirty="0"/>
              <a:t>Komplementární podpora </a:t>
            </a:r>
            <a:r>
              <a:rPr lang="cs-CZ" sz="1800" b="1" dirty="0"/>
              <a:t>v IROP </a:t>
            </a:r>
            <a:r>
              <a:rPr lang="cs-CZ" sz="1800" dirty="0"/>
              <a:t>v rámci ucelených projektů zaměřených na úpravy veřejných prostranství.</a:t>
            </a:r>
          </a:p>
          <a:p>
            <a:pPr marL="0" indent="0">
              <a:buClr>
                <a:srgbClr val="0063AC"/>
              </a:buClr>
              <a:buNone/>
            </a:pPr>
            <a:endParaRPr lang="cs-CZ" sz="2000" b="1" dirty="0"/>
          </a:p>
          <a:p>
            <a:pPr>
              <a:buClr>
                <a:srgbClr val="0063AC"/>
              </a:buClr>
            </a:pPr>
            <a:endParaRPr lang="cs-CZ" sz="2000" dirty="0"/>
          </a:p>
          <a:p>
            <a:pPr>
              <a:buClr>
                <a:srgbClr val="0063AC"/>
              </a:buClr>
            </a:pPr>
            <a:endParaRPr lang="cs-CZ" sz="2000" dirty="0"/>
          </a:p>
          <a:p>
            <a:pPr>
              <a:buClr>
                <a:srgbClr val="0063AC"/>
              </a:buClr>
            </a:pPr>
            <a:endParaRPr lang="cs-CZ" sz="2000" dirty="0"/>
          </a:p>
          <a:p>
            <a:pPr>
              <a:spcBef>
                <a:spcPts val="1200"/>
              </a:spcBef>
              <a:spcAft>
                <a:spcPts val="600"/>
              </a:spcAft>
              <a:buClr>
                <a:srgbClr val="0063AC"/>
              </a:buClr>
              <a:defRPr/>
            </a:pPr>
            <a:endParaRPr lang="cs-CZ" sz="20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Specifický cíl 1.3</a:t>
            </a:r>
          </a:p>
        </p:txBody>
      </p:sp>
    </p:spTree>
    <p:extLst>
      <p:ext uri="{BB962C8B-B14F-4D97-AF65-F5344CB8AC3E}">
        <p14:creationId xmlns:p14="http://schemas.microsoft.com/office/powerpoint/2010/main" val="1410490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3883" y="1468583"/>
            <a:ext cx="11118669" cy="5010598"/>
          </a:xfrm>
        </p:spPr>
        <p:txBody>
          <a:bodyPr>
            <a:normAutofit/>
          </a:bodyPr>
          <a:lstStyle/>
          <a:p>
            <a:pPr marL="0" indent="0" algn="l">
              <a:buNone/>
            </a:pPr>
            <a:r>
              <a:rPr lang="cs-CZ" b="1" dirty="0">
                <a:solidFill>
                  <a:schemeClr val="tx1"/>
                </a:solidFill>
              </a:rPr>
              <a:t>Opatření 1.3.5 odstranění či eliminace negativních funkcí odvodňovacích zařízení v krajině</a:t>
            </a:r>
            <a:endParaRPr lang="cs-CZ" sz="1400" b="1" i="0" u="none" strike="noStrike" baseline="0" dirty="0">
              <a:solidFill>
                <a:schemeClr val="tx1"/>
              </a:solidFill>
              <a:latin typeface="Arial" panose="020B0604020202020204" pitchFamily="34" charset="0"/>
            </a:endParaRPr>
          </a:p>
          <a:p>
            <a:pPr marL="0" lvl="0" indent="0" defTabSz="901258">
              <a:lnSpc>
                <a:spcPct val="110000"/>
              </a:lnSpc>
              <a:spcBef>
                <a:spcPts val="2400"/>
              </a:spcBef>
              <a:buClr>
                <a:srgbClr val="3F9C35"/>
              </a:buClr>
              <a:buNone/>
              <a:defRPr/>
            </a:pPr>
            <a:r>
              <a:rPr lang="pl-PL" sz="1800" b="1" dirty="0">
                <a:solidFill>
                  <a:srgbClr val="000000"/>
                </a:solidFill>
                <a:latin typeface="+mj-lt"/>
              </a:rPr>
              <a:t>Příjemci podpory: </a:t>
            </a:r>
            <a:r>
              <a:rPr lang="pl-PL" sz="1800" dirty="0"/>
              <a:t>veřejné i soukromé subjekty</a:t>
            </a:r>
          </a:p>
          <a:p>
            <a:pPr marL="0" lvl="0" indent="0" defTabSz="901258">
              <a:lnSpc>
                <a:spcPct val="110000"/>
              </a:lnSpc>
              <a:buClr>
                <a:srgbClr val="3F9C35"/>
              </a:buClr>
              <a:buNone/>
              <a:defRPr/>
            </a:pPr>
            <a:r>
              <a:rPr lang="pl-PL" sz="1800" b="1" dirty="0"/>
              <a:t>Podporované typy opatření</a:t>
            </a:r>
          </a:p>
          <a:p>
            <a:pPr marL="284400" lvl="0" indent="-284400" algn="just">
              <a:lnSpc>
                <a:spcPct val="110000"/>
              </a:lnSpc>
            </a:pPr>
            <a:r>
              <a:rPr lang="cs-CZ" sz="1800" dirty="0">
                <a:effectLst/>
                <a:latin typeface="Segoe UI" panose="020B0502040204020203" pitchFamily="34" charset="0"/>
                <a:ea typeface="Calibri" panose="020F0502020204030204" pitchFamily="34" charset="0"/>
              </a:rPr>
              <a:t>eliminaci účinnosti drénu (např. přerušené úseky potrubí, instalaci záslepek na drenážním potrubí)</a:t>
            </a:r>
            <a:r>
              <a:rPr lang="cs-CZ" sz="1600" dirty="0">
                <a:effectLst/>
                <a:latin typeface="Segoe UI" panose="020B0502040204020203" pitchFamily="34" charset="0"/>
                <a:ea typeface="Calibri" panose="020F0502020204030204" pitchFamily="34" charset="0"/>
                <a:cs typeface="Times New Roman" panose="02020603050405020304" pitchFamily="18" charset="0"/>
              </a:rPr>
              <a:t>,</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284400" lvl="0" indent="-284400" algn="just">
              <a:lnSpc>
                <a:spcPct val="110000"/>
              </a:lnSpc>
            </a:pPr>
            <a:r>
              <a:rPr lang="cs-CZ" sz="1800" dirty="0">
                <a:effectLst/>
                <a:latin typeface="Segoe UI" panose="020B0502040204020203" pitchFamily="34" charset="0"/>
                <a:ea typeface="Calibri" panose="020F0502020204030204" pitchFamily="34" charset="0"/>
              </a:rPr>
              <a:t>zvyšování nivelety dna odvodňovacích příkopů a kanálů hrázkováním a (pomístním) zasypáváním</a:t>
            </a:r>
            <a:r>
              <a:rPr lang="cs-CZ" sz="1600" dirty="0">
                <a:effectLst/>
                <a:latin typeface="Segoe UI" panose="020B0502040204020203" pitchFamily="34" charset="0"/>
                <a:ea typeface="Calibri" panose="020F0502020204030204" pitchFamily="34" charset="0"/>
                <a:cs typeface="Times New Roman" panose="02020603050405020304" pitchFamily="18" charset="0"/>
              </a:rPr>
              <a:t>,</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284400" lvl="0" indent="-284400" algn="just">
              <a:lnSpc>
                <a:spcPct val="110000"/>
              </a:lnSpc>
            </a:pPr>
            <a:r>
              <a:rPr lang="cs-CZ" sz="1800" dirty="0">
                <a:effectLst/>
                <a:latin typeface="Segoe UI" panose="020B0502040204020203" pitchFamily="34" charset="0"/>
                <a:ea typeface="Calibri" panose="020F0502020204030204" pitchFamily="34" charset="0"/>
              </a:rPr>
              <a:t>řízené zarůstání drenáže (dřevinami, bylinami) a další vhodná opatření</a:t>
            </a:r>
            <a:r>
              <a:rPr lang="cs-CZ" sz="1600" dirty="0">
                <a:latin typeface="Segoe UI" panose="020B0502040204020203" pitchFamily="34" charset="0"/>
                <a:ea typeface="Calibri" panose="020F0502020204030204" pitchFamily="34" charset="0"/>
                <a:cs typeface="Times New Roman" panose="02020603050405020304" pitchFamily="18" charset="0"/>
              </a:rPr>
              <a:t>.</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Clr>
                <a:srgbClr val="0063AC"/>
              </a:buClr>
              <a:buNone/>
            </a:pPr>
            <a:endParaRPr lang="cs-CZ" sz="1800" b="1" dirty="0">
              <a:solidFill>
                <a:schemeClr val="tx1"/>
              </a:solidFill>
            </a:endParaRPr>
          </a:p>
          <a:p>
            <a:pPr marL="0" indent="0">
              <a:buClr>
                <a:srgbClr val="0063AC"/>
              </a:buClr>
              <a:buNone/>
            </a:pPr>
            <a:r>
              <a:rPr lang="cs-CZ" sz="1800" b="1" dirty="0">
                <a:solidFill>
                  <a:schemeClr val="tx1"/>
                </a:solidFill>
              </a:rPr>
              <a:t>Výše podpory </a:t>
            </a:r>
          </a:p>
          <a:p>
            <a:pPr marL="0" indent="0">
              <a:buNone/>
            </a:pPr>
            <a:r>
              <a:rPr lang="cs-CZ" sz="1800" i="0" u="none" strike="noStrike" baseline="0" dirty="0">
                <a:solidFill>
                  <a:schemeClr val="tx1"/>
                </a:solidFill>
              </a:rPr>
              <a:t>max. 90 % způsobilých výdajů</a:t>
            </a:r>
          </a:p>
          <a:p>
            <a:pPr>
              <a:buClr>
                <a:srgbClr val="0063AC"/>
              </a:buClr>
            </a:pPr>
            <a:endParaRPr lang="cs-CZ" sz="2000" b="1" dirty="0"/>
          </a:p>
          <a:p>
            <a:pPr>
              <a:buClr>
                <a:srgbClr val="0063AC"/>
              </a:buClr>
            </a:pPr>
            <a:endParaRPr lang="cs-CZ" sz="2000" dirty="0"/>
          </a:p>
          <a:p>
            <a:pPr>
              <a:buClr>
                <a:srgbClr val="0063AC"/>
              </a:buClr>
            </a:pPr>
            <a:endParaRPr lang="cs-CZ" sz="2000" dirty="0"/>
          </a:p>
          <a:p>
            <a:pPr>
              <a:buClr>
                <a:srgbClr val="0063AC"/>
              </a:buClr>
            </a:pPr>
            <a:endParaRPr lang="cs-CZ" sz="2000" dirty="0"/>
          </a:p>
          <a:p>
            <a:pPr>
              <a:spcBef>
                <a:spcPts val="1200"/>
              </a:spcBef>
              <a:spcAft>
                <a:spcPts val="600"/>
              </a:spcAft>
              <a:buClr>
                <a:srgbClr val="0063AC"/>
              </a:buClr>
              <a:defRPr/>
            </a:pPr>
            <a:endParaRPr lang="cs-CZ" sz="20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Specifický cíl 1.3</a:t>
            </a:r>
          </a:p>
        </p:txBody>
      </p:sp>
    </p:spTree>
    <p:extLst>
      <p:ext uri="{BB962C8B-B14F-4D97-AF65-F5344CB8AC3E}">
        <p14:creationId xmlns:p14="http://schemas.microsoft.com/office/powerpoint/2010/main" val="3595518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3883" y="1468583"/>
            <a:ext cx="11118669" cy="5010598"/>
          </a:xfrm>
        </p:spPr>
        <p:txBody>
          <a:bodyPr>
            <a:normAutofit/>
          </a:bodyPr>
          <a:lstStyle/>
          <a:p>
            <a:pPr marL="0" indent="0" algn="l">
              <a:buNone/>
            </a:pPr>
            <a:r>
              <a:rPr lang="cs-CZ" b="1" dirty="0">
                <a:solidFill>
                  <a:schemeClr val="tx1"/>
                </a:solidFill>
              </a:rPr>
              <a:t>Opatření 1.3.8 zpracování studií a plánů (studie systémů sídelní zeleně, územní studie krajiny, plán územního systému ekologické stability)</a:t>
            </a:r>
          </a:p>
          <a:p>
            <a:pPr marL="0" lvl="0" indent="0" defTabSz="901258">
              <a:lnSpc>
                <a:spcPct val="110000"/>
              </a:lnSpc>
              <a:spcBef>
                <a:spcPts val="2400"/>
              </a:spcBef>
              <a:buClr>
                <a:srgbClr val="3F9C35"/>
              </a:buClr>
              <a:buNone/>
              <a:defRPr/>
            </a:pPr>
            <a:r>
              <a:rPr lang="pl-PL" sz="1800" b="1" dirty="0">
                <a:solidFill>
                  <a:srgbClr val="000000"/>
                </a:solidFill>
                <a:latin typeface="+mj-lt"/>
              </a:rPr>
              <a:t>Příjemci podpory: </a:t>
            </a:r>
            <a:r>
              <a:rPr lang="cs-CZ" sz="1800" dirty="0">
                <a:latin typeface="Segoe UI" panose="020B0502040204020203" pitchFamily="34" charset="0"/>
              </a:rPr>
              <a:t>Plány ÚSES - obce s rozšířenou působností, újezdní úřady; Studie systému sídelní zeleně - obce; Územní studie krajiny - obce s rozšířenou působností, kraje</a:t>
            </a:r>
            <a:endParaRPr lang="pl-PL" sz="1800" dirty="0">
              <a:latin typeface="Segoe UI" panose="020B0502040204020203" pitchFamily="34" charset="0"/>
            </a:endParaRPr>
          </a:p>
          <a:p>
            <a:pPr marL="0" lvl="0" indent="0" defTabSz="901258">
              <a:lnSpc>
                <a:spcPct val="110000"/>
              </a:lnSpc>
              <a:buClr>
                <a:srgbClr val="3F9C35"/>
              </a:buClr>
              <a:buNone/>
              <a:defRPr/>
            </a:pPr>
            <a:r>
              <a:rPr lang="pl-PL" sz="1800" b="1" dirty="0"/>
              <a:t>Podporované typy opatření</a:t>
            </a:r>
          </a:p>
          <a:p>
            <a:pPr marL="284400" lvl="0" indent="-284400" algn="just">
              <a:lnSpc>
                <a:spcPct val="110000"/>
              </a:lnSpc>
            </a:pPr>
            <a:r>
              <a:rPr lang="cs-CZ" sz="1800" dirty="0">
                <a:effectLst/>
                <a:latin typeface="Segoe UI" panose="020B0502040204020203" pitchFamily="34" charset="0"/>
                <a:ea typeface="Calibri" panose="020F0502020204030204" pitchFamily="34" charset="0"/>
              </a:rPr>
              <a:t>plány ÚSES (mimo území CHKO a NP a jejich OP)</a:t>
            </a:r>
            <a:r>
              <a:rPr lang="cs-CZ" sz="1600" dirty="0">
                <a:effectLst/>
                <a:latin typeface="Segoe UI" panose="020B0502040204020203" pitchFamily="34" charset="0"/>
                <a:ea typeface="Calibri" panose="020F0502020204030204" pitchFamily="34" charset="0"/>
                <a:cs typeface="Times New Roman" panose="02020603050405020304" pitchFamily="18" charset="0"/>
              </a:rPr>
              <a:t>,</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284400" lvl="0" indent="-284400" algn="just">
              <a:lnSpc>
                <a:spcPct val="110000"/>
              </a:lnSpc>
            </a:pPr>
            <a:r>
              <a:rPr lang="cs-CZ" sz="1800" dirty="0">
                <a:effectLst/>
                <a:latin typeface="Segoe UI" panose="020B0502040204020203" pitchFamily="34" charset="0"/>
                <a:ea typeface="Calibri" panose="020F0502020204030204" pitchFamily="34" charset="0"/>
              </a:rPr>
              <a:t>studie systému sídelní zeleně (územní studie)</a:t>
            </a:r>
            <a:r>
              <a:rPr lang="cs-CZ" sz="1600" dirty="0">
                <a:effectLst/>
                <a:latin typeface="Segoe UI" panose="020B0502040204020203" pitchFamily="34" charset="0"/>
                <a:ea typeface="Calibri" panose="020F0502020204030204" pitchFamily="34" charset="0"/>
                <a:cs typeface="Times New Roman" panose="02020603050405020304" pitchFamily="18" charset="0"/>
              </a:rPr>
              <a:t>,</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284400" lvl="0" indent="-284400" algn="just">
              <a:lnSpc>
                <a:spcPct val="110000"/>
              </a:lnSpc>
            </a:pPr>
            <a:r>
              <a:rPr lang="cs-CZ" sz="1800" dirty="0">
                <a:effectLst/>
                <a:latin typeface="Segoe UI" panose="020B0502040204020203" pitchFamily="34" charset="0"/>
                <a:ea typeface="Calibri" panose="020F0502020204030204" pitchFamily="34" charset="0"/>
              </a:rPr>
              <a:t>územní studie krajiny</a:t>
            </a:r>
            <a:r>
              <a:rPr lang="cs-CZ" sz="1600" dirty="0">
                <a:latin typeface="Segoe UI" panose="020B0502040204020203" pitchFamily="34" charset="0"/>
                <a:ea typeface="Calibri" panose="020F0502020204030204" pitchFamily="34" charset="0"/>
                <a:cs typeface="Times New Roman" panose="02020603050405020304" pitchFamily="18" charset="0"/>
              </a:rPr>
              <a:t>.</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Clr>
                <a:srgbClr val="0063AC"/>
              </a:buClr>
              <a:buNone/>
            </a:pPr>
            <a:endParaRPr lang="cs-CZ" sz="1800" b="1" dirty="0">
              <a:solidFill>
                <a:schemeClr val="tx1"/>
              </a:solidFill>
            </a:endParaRPr>
          </a:p>
          <a:p>
            <a:pPr marL="0" indent="0">
              <a:buClr>
                <a:srgbClr val="0063AC"/>
              </a:buClr>
              <a:buNone/>
            </a:pPr>
            <a:r>
              <a:rPr lang="cs-CZ" sz="1800" b="1" dirty="0">
                <a:solidFill>
                  <a:schemeClr val="tx1"/>
                </a:solidFill>
              </a:rPr>
              <a:t>Výše podpory </a:t>
            </a:r>
          </a:p>
          <a:p>
            <a:pPr marL="0" indent="0">
              <a:buNone/>
            </a:pPr>
            <a:r>
              <a:rPr lang="cs-CZ" sz="1800" i="0" u="none" strike="noStrike" baseline="0" dirty="0">
                <a:solidFill>
                  <a:schemeClr val="tx1"/>
                </a:solidFill>
              </a:rPr>
              <a:t>max. 95 % způsobilých výdajů</a:t>
            </a:r>
          </a:p>
          <a:p>
            <a:pPr>
              <a:buClr>
                <a:srgbClr val="0063AC"/>
              </a:buClr>
            </a:pPr>
            <a:endParaRPr lang="cs-CZ" sz="2000" b="1" dirty="0"/>
          </a:p>
          <a:p>
            <a:pPr>
              <a:buClr>
                <a:srgbClr val="0063AC"/>
              </a:buClr>
            </a:pPr>
            <a:endParaRPr lang="cs-CZ" sz="2000" dirty="0"/>
          </a:p>
          <a:p>
            <a:pPr>
              <a:buClr>
                <a:srgbClr val="0063AC"/>
              </a:buClr>
            </a:pPr>
            <a:endParaRPr lang="cs-CZ" sz="2000" dirty="0"/>
          </a:p>
          <a:p>
            <a:pPr>
              <a:buClr>
                <a:srgbClr val="0063AC"/>
              </a:buClr>
            </a:pPr>
            <a:endParaRPr lang="cs-CZ" sz="2000" dirty="0"/>
          </a:p>
          <a:p>
            <a:pPr>
              <a:spcBef>
                <a:spcPts val="1200"/>
              </a:spcBef>
              <a:spcAft>
                <a:spcPts val="600"/>
              </a:spcAft>
              <a:buClr>
                <a:srgbClr val="0063AC"/>
              </a:buClr>
              <a:defRPr/>
            </a:pPr>
            <a:endParaRPr lang="cs-CZ" sz="20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Specifický cíl 1.3</a:t>
            </a:r>
          </a:p>
        </p:txBody>
      </p:sp>
    </p:spTree>
    <p:extLst>
      <p:ext uri="{BB962C8B-B14F-4D97-AF65-F5344CB8AC3E}">
        <p14:creationId xmlns:p14="http://schemas.microsoft.com/office/powerpoint/2010/main" val="303096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2F73D09-C523-46F8-9074-994FB3E7D472}"/>
              </a:ext>
            </a:extLst>
          </p:cNvPr>
          <p:cNvPicPr>
            <a:picLocks noChangeAspect="1"/>
          </p:cNvPicPr>
          <p:nvPr/>
        </p:nvPicPr>
        <p:blipFill>
          <a:blip r:embed="rId2"/>
          <a:srcRect/>
          <a:stretch/>
        </p:blipFill>
        <p:spPr>
          <a:xfrm>
            <a:off x="0" y="1219200"/>
            <a:ext cx="12191999" cy="5638520"/>
          </a:xfrm>
          <a:prstGeom prst="rect">
            <a:avLst/>
          </a:prstGeom>
        </p:spPr>
      </p:pic>
      <p:sp>
        <p:nvSpPr>
          <p:cNvPr id="3" name="Zástupný symbol pro obsah 2"/>
          <p:cNvSpPr>
            <a:spLocks noGrp="1"/>
          </p:cNvSpPr>
          <p:nvPr>
            <p:ph idx="1"/>
          </p:nvPr>
        </p:nvSpPr>
        <p:spPr>
          <a:xfrm>
            <a:off x="443883" y="1090569"/>
            <a:ext cx="11118669" cy="4714613"/>
          </a:xfrm>
        </p:spPr>
        <p:txBody>
          <a:bodyPr>
            <a:normAutofit/>
          </a:bodyPr>
          <a:lstStyle/>
          <a:p>
            <a:pPr marL="0" indent="0" algn="ctr">
              <a:buNone/>
            </a:pPr>
            <a:endParaRPr lang="cs-CZ" sz="1800" b="1" dirty="0">
              <a:solidFill>
                <a:srgbClr val="0063AC"/>
              </a:solidFill>
            </a:endParaRPr>
          </a:p>
          <a:p>
            <a:pPr marL="0" indent="0" algn="ctr">
              <a:buNone/>
            </a:pPr>
            <a:endParaRPr lang="cs-CZ" sz="1800" b="1" dirty="0">
              <a:solidFill>
                <a:srgbClr val="0063AC"/>
              </a:solidFill>
            </a:endParaRPr>
          </a:p>
          <a:p>
            <a:pPr marL="0" indent="0" algn="ctr">
              <a:buNone/>
            </a:pPr>
            <a:endParaRPr lang="cs-CZ" sz="1800" b="1" dirty="0">
              <a:solidFill>
                <a:srgbClr val="0063AC"/>
              </a:solidFill>
            </a:endParaRPr>
          </a:p>
          <a:p>
            <a:pPr marL="0" indent="0" algn="ctr">
              <a:buNone/>
            </a:pPr>
            <a:endParaRPr lang="cs-CZ" sz="1800" b="1" dirty="0">
              <a:solidFill>
                <a:srgbClr val="0063AC"/>
              </a:solidFill>
            </a:endParaRPr>
          </a:p>
          <a:p>
            <a:pPr marL="0" indent="0" algn="ctr">
              <a:buNone/>
            </a:pPr>
            <a:endParaRPr lang="cs-CZ" sz="1800" b="1" dirty="0">
              <a:solidFill>
                <a:srgbClr val="0063AC"/>
              </a:solidFill>
            </a:endParaRPr>
          </a:p>
          <a:p>
            <a:pPr marL="0" indent="0" algn="ctr">
              <a:buNone/>
            </a:pPr>
            <a:r>
              <a:rPr lang="cs-CZ" sz="2800" b="1" i="0" u="none" strike="noStrike" baseline="0" dirty="0">
                <a:solidFill>
                  <a:schemeClr val="bg1"/>
                </a:solidFill>
                <a:latin typeface="Segoe UI" panose="020B0502040204020203" pitchFamily="34" charset="0"/>
              </a:rPr>
              <a:t>Specifický cíl 1.6 </a:t>
            </a:r>
            <a:r>
              <a:rPr lang="cs-CZ" sz="2800" b="1" dirty="0">
                <a:solidFill>
                  <a:schemeClr val="bg1"/>
                </a:solidFill>
                <a:latin typeface="Segoe UI" panose="020B0502040204020203" pitchFamily="34" charset="0"/>
              </a:rPr>
              <a:t>Posilování ochrany a zachování přírody, biologické rozmanitosti a zelené infrastruktury, a to i v městských oblastech, a snižování všech forem znečištění</a:t>
            </a:r>
          </a:p>
          <a:p>
            <a:pPr>
              <a:buClr>
                <a:srgbClr val="0063AC"/>
              </a:buClr>
            </a:pPr>
            <a:endParaRPr lang="cs-CZ" sz="2000" b="1" dirty="0">
              <a:solidFill>
                <a:schemeClr val="bg1"/>
              </a:solidFill>
            </a:endParaRPr>
          </a:p>
          <a:p>
            <a:pPr>
              <a:buClr>
                <a:srgbClr val="0063AC"/>
              </a:buClr>
            </a:pPr>
            <a:endParaRPr lang="cs-CZ" sz="2000" dirty="0"/>
          </a:p>
          <a:p>
            <a:pPr>
              <a:buClr>
                <a:srgbClr val="0063AC"/>
              </a:buClr>
            </a:pPr>
            <a:endParaRPr lang="cs-CZ" sz="2000" dirty="0"/>
          </a:p>
          <a:p>
            <a:pPr>
              <a:buClr>
                <a:srgbClr val="0063AC"/>
              </a:buClr>
            </a:pPr>
            <a:endParaRPr lang="cs-CZ" sz="2000" dirty="0"/>
          </a:p>
          <a:p>
            <a:pPr>
              <a:spcBef>
                <a:spcPts val="1200"/>
              </a:spcBef>
              <a:spcAft>
                <a:spcPts val="600"/>
              </a:spcAft>
              <a:buClr>
                <a:srgbClr val="0063AC"/>
              </a:buClr>
              <a:defRPr/>
            </a:pPr>
            <a:endParaRPr lang="cs-CZ" sz="20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Program Životní prostředí 2021 - 2027</a:t>
            </a:r>
          </a:p>
        </p:txBody>
      </p:sp>
    </p:spTree>
    <p:extLst>
      <p:ext uri="{BB962C8B-B14F-4D97-AF65-F5344CB8AC3E}">
        <p14:creationId xmlns:p14="http://schemas.microsoft.com/office/powerpoint/2010/main" val="32993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3883" y="1468583"/>
            <a:ext cx="11118669" cy="5010598"/>
          </a:xfrm>
        </p:spPr>
        <p:txBody>
          <a:bodyPr>
            <a:normAutofit fontScale="85000" lnSpcReduction="20000"/>
          </a:bodyPr>
          <a:lstStyle/>
          <a:p>
            <a:pPr marL="0" lvl="0" indent="0">
              <a:lnSpc>
                <a:spcPct val="110000"/>
              </a:lnSpc>
              <a:buNone/>
              <a:defRPr/>
            </a:pPr>
            <a:r>
              <a:rPr lang="cs-CZ" sz="1800" b="1" dirty="0">
                <a:solidFill>
                  <a:srgbClr val="000000"/>
                </a:solidFill>
                <a:latin typeface="+mj-lt"/>
              </a:rPr>
              <a:t>Předpoklad prvních výzev: </a:t>
            </a:r>
            <a:r>
              <a:rPr lang="cs-CZ" sz="1800" dirty="0">
                <a:solidFill>
                  <a:srgbClr val="000000"/>
                </a:solidFill>
                <a:latin typeface="+mj-lt"/>
              </a:rPr>
              <a:t>3Q 2022</a:t>
            </a:r>
          </a:p>
          <a:p>
            <a:pPr marL="0" lvl="0" indent="0" defTabSz="901258">
              <a:lnSpc>
                <a:spcPct val="110000"/>
              </a:lnSpc>
              <a:buClr>
                <a:srgbClr val="3F9C35"/>
              </a:buClr>
              <a:buNone/>
              <a:defRPr/>
            </a:pPr>
            <a:r>
              <a:rPr lang="pl-PL" sz="1800" b="1" dirty="0">
                <a:solidFill>
                  <a:srgbClr val="000000"/>
                </a:solidFill>
                <a:latin typeface="+mj-lt"/>
              </a:rPr>
              <a:t>Alokace v rámci programu: </a:t>
            </a:r>
            <a:r>
              <a:rPr lang="pl-PL" sz="1800" dirty="0">
                <a:solidFill>
                  <a:srgbClr val="000000"/>
                </a:solidFill>
                <a:latin typeface="+mj-lt"/>
              </a:rPr>
              <a:t>cca 10,7 mld. Kč</a:t>
            </a:r>
          </a:p>
          <a:p>
            <a:pPr marL="0" lvl="0" indent="0" defTabSz="901258">
              <a:lnSpc>
                <a:spcPct val="110000"/>
              </a:lnSpc>
              <a:buClr>
                <a:srgbClr val="3F9C35"/>
              </a:buClr>
              <a:buNone/>
              <a:defRPr/>
            </a:pPr>
            <a:r>
              <a:rPr lang="pl-PL" sz="1800" b="1" dirty="0"/>
              <a:t>Podporované typy opatření</a:t>
            </a:r>
          </a:p>
          <a:p>
            <a:pPr marL="285750" indent="-285750">
              <a:lnSpc>
                <a:spcPct val="110000"/>
              </a:lnSpc>
              <a:defRPr/>
            </a:pPr>
            <a:r>
              <a:rPr lang="cs-CZ" sz="1800" dirty="0">
                <a:solidFill>
                  <a:schemeClr val="tx1"/>
                </a:solidFill>
              </a:rPr>
              <a:t>péče o přírodní stanoviště a druhy, opatření na podporu ohrožených druhů,</a:t>
            </a:r>
          </a:p>
          <a:p>
            <a:pPr marL="284400" indent="-284400" algn="l"/>
            <a:r>
              <a:rPr lang="cs-CZ" sz="1800" dirty="0">
                <a:solidFill>
                  <a:schemeClr val="tx1"/>
                </a:solidFill>
              </a:rPr>
              <a:t>péče o chráněná území (přírodní dědictví),</a:t>
            </a:r>
          </a:p>
          <a:p>
            <a:pPr marL="284400" indent="-284400"/>
            <a:r>
              <a:rPr lang="cs-CZ" sz="1800" dirty="0">
                <a:solidFill>
                  <a:schemeClr val="tx1"/>
                </a:solidFill>
              </a:rPr>
              <a:t>zprůchodnění migračních překážek pro živočichy,</a:t>
            </a:r>
          </a:p>
          <a:p>
            <a:pPr marL="284400" indent="-284400"/>
            <a:r>
              <a:rPr lang="cs-CZ" sz="1800" dirty="0">
                <a:solidFill>
                  <a:schemeClr val="tx1"/>
                </a:solidFill>
              </a:rPr>
              <a:t>omezení šíření invazních nepůvodních a expanzivních druhů,</a:t>
            </a:r>
          </a:p>
          <a:p>
            <a:pPr marL="284400" indent="-284400"/>
            <a:r>
              <a:rPr lang="cs-CZ" sz="1800" dirty="0">
                <a:solidFill>
                  <a:schemeClr val="tx1"/>
                </a:solidFill>
              </a:rPr>
              <a:t>modernizace a rozvoj záchranných stanic a záchranných center CITES pro ohrožené druhy živočichů,</a:t>
            </a:r>
          </a:p>
          <a:p>
            <a:pPr marL="284400" indent="-284400"/>
            <a:r>
              <a:rPr lang="cs-CZ" sz="1800" dirty="0">
                <a:solidFill>
                  <a:schemeClr val="tx1"/>
                </a:solidFill>
              </a:rPr>
              <a:t>monitoring ekosystémů, stanovišť a druhů, sběr podkladů, zpracování koncepčních dokumentů pro péči o chráněná území, zajištění územní ochrany chráněných území (přírodního dědictví),</a:t>
            </a:r>
          </a:p>
          <a:p>
            <a:pPr marL="284400" indent="-284400"/>
            <a:r>
              <a:rPr lang="cs-CZ" sz="1800" dirty="0">
                <a:solidFill>
                  <a:schemeClr val="tx1"/>
                </a:solidFill>
              </a:rPr>
              <a:t>návštěvnická infrastruktura sloužící k usměrnění návštěvníků v chráněných územích a zvýšení povědomí o problematice ochrany přírody.</a:t>
            </a:r>
            <a:endParaRPr lang="pl-PL" sz="1800" dirty="0">
              <a:solidFill>
                <a:schemeClr val="tx1"/>
              </a:solidFill>
            </a:endParaRPr>
          </a:p>
          <a:p>
            <a:pPr marL="0" indent="0" defTabSz="901258">
              <a:lnSpc>
                <a:spcPct val="110000"/>
              </a:lnSpc>
              <a:buClr>
                <a:srgbClr val="3F9C35"/>
              </a:buClr>
              <a:buNone/>
              <a:defRPr/>
            </a:pPr>
            <a:r>
              <a:rPr lang="cs-CZ" sz="1800" b="1" dirty="0"/>
              <a:t>Poskytování podpory</a:t>
            </a:r>
          </a:p>
          <a:p>
            <a:pPr marL="284400" indent="-284400">
              <a:buClr>
                <a:schemeClr val="accent2"/>
              </a:buClr>
            </a:pPr>
            <a:r>
              <a:rPr lang="cs-CZ" sz="1800" dirty="0">
                <a:solidFill>
                  <a:srgbClr val="000000"/>
                </a:solidFill>
              </a:rPr>
              <a:t>do 200 000 € - metoda zjednodušeného vykazování – žádosti administruje AOPK ČR</a:t>
            </a:r>
          </a:p>
          <a:p>
            <a:pPr marL="284400" indent="-284400"/>
            <a:r>
              <a:rPr lang="cs-CZ" sz="1800" dirty="0">
                <a:solidFill>
                  <a:srgbClr val="000000"/>
                </a:solidFill>
              </a:rPr>
              <a:t>nad 200 000 € - dle skutečných nákladů – žádosti administruje SFŽP ČR</a:t>
            </a:r>
          </a:p>
          <a:p>
            <a:pPr>
              <a:buClr>
                <a:srgbClr val="0063AC"/>
              </a:buClr>
            </a:pPr>
            <a:endParaRPr lang="cs-CZ" sz="2000" b="1" dirty="0">
              <a:solidFill>
                <a:srgbClr val="0063AC"/>
              </a:solidFill>
            </a:endParaRPr>
          </a:p>
          <a:p>
            <a:pPr>
              <a:buClr>
                <a:srgbClr val="0063AC"/>
              </a:buClr>
            </a:pPr>
            <a:endParaRPr lang="cs-CZ" sz="2000" b="1" dirty="0"/>
          </a:p>
          <a:p>
            <a:pPr>
              <a:buClr>
                <a:srgbClr val="0063AC"/>
              </a:buClr>
            </a:pPr>
            <a:endParaRPr lang="cs-CZ" sz="2000" dirty="0"/>
          </a:p>
          <a:p>
            <a:pPr>
              <a:buClr>
                <a:srgbClr val="0063AC"/>
              </a:buClr>
            </a:pPr>
            <a:endParaRPr lang="cs-CZ" sz="2000" dirty="0"/>
          </a:p>
          <a:p>
            <a:pPr>
              <a:buClr>
                <a:srgbClr val="0063AC"/>
              </a:buClr>
            </a:pPr>
            <a:endParaRPr lang="cs-CZ" sz="2000" dirty="0"/>
          </a:p>
          <a:p>
            <a:pPr>
              <a:spcBef>
                <a:spcPts val="1200"/>
              </a:spcBef>
              <a:spcAft>
                <a:spcPts val="600"/>
              </a:spcAft>
              <a:buClr>
                <a:srgbClr val="0063AC"/>
              </a:buClr>
              <a:defRPr/>
            </a:pPr>
            <a:endParaRPr lang="cs-CZ" sz="20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Specifický cíl 1.6</a:t>
            </a:r>
          </a:p>
        </p:txBody>
      </p:sp>
    </p:spTree>
    <p:extLst>
      <p:ext uri="{BB962C8B-B14F-4D97-AF65-F5344CB8AC3E}">
        <p14:creationId xmlns:p14="http://schemas.microsoft.com/office/powerpoint/2010/main" val="3704004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3883" y="1468583"/>
            <a:ext cx="11118669" cy="5010598"/>
          </a:xfrm>
        </p:spPr>
        <p:txBody>
          <a:bodyPr>
            <a:normAutofit/>
          </a:bodyPr>
          <a:lstStyle/>
          <a:p>
            <a:pPr marL="0" indent="0" algn="l">
              <a:buNone/>
            </a:pPr>
            <a:r>
              <a:rPr lang="cs-CZ" b="1" dirty="0">
                <a:solidFill>
                  <a:schemeClr val="tx1"/>
                </a:solidFill>
              </a:rPr>
              <a:t>Opatření 1.6.1 péče o přírodní stanoviště a druhy, opatření na podporu ohrožených druhů</a:t>
            </a:r>
          </a:p>
          <a:p>
            <a:pPr marL="0" lvl="0" indent="0" defTabSz="901258">
              <a:lnSpc>
                <a:spcPct val="110000"/>
              </a:lnSpc>
              <a:spcBef>
                <a:spcPts val="2400"/>
              </a:spcBef>
              <a:buClr>
                <a:srgbClr val="3F9C35"/>
              </a:buClr>
              <a:buNone/>
              <a:defRPr/>
            </a:pPr>
            <a:r>
              <a:rPr lang="pl-PL" sz="1800" b="1" dirty="0">
                <a:solidFill>
                  <a:srgbClr val="000000"/>
                </a:solidFill>
                <a:latin typeface="+mj-lt"/>
              </a:rPr>
              <a:t>Příjemci podpory: </a:t>
            </a:r>
            <a:r>
              <a:rPr lang="pl-PL" sz="1800" dirty="0"/>
              <a:t>veřejné i soukromé subjekty</a:t>
            </a:r>
            <a:endParaRPr lang="pl-PL" sz="1800" dirty="0">
              <a:latin typeface="Segoe UI" panose="020B0502040204020203" pitchFamily="34" charset="0"/>
            </a:endParaRPr>
          </a:p>
          <a:p>
            <a:pPr marL="0" lvl="0" indent="0" defTabSz="901258">
              <a:lnSpc>
                <a:spcPct val="110000"/>
              </a:lnSpc>
              <a:buClr>
                <a:srgbClr val="3F9C35"/>
              </a:buClr>
              <a:buNone/>
              <a:defRPr/>
            </a:pPr>
            <a:r>
              <a:rPr lang="pl-PL" sz="1800" b="1" dirty="0"/>
              <a:t>Podporované typy opatření</a:t>
            </a:r>
          </a:p>
          <a:p>
            <a:pPr marL="284400" lvl="0" indent="-284400" algn="just">
              <a:lnSpc>
                <a:spcPct val="110000"/>
              </a:lnSpc>
            </a:pPr>
            <a:r>
              <a:rPr lang="cs-CZ" sz="1800" dirty="0">
                <a:solidFill>
                  <a:srgbClr val="000000"/>
                </a:solidFill>
                <a:effectLst/>
              </a:rPr>
              <a:t>péče o přírodní stanoviště a druhy, opatření na podporu ohrožených druhů</a:t>
            </a:r>
            <a:r>
              <a:rPr lang="cs-CZ" sz="1800" dirty="0">
                <a:effectLst/>
                <a:ea typeface="Calibri" panose="020F0502020204030204" pitchFamily="34" charset="0"/>
                <a:cs typeface="Times New Roman" panose="02020603050405020304" pitchFamily="18" charset="0"/>
              </a:rPr>
              <a:t>,</a:t>
            </a:r>
          </a:p>
          <a:p>
            <a:pPr marL="284400" lvl="0" indent="-284400" algn="just">
              <a:lnSpc>
                <a:spcPct val="110000"/>
              </a:lnSpc>
            </a:pPr>
            <a:r>
              <a:rPr lang="cs-CZ" sz="1800" dirty="0">
                <a:solidFill>
                  <a:srgbClr val="000000"/>
                </a:solidFill>
              </a:rPr>
              <a:t>p</a:t>
            </a:r>
            <a:r>
              <a:rPr lang="cs-CZ" sz="1800" dirty="0">
                <a:solidFill>
                  <a:srgbClr val="000000"/>
                </a:solidFill>
                <a:effectLst/>
              </a:rPr>
              <a:t>ředcházení, minimalizace a náprava škod způsobených vybranými zvláště chráněnými druhy živočichů</a:t>
            </a:r>
            <a:r>
              <a:rPr lang="cs-CZ" sz="1800" dirty="0">
                <a:solidFill>
                  <a:srgbClr val="000000"/>
                </a:solidFill>
                <a:cs typeface="Times New Roman" panose="02020603050405020304" pitchFamily="18" charset="0"/>
              </a:rPr>
              <a:t>.</a:t>
            </a:r>
            <a:endParaRPr lang="cs-CZ" sz="1800" dirty="0">
              <a:effectLst/>
              <a:ea typeface="Calibri" panose="020F0502020204030204" pitchFamily="34" charset="0"/>
              <a:cs typeface="Times New Roman" panose="02020603050405020304" pitchFamily="18" charset="0"/>
            </a:endParaRPr>
          </a:p>
          <a:p>
            <a:pPr marL="0" indent="0">
              <a:buClr>
                <a:srgbClr val="0063AC"/>
              </a:buClr>
              <a:buNone/>
            </a:pPr>
            <a:endParaRPr lang="cs-CZ" sz="1800" b="1" dirty="0">
              <a:solidFill>
                <a:schemeClr val="tx1"/>
              </a:solidFill>
            </a:endParaRPr>
          </a:p>
          <a:p>
            <a:pPr marL="0" indent="0">
              <a:buClr>
                <a:srgbClr val="0063AC"/>
              </a:buClr>
              <a:buNone/>
            </a:pPr>
            <a:r>
              <a:rPr lang="cs-CZ" sz="1800" b="1" dirty="0">
                <a:solidFill>
                  <a:schemeClr val="tx1"/>
                </a:solidFill>
              </a:rPr>
              <a:t>Výše podpory </a:t>
            </a:r>
          </a:p>
          <a:p>
            <a:pPr marL="0" indent="0">
              <a:buNone/>
            </a:pPr>
            <a:r>
              <a:rPr lang="cs-CZ" sz="1800" i="0" u="none" strike="noStrike" baseline="0" dirty="0">
                <a:solidFill>
                  <a:schemeClr val="tx1"/>
                </a:solidFill>
              </a:rPr>
              <a:t>max. 70 - 100 % způsobilých výdajů</a:t>
            </a:r>
          </a:p>
          <a:p>
            <a:pPr>
              <a:buClr>
                <a:srgbClr val="0063AC"/>
              </a:buClr>
            </a:pPr>
            <a:endParaRPr lang="cs-CZ" sz="2000" b="1" dirty="0"/>
          </a:p>
          <a:p>
            <a:pPr>
              <a:buClr>
                <a:srgbClr val="0063AC"/>
              </a:buClr>
            </a:pPr>
            <a:endParaRPr lang="cs-CZ" sz="2000" dirty="0"/>
          </a:p>
          <a:p>
            <a:pPr>
              <a:buClr>
                <a:srgbClr val="0063AC"/>
              </a:buClr>
            </a:pPr>
            <a:endParaRPr lang="cs-CZ" sz="2000" dirty="0"/>
          </a:p>
          <a:p>
            <a:pPr>
              <a:buClr>
                <a:srgbClr val="0063AC"/>
              </a:buClr>
            </a:pPr>
            <a:endParaRPr lang="cs-CZ" sz="2000" dirty="0"/>
          </a:p>
          <a:p>
            <a:pPr>
              <a:spcBef>
                <a:spcPts val="1200"/>
              </a:spcBef>
              <a:spcAft>
                <a:spcPts val="600"/>
              </a:spcAft>
              <a:buClr>
                <a:srgbClr val="0063AC"/>
              </a:buClr>
              <a:defRPr/>
            </a:pPr>
            <a:endParaRPr lang="cs-CZ" sz="20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Specifický cíl 1.6</a:t>
            </a:r>
          </a:p>
        </p:txBody>
      </p:sp>
    </p:spTree>
    <p:extLst>
      <p:ext uri="{BB962C8B-B14F-4D97-AF65-F5344CB8AC3E}">
        <p14:creationId xmlns:p14="http://schemas.microsoft.com/office/powerpoint/2010/main" val="1075939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3883" y="1468583"/>
            <a:ext cx="11118669" cy="5010598"/>
          </a:xfrm>
        </p:spPr>
        <p:txBody>
          <a:bodyPr>
            <a:normAutofit/>
          </a:bodyPr>
          <a:lstStyle/>
          <a:p>
            <a:pPr marL="0" indent="0">
              <a:buNone/>
            </a:pPr>
            <a:r>
              <a:rPr lang="cs-CZ" b="1" dirty="0">
                <a:solidFill>
                  <a:schemeClr val="tx1"/>
                </a:solidFill>
              </a:rPr>
              <a:t>Opatření 1.6.2 péče o chráněná území (přírodní dědictví) NP, CHKO, NPR, NPP, PP, PR a lokality soustavy Natura 2000, včetně ochranného pásma</a:t>
            </a:r>
          </a:p>
          <a:p>
            <a:pPr marL="0" lvl="0" indent="0" defTabSz="901258">
              <a:lnSpc>
                <a:spcPct val="110000"/>
              </a:lnSpc>
              <a:spcBef>
                <a:spcPts val="2400"/>
              </a:spcBef>
              <a:buClr>
                <a:srgbClr val="3F9C35"/>
              </a:buClr>
              <a:buNone/>
              <a:defRPr/>
            </a:pPr>
            <a:r>
              <a:rPr lang="pl-PL" sz="1800" b="1" dirty="0">
                <a:solidFill>
                  <a:srgbClr val="000000"/>
                </a:solidFill>
                <a:latin typeface="+mj-lt"/>
              </a:rPr>
              <a:t>Příjemci podpory: </a:t>
            </a:r>
            <a:r>
              <a:rPr lang="pl-PL" sz="1800" dirty="0"/>
              <a:t>veřejné i soukromé subjekty</a:t>
            </a:r>
            <a:endParaRPr lang="pl-PL" sz="1800" dirty="0">
              <a:latin typeface="Segoe UI" panose="020B0502040204020203" pitchFamily="34" charset="0"/>
            </a:endParaRPr>
          </a:p>
          <a:p>
            <a:pPr marL="0" lvl="0" indent="0" defTabSz="901258">
              <a:lnSpc>
                <a:spcPct val="110000"/>
              </a:lnSpc>
              <a:buClr>
                <a:srgbClr val="3F9C35"/>
              </a:buClr>
              <a:buNone/>
              <a:defRPr/>
            </a:pPr>
            <a:r>
              <a:rPr lang="pl-PL" sz="1800" b="1" dirty="0"/>
              <a:t>Podporované typy opatření</a:t>
            </a:r>
          </a:p>
          <a:p>
            <a:pPr marL="284400" lvl="0" indent="-284400" algn="just">
              <a:lnSpc>
                <a:spcPct val="110000"/>
              </a:lnSpc>
            </a:pPr>
            <a:r>
              <a:rPr lang="cs-CZ" sz="1800" dirty="0" err="1">
                <a:solidFill>
                  <a:schemeClr val="tx1"/>
                </a:solidFill>
              </a:rPr>
              <a:t>managementová</a:t>
            </a:r>
            <a:r>
              <a:rPr lang="cs-CZ" sz="1800" dirty="0">
                <a:solidFill>
                  <a:schemeClr val="tx1"/>
                </a:solidFill>
              </a:rPr>
              <a:t> opatření (např. výřez náletu, kácení dřevin, jejich </a:t>
            </a:r>
            <a:r>
              <a:rPr lang="cs-CZ" sz="1800" dirty="0" err="1">
                <a:solidFill>
                  <a:schemeClr val="tx1"/>
                </a:solidFill>
              </a:rPr>
              <a:t>veteranizaci</a:t>
            </a:r>
            <a:r>
              <a:rPr lang="cs-CZ" sz="1800" dirty="0">
                <a:solidFill>
                  <a:schemeClr val="tx1"/>
                </a:solidFill>
              </a:rPr>
              <a:t>, kosení luk, pastvu, tvorbu tůní a mokřadů) a další speciální opatření v chráněných územích, která přispějí k zachování či zlepšení stavu předmětů ochrany.</a:t>
            </a:r>
          </a:p>
          <a:p>
            <a:pPr marL="0" indent="0">
              <a:buClr>
                <a:srgbClr val="0063AC"/>
              </a:buClr>
              <a:buNone/>
            </a:pPr>
            <a:endParaRPr lang="cs-CZ" sz="1800" b="1" dirty="0">
              <a:solidFill>
                <a:schemeClr val="tx1"/>
              </a:solidFill>
            </a:endParaRPr>
          </a:p>
          <a:p>
            <a:pPr marL="0" indent="0">
              <a:buClr>
                <a:srgbClr val="0063AC"/>
              </a:buClr>
              <a:buNone/>
            </a:pPr>
            <a:r>
              <a:rPr lang="cs-CZ" sz="1800" b="1" dirty="0">
                <a:solidFill>
                  <a:schemeClr val="tx1"/>
                </a:solidFill>
              </a:rPr>
              <a:t>Výše podpory </a:t>
            </a:r>
          </a:p>
          <a:p>
            <a:pPr marL="0" indent="0">
              <a:buNone/>
            </a:pPr>
            <a:r>
              <a:rPr lang="cs-CZ" sz="1800" i="0" u="none" strike="noStrike" baseline="0" dirty="0">
                <a:solidFill>
                  <a:schemeClr val="tx1"/>
                </a:solidFill>
              </a:rPr>
              <a:t>max. 85 - 100 % způsobilých výdajů</a:t>
            </a:r>
          </a:p>
          <a:p>
            <a:pPr>
              <a:buClr>
                <a:srgbClr val="0063AC"/>
              </a:buClr>
            </a:pPr>
            <a:endParaRPr lang="cs-CZ" sz="2000" b="1" dirty="0"/>
          </a:p>
          <a:p>
            <a:pPr>
              <a:buClr>
                <a:srgbClr val="0063AC"/>
              </a:buClr>
            </a:pPr>
            <a:endParaRPr lang="cs-CZ" sz="2000" dirty="0"/>
          </a:p>
          <a:p>
            <a:pPr>
              <a:buClr>
                <a:srgbClr val="0063AC"/>
              </a:buClr>
            </a:pPr>
            <a:endParaRPr lang="cs-CZ" sz="2000" dirty="0"/>
          </a:p>
          <a:p>
            <a:pPr>
              <a:buClr>
                <a:srgbClr val="0063AC"/>
              </a:buClr>
            </a:pPr>
            <a:endParaRPr lang="cs-CZ" sz="2000" dirty="0"/>
          </a:p>
          <a:p>
            <a:pPr>
              <a:spcBef>
                <a:spcPts val="1200"/>
              </a:spcBef>
              <a:spcAft>
                <a:spcPts val="600"/>
              </a:spcAft>
              <a:buClr>
                <a:srgbClr val="0063AC"/>
              </a:buClr>
              <a:defRPr/>
            </a:pPr>
            <a:endParaRPr lang="cs-CZ" sz="20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Specifický cíl 1.6</a:t>
            </a:r>
          </a:p>
        </p:txBody>
      </p:sp>
    </p:spTree>
    <p:extLst>
      <p:ext uri="{BB962C8B-B14F-4D97-AF65-F5344CB8AC3E}">
        <p14:creationId xmlns:p14="http://schemas.microsoft.com/office/powerpoint/2010/main" val="1029130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3883" y="1468583"/>
            <a:ext cx="11118669" cy="5010598"/>
          </a:xfrm>
        </p:spPr>
        <p:txBody>
          <a:bodyPr>
            <a:normAutofit/>
          </a:bodyPr>
          <a:lstStyle/>
          <a:p>
            <a:pPr marL="0" indent="0">
              <a:buNone/>
            </a:pPr>
            <a:r>
              <a:rPr lang="cs-CZ" b="1" dirty="0">
                <a:solidFill>
                  <a:schemeClr val="tx1"/>
                </a:solidFill>
              </a:rPr>
              <a:t>Opatření 1.6.3 zprůchodnění migračních překážek pro živočichy</a:t>
            </a:r>
          </a:p>
          <a:p>
            <a:pPr marL="0" lvl="0" indent="0" defTabSz="901258">
              <a:lnSpc>
                <a:spcPct val="110000"/>
              </a:lnSpc>
              <a:spcBef>
                <a:spcPts val="2400"/>
              </a:spcBef>
              <a:buClr>
                <a:srgbClr val="3F9C35"/>
              </a:buClr>
              <a:buNone/>
              <a:defRPr/>
            </a:pPr>
            <a:r>
              <a:rPr lang="pl-PL" sz="1800" b="1" dirty="0">
                <a:solidFill>
                  <a:srgbClr val="000000"/>
                </a:solidFill>
                <a:latin typeface="+mj-lt"/>
              </a:rPr>
              <a:t>Příjemci podpory: </a:t>
            </a:r>
            <a:r>
              <a:rPr lang="pl-PL" sz="1800" dirty="0"/>
              <a:t>veřejné i soukromé subjekty</a:t>
            </a:r>
            <a:endParaRPr lang="pl-PL" sz="1800" dirty="0">
              <a:latin typeface="Segoe UI" panose="020B0502040204020203" pitchFamily="34" charset="0"/>
            </a:endParaRPr>
          </a:p>
          <a:p>
            <a:pPr marL="0" lvl="0" indent="0" defTabSz="901258">
              <a:lnSpc>
                <a:spcPct val="110000"/>
              </a:lnSpc>
              <a:buClr>
                <a:srgbClr val="3F9C35"/>
              </a:buClr>
              <a:buNone/>
              <a:defRPr/>
            </a:pPr>
            <a:r>
              <a:rPr lang="pl-PL" sz="1800" b="1" dirty="0"/>
              <a:t>Podporované typy opatření</a:t>
            </a:r>
          </a:p>
          <a:p>
            <a:pPr marL="284400" lvl="0" indent="-284400" algn="just">
              <a:lnSpc>
                <a:spcPct val="110000"/>
              </a:lnSpc>
            </a:pPr>
            <a:r>
              <a:rPr lang="cs-CZ" sz="1800" dirty="0">
                <a:solidFill>
                  <a:srgbClr val="000000"/>
                </a:solidFill>
                <a:effectLst/>
              </a:rPr>
              <a:t>zprůchodnění </a:t>
            </a:r>
            <a:r>
              <a:rPr lang="cs-CZ" sz="1800" dirty="0">
                <a:solidFill>
                  <a:srgbClr val="000000"/>
                </a:solidFill>
              </a:rPr>
              <a:t>migračních překážek pro vodní živočichy a opatření k omezování jejich úmrtnosti (budování rybích přechodů a zvyšování jejich účinnosti, opatření podporující </a:t>
            </a:r>
            <a:r>
              <a:rPr lang="cs-CZ" sz="1800" dirty="0" err="1">
                <a:solidFill>
                  <a:srgbClr val="000000"/>
                </a:solidFill>
              </a:rPr>
              <a:t>poproudovou</a:t>
            </a:r>
            <a:r>
              <a:rPr lang="cs-CZ" sz="1800" dirty="0">
                <a:solidFill>
                  <a:srgbClr val="000000"/>
                </a:solidFill>
              </a:rPr>
              <a:t> migraci),</a:t>
            </a:r>
          </a:p>
          <a:p>
            <a:pPr marL="284400" lvl="0" indent="-284400" algn="just">
              <a:lnSpc>
                <a:spcPct val="110000"/>
              </a:lnSpc>
            </a:pPr>
            <a:r>
              <a:rPr lang="cs-CZ" sz="1800" dirty="0">
                <a:solidFill>
                  <a:srgbClr val="000000"/>
                </a:solidFill>
              </a:rPr>
              <a:t>zprůchodnění migračních překážek pro suchozemské živočichy a opatření k omezování jejich úmrtnosti (zprůchodnění migračních bariér pro vybrané druhy živočichů, a to zejména na významných tahových cestách na místech, kde dochází k úhynu ohrožených druhů; zmírnění mortality živočichů související s technickou infrastrukturou) </a:t>
            </a:r>
          </a:p>
          <a:p>
            <a:pPr marL="0" indent="0">
              <a:buClr>
                <a:srgbClr val="0063AC"/>
              </a:buClr>
              <a:buNone/>
            </a:pPr>
            <a:r>
              <a:rPr lang="cs-CZ" sz="1800" b="1" dirty="0">
                <a:solidFill>
                  <a:schemeClr val="tx1"/>
                </a:solidFill>
              </a:rPr>
              <a:t>Výše podpory </a:t>
            </a:r>
          </a:p>
          <a:p>
            <a:pPr marL="0" indent="0">
              <a:buNone/>
            </a:pPr>
            <a:r>
              <a:rPr lang="cs-CZ" sz="1800" i="0" u="none" strike="noStrike" baseline="0" dirty="0">
                <a:solidFill>
                  <a:schemeClr val="tx1"/>
                </a:solidFill>
              </a:rPr>
              <a:t>max. 70 - 100 % způsobilých výdajů</a:t>
            </a:r>
          </a:p>
          <a:p>
            <a:pPr>
              <a:buClr>
                <a:srgbClr val="0063AC"/>
              </a:buClr>
            </a:pPr>
            <a:endParaRPr lang="cs-CZ" sz="2000" b="1" dirty="0"/>
          </a:p>
          <a:p>
            <a:pPr>
              <a:buClr>
                <a:srgbClr val="0063AC"/>
              </a:buClr>
            </a:pPr>
            <a:endParaRPr lang="cs-CZ" sz="2000" dirty="0"/>
          </a:p>
          <a:p>
            <a:pPr>
              <a:buClr>
                <a:srgbClr val="0063AC"/>
              </a:buClr>
            </a:pPr>
            <a:endParaRPr lang="cs-CZ" sz="2000" dirty="0"/>
          </a:p>
          <a:p>
            <a:pPr>
              <a:buClr>
                <a:srgbClr val="0063AC"/>
              </a:buClr>
            </a:pPr>
            <a:endParaRPr lang="cs-CZ" sz="2000" dirty="0"/>
          </a:p>
          <a:p>
            <a:pPr>
              <a:spcBef>
                <a:spcPts val="1200"/>
              </a:spcBef>
              <a:spcAft>
                <a:spcPts val="600"/>
              </a:spcAft>
              <a:buClr>
                <a:srgbClr val="0063AC"/>
              </a:buClr>
              <a:defRPr/>
            </a:pPr>
            <a:endParaRPr lang="cs-CZ" sz="20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Specifický cíl 1.6</a:t>
            </a:r>
          </a:p>
        </p:txBody>
      </p:sp>
    </p:spTree>
    <p:extLst>
      <p:ext uri="{BB962C8B-B14F-4D97-AF65-F5344CB8AC3E}">
        <p14:creationId xmlns:p14="http://schemas.microsoft.com/office/powerpoint/2010/main" val="3046282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3883" y="1468583"/>
            <a:ext cx="11118669" cy="5010598"/>
          </a:xfrm>
        </p:spPr>
        <p:txBody>
          <a:bodyPr>
            <a:normAutofit/>
          </a:bodyPr>
          <a:lstStyle/>
          <a:p>
            <a:pPr marL="0" indent="0">
              <a:buNone/>
            </a:pPr>
            <a:r>
              <a:rPr lang="cs-CZ" b="1" dirty="0">
                <a:solidFill>
                  <a:schemeClr val="tx1"/>
                </a:solidFill>
              </a:rPr>
              <a:t>Opatření 1.6.4 omezení šíření invazních nepůvodních a expanzivních druhů</a:t>
            </a:r>
          </a:p>
          <a:p>
            <a:pPr marL="0" lvl="0" indent="0" defTabSz="901258">
              <a:lnSpc>
                <a:spcPct val="110000"/>
              </a:lnSpc>
              <a:spcBef>
                <a:spcPts val="2400"/>
              </a:spcBef>
              <a:buClr>
                <a:srgbClr val="3F9C35"/>
              </a:buClr>
              <a:buNone/>
              <a:defRPr/>
            </a:pPr>
            <a:r>
              <a:rPr lang="pl-PL" sz="1800" b="1" dirty="0">
                <a:solidFill>
                  <a:srgbClr val="000000"/>
                </a:solidFill>
                <a:latin typeface="+mj-lt"/>
              </a:rPr>
              <a:t>Příjemci podpory: </a:t>
            </a:r>
            <a:r>
              <a:rPr lang="pl-PL" sz="1800" dirty="0"/>
              <a:t>veřejné i soukromé subjekty</a:t>
            </a:r>
            <a:endParaRPr lang="pl-PL" sz="1800" dirty="0">
              <a:latin typeface="Segoe UI" panose="020B0502040204020203" pitchFamily="34" charset="0"/>
            </a:endParaRPr>
          </a:p>
          <a:p>
            <a:pPr marL="0" lvl="0" indent="0" defTabSz="901258">
              <a:lnSpc>
                <a:spcPct val="110000"/>
              </a:lnSpc>
              <a:buClr>
                <a:srgbClr val="3F9C35"/>
              </a:buClr>
              <a:buNone/>
              <a:defRPr/>
            </a:pPr>
            <a:r>
              <a:rPr lang="pl-PL" sz="1800" b="1" dirty="0"/>
              <a:t>Podporované typy opatření</a:t>
            </a:r>
          </a:p>
          <a:p>
            <a:pPr marL="284400" lvl="0" indent="-284400" algn="just">
              <a:lnSpc>
                <a:spcPct val="110000"/>
              </a:lnSpc>
            </a:pPr>
            <a:r>
              <a:rPr lang="cs-CZ" sz="1800" dirty="0">
                <a:solidFill>
                  <a:srgbClr val="000000"/>
                </a:solidFill>
              </a:rPr>
              <a:t>likvidace invazních druhů z Unijního seznamu dle zásad regulace,</a:t>
            </a:r>
          </a:p>
          <a:p>
            <a:pPr marL="284400" lvl="0" indent="-284400" algn="just">
              <a:lnSpc>
                <a:spcPct val="110000"/>
              </a:lnSpc>
            </a:pPr>
            <a:r>
              <a:rPr lang="cs-CZ" sz="1800" dirty="0">
                <a:solidFill>
                  <a:srgbClr val="000000"/>
                </a:solidFill>
              </a:rPr>
              <a:t>likvidace vybraných invazních a expanzivních druhů. </a:t>
            </a:r>
          </a:p>
          <a:p>
            <a:pPr marL="0" indent="0">
              <a:buClr>
                <a:srgbClr val="0063AC"/>
              </a:buClr>
              <a:buNone/>
            </a:pPr>
            <a:endParaRPr lang="cs-CZ" sz="1800" b="1" dirty="0">
              <a:solidFill>
                <a:schemeClr val="tx1"/>
              </a:solidFill>
            </a:endParaRPr>
          </a:p>
          <a:p>
            <a:pPr marL="0" indent="0">
              <a:buClr>
                <a:srgbClr val="0063AC"/>
              </a:buClr>
              <a:buNone/>
            </a:pPr>
            <a:r>
              <a:rPr lang="cs-CZ" sz="1800" b="1" dirty="0">
                <a:solidFill>
                  <a:schemeClr val="tx1"/>
                </a:solidFill>
              </a:rPr>
              <a:t>Výše podpory </a:t>
            </a:r>
          </a:p>
          <a:p>
            <a:pPr marL="0" indent="0">
              <a:buNone/>
            </a:pPr>
            <a:r>
              <a:rPr lang="cs-CZ" sz="1800" i="0" u="none" strike="noStrike" baseline="0" dirty="0">
                <a:solidFill>
                  <a:schemeClr val="tx1"/>
                </a:solidFill>
              </a:rPr>
              <a:t>max. 80 - 100 % způsobilých výdajů</a:t>
            </a:r>
          </a:p>
          <a:p>
            <a:pPr>
              <a:buClr>
                <a:srgbClr val="0063AC"/>
              </a:buClr>
            </a:pPr>
            <a:endParaRPr lang="cs-CZ" sz="2000" b="1" dirty="0"/>
          </a:p>
          <a:p>
            <a:pPr>
              <a:buClr>
                <a:srgbClr val="0063AC"/>
              </a:buClr>
            </a:pPr>
            <a:endParaRPr lang="cs-CZ" sz="2000" dirty="0"/>
          </a:p>
          <a:p>
            <a:pPr>
              <a:buClr>
                <a:srgbClr val="0063AC"/>
              </a:buClr>
            </a:pPr>
            <a:endParaRPr lang="cs-CZ" sz="2000" dirty="0"/>
          </a:p>
          <a:p>
            <a:pPr>
              <a:buClr>
                <a:srgbClr val="0063AC"/>
              </a:buClr>
            </a:pPr>
            <a:endParaRPr lang="cs-CZ" sz="2000" dirty="0"/>
          </a:p>
          <a:p>
            <a:pPr>
              <a:spcBef>
                <a:spcPts val="1200"/>
              </a:spcBef>
              <a:spcAft>
                <a:spcPts val="600"/>
              </a:spcAft>
              <a:buClr>
                <a:srgbClr val="0063AC"/>
              </a:buClr>
              <a:defRPr/>
            </a:pPr>
            <a:endParaRPr lang="cs-CZ" sz="20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Specifický cíl 1.6</a:t>
            </a:r>
          </a:p>
        </p:txBody>
      </p:sp>
    </p:spTree>
    <p:extLst>
      <p:ext uri="{BB962C8B-B14F-4D97-AF65-F5344CB8AC3E}">
        <p14:creationId xmlns:p14="http://schemas.microsoft.com/office/powerpoint/2010/main" val="1316632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3888" y="2329316"/>
            <a:ext cx="10938664" cy="4149864"/>
          </a:xfrm>
        </p:spPr>
        <p:txBody>
          <a:bodyPr>
            <a:normAutofit fontScale="92500" lnSpcReduction="20000"/>
          </a:bodyPr>
          <a:lstStyle/>
          <a:p>
            <a:pPr marL="0" indent="0">
              <a:spcBef>
                <a:spcPts val="1200"/>
              </a:spcBef>
              <a:spcAft>
                <a:spcPts val="600"/>
              </a:spcAft>
              <a:buNone/>
              <a:defRPr/>
            </a:pPr>
            <a:r>
              <a:rPr lang="cs-CZ" sz="2000" b="1" kern="0" dirty="0">
                <a:solidFill>
                  <a:srgbClr val="0063AC"/>
                </a:solidFill>
                <a:latin typeface="Segoe UI" panose="020B0502040204020203" pitchFamily="34" charset="0"/>
                <a:ea typeface="Segoe UI" panose="020B0502040204020203" pitchFamily="34" charset="0"/>
                <a:cs typeface="Segoe UI" panose="020B0502040204020203" pitchFamily="34" charset="0"/>
              </a:rPr>
              <a:t>Výše podpory: </a:t>
            </a:r>
          </a:p>
          <a:p>
            <a:pPr>
              <a:spcBef>
                <a:spcPts val="0"/>
              </a:spcBef>
              <a:spcAft>
                <a:spcPts val="600"/>
              </a:spcAft>
              <a:buClrTx/>
              <a:defRPr/>
            </a:pPr>
            <a:r>
              <a:rPr lang="cs-CZ" sz="2000" b="1" kern="0" dirty="0">
                <a:solidFill>
                  <a:srgbClr val="0063AC"/>
                </a:solidFill>
                <a:latin typeface="Segoe UI" panose="020B0502040204020203" pitchFamily="34" charset="0"/>
                <a:ea typeface="Segoe UI" panose="020B0502040204020203" pitchFamily="34" charset="0"/>
                <a:cs typeface="Segoe UI" panose="020B0502040204020203" pitchFamily="34" charset="0"/>
              </a:rPr>
              <a:t>70 %</a:t>
            </a:r>
            <a:r>
              <a:rPr lang="cs-CZ" sz="2000" b="1" kern="0" dirty="0">
                <a:latin typeface="Segoe UI" panose="020B0502040204020203" pitchFamily="34" charset="0"/>
                <a:ea typeface="Segoe UI" panose="020B0502040204020203" pitchFamily="34" charset="0"/>
                <a:cs typeface="Segoe UI" panose="020B0502040204020203" pitchFamily="34" charset="0"/>
              </a:rPr>
              <a:t> </a:t>
            </a:r>
            <a:r>
              <a:rPr lang="cs-CZ" sz="2000" kern="0" dirty="0">
                <a:solidFill>
                  <a:schemeClr val="tx1"/>
                </a:solidFill>
                <a:latin typeface="Segoe UI" panose="020B0502040204020203" pitchFamily="34" charset="0"/>
                <a:ea typeface="Segoe UI" panose="020B0502040204020203" pitchFamily="34" charset="0"/>
                <a:cs typeface="Segoe UI" panose="020B0502040204020203" pitchFamily="34" charset="0"/>
              </a:rPr>
              <a:t>ze způsobilých výdajů – nová výstavba</a:t>
            </a:r>
          </a:p>
          <a:p>
            <a:pPr>
              <a:spcBef>
                <a:spcPts val="0"/>
              </a:spcBef>
              <a:spcAft>
                <a:spcPts val="600"/>
              </a:spcAft>
              <a:buClrTx/>
              <a:defRPr/>
            </a:pPr>
            <a:r>
              <a:rPr lang="cs-CZ" sz="2000" b="1" kern="0" dirty="0">
                <a:solidFill>
                  <a:srgbClr val="0063AC"/>
                </a:solidFill>
                <a:latin typeface="Segoe UI" panose="020B0502040204020203" pitchFamily="34" charset="0"/>
                <a:ea typeface="Segoe UI" panose="020B0502040204020203" pitchFamily="34" charset="0"/>
                <a:cs typeface="Segoe UI" panose="020B0502040204020203" pitchFamily="34" charset="0"/>
              </a:rPr>
              <a:t>30 %</a:t>
            </a:r>
            <a:r>
              <a:rPr lang="cs-CZ" sz="2000" kern="0" dirty="0">
                <a:latin typeface="Segoe UI" panose="020B0502040204020203" pitchFamily="34" charset="0"/>
                <a:ea typeface="Segoe UI" panose="020B0502040204020203" pitchFamily="34" charset="0"/>
                <a:cs typeface="Segoe UI" panose="020B0502040204020203" pitchFamily="34" charset="0"/>
              </a:rPr>
              <a:t> ze způsobilých výdajů – intenzifikace ČOV (max. 25 mil. Kč), </a:t>
            </a:r>
            <a:endParaRPr lang="cs-CZ" sz="2000" b="1" kern="0" dirty="0">
              <a:solidFill>
                <a:srgbClr val="0063AC"/>
              </a:solidFill>
              <a:latin typeface="Segoe UI" panose="020B0502040204020203" pitchFamily="34" charset="0"/>
              <a:ea typeface="Segoe UI" panose="020B0502040204020203" pitchFamily="34" charset="0"/>
              <a:cs typeface="Segoe UI" panose="020B0502040204020203" pitchFamily="34" charset="0"/>
            </a:endParaRPr>
          </a:p>
          <a:p>
            <a:pPr marL="0" indent="0">
              <a:spcAft>
                <a:spcPts val="600"/>
              </a:spcAft>
              <a:buClrTx/>
              <a:buNone/>
            </a:pPr>
            <a:r>
              <a:rPr lang="cs-CZ" sz="2000" b="1" kern="0" dirty="0">
                <a:solidFill>
                  <a:srgbClr val="0063AC"/>
                </a:solidFill>
                <a:latin typeface="Segoe UI" panose="020B0502040204020203" pitchFamily="34" charset="0"/>
                <a:ea typeface="Segoe UI" panose="020B0502040204020203" pitchFamily="34" charset="0"/>
                <a:cs typeface="Segoe UI" panose="020B0502040204020203" pitchFamily="34" charset="0"/>
              </a:rPr>
              <a:t>Podporovaná opatření:</a:t>
            </a:r>
          </a:p>
          <a:p>
            <a:pPr>
              <a:spcBef>
                <a:spcPts val="0"/>
              </a:spcBef>
              <a:spcAft>
                <a:spcPts val="600"/>
              </a:spcAft>
              <a:buClr>
                <a:srgbClr val="0063AC"/>
              </a:buClr>
              <a:defRPr/>
            </a:pPr>
            <a:r>
              <a:rPr lang="cs-CZ" sz="2000" kern="0" dirty="0">
                <a:latin typeface="Segoe UI" panose="020B0502040204020203" pitchFamily="34" charset="0"/>
                <a:ea typeface="Segoe UI" panose="020B0502040204020203" pitchFamily="34" charset="0"/>
                <a:cs typeface="Segoe UI" panose="020B0502040204020203" pitchFamily="34" charset="0"/>
              </a:rPr>
              <a:t>výstavba a dostavba kanalizací – podpora oddílné kanalizace, jednotná jen v případě podchycení stávající jednotné kanalizace</a:t>
            </a:r>
          </a:p>
          <a:p>
            <a:pPr>
              <a:spcBef>
                <a:spcPts val="0"/>
              </a:spcBef>
              <a:spcAft>
                <a:spcPts val="600"/>
              </a:spcAft>
              <a:buClr>
                <a:srgbClr val="0063AC"/>
              </a:buClr>
              <a:defRPr/>
            </a:pPr>
            <a:r>
              <a:rPr lang="cs-CZ" sz="2000" kern="0" dirty="0">
                <a:latin typeface="Segoe UI" panose="020B0502040204020203" pitchFamily="34" charset="0"/>
                <a:ea typeface="Segoe UI" panose="020B0502040204020203" pitchFamily="34" charset="0"/>
                <a:cs typeface="Segoe UI" panose="020B0502040204020203" pitchFamily="34" charset="0"/>
              </a:rPr>
              <a:t>výstavba ČOV (centrální ČOV, možnost decentralizovaného řešení - pro dílčí lokality), </a:t>
            </a:r>
          </a:p>
          <a:p>
            <a:pPr>
              <a:spcBef>
                <a:spcPts val="0"/>
              </a:spcBef>
              <a:spcAft>
                <a:spcPts val="600"/>
              </a:spcAft>
              <a:buClr>
                <a:srgbClr val="0063AC"/>
              </a:buClr>
              <a:defRPr/>
            </a:pPr>
            <a:r>
              <a:rPr lang="cs-CZ" sz="2000" kern="0" dirty="0">
                <a:latin typeface="Segoe UI" panose="020B0502040204020203" pitchFamily="34" charset="0"/>
                <a:ea typeface="Segoe UI" panose="020B0502040204020203" pitchFamily="34" charset="0"/>
                <a:cs typeface="Segoe UI" panose="020B0502040204020203" pitchFamily="34" charset="0"/>
              </a:rPr>
              <a:t>intenzifikace ČOV</a:t>
            </a:r>
          </a:p>
          <a:p>
            <a:pPr>
              <a:spcBef>
                <a:spcPts val="0"/>
              </a:spcBef>
              <a:spcAft>
                <a:spcPts val="600"/>
              </a:spcAft>
              <a:buClr>
                <a:srgbClr val="0063AC"/>
              </a:buClr>
              <a:defRPr/>
            </a:pPr>
            <a:r>
              <a:rPr lang="cs-CZ" sz="2000" kern="0" dirty="0">
                <a:latin typeface="Segoe UI" panose="020B0502040204020203" pitchFamily="34" charset="0"/>
                <a:ea typeface="Segoe UI" panose="020B0502040204020203" pitchFamily="34" charset="0"/>
                <a:cs typeface="Segoe UI" panose="020B0502040204020203" pitchFamily="34" charset="0"/>
              </a:rPr>
              <a:t>opatření omezující vypouštění odpadních vod z odlehčení na kanalizaci (akumulační nádrže, retenční nádrže) </a:t>
            </a:r>
          </a:p>
          <a:p>
            <a:pPr marL="0" indent="0">
              <a:spcBef>
                <a:spcPts val="0"/>
              </a:spcBef>
              <a:spcAft>
                <a:spcPts val="600"/>
              </a:spcAft>
              <a:buClrTx/>
              <a:buNone/>
              <a:defRPr/>
            </a:pPr>
            <a:r>
              <a:rPr lang="cs-CZ" sz="2000" b="1" kern="0" dirty="0">
                <a:solidFill>
                  <a:srgbClr val="0063AC"/>
                </a:solidFill>
                <a:latin typeface="Segoe UI" panose="020B0502040204020203" pitchFamily="34" charset="0"/>
                <a:ea typeface="Segoe UI" panose="020B0502040204020203" pitchFamily="34" charset="0"/>
                <a:cs typeface="Segoe UI" panose="020B0502040204020203" pitchFamily="34" charset="0"/>
              </a:rPr>
              <a:t>Min. výše způsobilých výdajů: 3 mil. Kč  </a:t>
            </a:r>
            <a:r>
              <a:rPr lang="cs-CZ" sz="2000" kern="0" dirty="0">
                <a:solidFill>
                  <a:srgbClr val="0063AC"/>
                </a:solidFill>
                <a:latin typeface="Segoe UI" panose="020B0502040204020203" pitchFamily="34" charset="0"/>
                <a:ea typeface="Segoe UI" panose="020B0502040204020203" pitchFamily="34" charset="0"/>
                <a:cs typeface="Segoe UI" panose="020B0502040204020203" pitchFamily="34" charset="0"/>
              </a:rPr>
              <a:t>(2 mil. Kč. intenzifikace ČOV, odlehčení, retence)</a:t>
            </a: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Operační program Životní prostředí 2021 - 2027</a:t>
            </a:r>
          </a:p>
        </p:txBody>
      </p:sp>
      <p:sp>
        <p:nvSpPr>
          <p:cNvPr id="7" name="Obdélník 6"/>
          <p:cNvSpPr/>
          <p:nvPr/>
        </p:nvSpPr>
        <p:spPr>
          <a:xfrm>
            <a:off x="512889" y="1592263"/>
            <a:ext cx="10361974" cy="584775"/>
          </a:xfrm>
          <a:prstGeom prst="rect">
            <a:avLst/>
          </a:prstGeom>
        </p:spPr>
        <p:txBody>
          <a:bodyPr wrap="square">
            <a:spAutoFit/>
          </a:bodyPr>
          <a:lstStyle/>
          <a:p>
            <a:r>
              <a:rPr lang="cs-CZ" sz="3200" b="1" dirty="0">
                <a:solidFill>
                  <a:srgbClr val="0070C0"/>
                </a:solidFill>
                <a:latin typeface="Segoe UI" panose="020B0502040204020203" pitchFamily="34" charset="0"/>
                <a:cs typeface="Segoe UI" panose="020B0502040204020203" pitchFamily="34" charset="0"/>
              </a:rPr>
              <a:t>SC 1.4: Kanalizace a ČOV</a:t>
            </a:r>
            <a:endParaRPr lang="cs-CZ" sz="3200" dirty="0"/>
          </a:p>
        </p:txBody>
      </p:sp>
    </p:spTree>
    <p:extLst>
      <p:ext uri="{BB962C8B-B14F-4D97-AF65-F5344CB8AC3E}">
        <p14:creationId xmlns:p14="http://schemas.microsoft.com/office/powerpoint/2010/main" val="3852612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3883" y="1468583"/>
            <a:ext cx="11118669" cy="5010598"/>
          </a:xfrm>
        </p:spPr>
        <p:txBody>
          <a:bodyPr>
            <a:normAutofit/>
          </a:bodyPr>
          <a:lstStyle/>
          <a:p>
            <a:pPr marL="0" indent="0">
              <a:buNone/>
            </a:pPr>
            <a:r>
              <a:rPr lang="cs-CZ" b="1" dirty="0">
                <a:solidFill>
                  <a:schemeClr val="tx1"/>
                </a:solidFill>
              </a:rPr>
              <a:t>Opatření 1.6.7 návštěvnická infrastruktura sloužící k usměrnění návštěvníků v chráněných územích a zvýšení povědomí o problematice ochrany přírody</a:t>
            </a:r>
          </a:p>
          <a:p>
            <a:pPr marL="0" lvl="0" indent="0" defTabSz="901258">
              <a:lnSpc>
                <a:spcPct val="110000"/>
              </a:lnSpc>
              <a:spcBef>
                <a:spcPts val="2400"/>
              </a:spcBef>
              <a:buClr>
                <a:srgbClr val="3F9C35"/>
              </a:buClr>
              <a:buNone/>
              <a:defRPr/>
            </a:pPr>
            <a:r>
              <a:rPr lang="pl-PL" sz="1800" b="1" dirty="0">
                <a:solidFill>
                  <a:srgbClr val="000000"/>
                </a:solidFill>
                <a:latin typeface="+mj-lt"/>
              </a:rPr>
              <a:t>Příjemci podpory: </a:t>
            </a:r>
            <a:r>
              <a:rPr lang="pl-PL" sz="1800" dirty="0"/>
              <a:t>veřejné i soukromé subjekty</a:t>
            </a:r>
            <a:endParaRPr lang="pl-PL" dirty="0"/>
          </a:p>
          <a:p>
            <a:pPr marL="0" lvl="0" indent="0" defTabSz="901258">
              <a:lnSpc>
                <a:spcPct val="110000"/>
              </a:lnSpc>
              <a:spcBef>
                <a:spcPts val="2400"/>
              </a:spcBef>
              <a:buClr>
                <a:srgbClr val="3F9C35"/>
              </a:buClr>
              <a:buNone/>
              <a:defRPr/>
            </a:pPr>
            <a:r>
              <a:rPr lang="pl-PL" sz="1800" b="1" dirty="0">
                <a:solidFill>
                  <a:srgbClr val="000000"/>
                </a:solidFill>
              </a:rPr>
              <a:t>Podporované typy opatření</a:t>
            </a:r>
          </a:p>
          <a:p>
            <a:pPr marL="284400" lvl="0" indent="-284400" algn="just"/>
            <a:r>
              <a:rPr lang="cs-CZ" sz="1800" dirty="0">
                <a:solidFill>
                  <a:srgbClr val="000000"/>
                </a:solidFill>
                <a:effectLst/>
                <a:latin typeface="Calibri" panose="020F0502020204030204" pitchFamily="34" charset="0"/>
              </a:rPr>
              <a:t>budování návštěvnických a informačních středisek ochrany přírody</a:t>
            </a:r>
            <a:r>
              <a:rPr lang="cs-CZ" sz="1800" dirty="0">
                <a:solidFill>
                  <a:srgbClr val="000000"/>
                </a:solidFill>
                <a:latin typeface="Calibri" panose="020F0502020204030204" pitchFamily="34" charset="0"/>
              </a:rPr>
              <a:t>,</a:t>
            </a:r>
          </a:p>
          <a:p>
            <a:pPr marL="284400" lvl="0" indent="-284400" algn="just"/>
            <a:r>
              <a:rPr lang="cs-CZ" sz="1800" dirty="0">
                <a:solidFill>
                  <a:srgbClr val="000000"/>
                </a:solidFill>
                <a:effectLst/>
                <a:latin typeface="Calibri" panose="020F0502020204030204" pitchFamily="34" charset="0"/>
              </a:rPr>
              <a:t>budování chodníků a stezek, pozorovatelen, informačních a interaktivních prvků,</a:t>
            </a:r>
          </a:p>
          <a:p>
            <a:pPr marL="0" lvl="0" indent="0" algn="just">
              <a:lnSpc>
                <a:spcPct val="110000"/>
              </a:lnSpc>
              <a:spcBef>
                <a:spcPts val="2400"/>
              </a:spcBef>
              <a:buNone/>
            </a:pPr>
            <a:r>
              <a:rPr lang="cs-CZ" sz="1800" b="1" dirty="0">
                <a:solidFill>
                  <a:schemeClr val="tx1"/>
                </a:solidFill>
              </a:rPr>
              <a:t>Výše podpory </a:t>
            </a:r>
          </a:p>
          <a:p>
            <a:pPr marL="0" indent="0">
              <a:buNone/>
            </a:pPr>
            <a:r>
              <a:rPr lang="cs-CZ" sz="1800" i="0" u="none" strike="noStrike" baseline="0" dirty="0">
                <a:solidFill>
                  <a:schemeClr val="tx1"/>
                </a:solidFill>
              </a:rPr>
              <a:t>max. 80 % způsobilých výdajů</a:t>
            </a:r>
          </a:p>
          <a:p>
            <a:pPr>
              <a:buClr>
                <a:srgbClr val="0063AC"/>
              </a:buClr>
            </a:pPr>
            <a:endParaRPr lang="cs-CZ" sz="2000" b="1" dirty="0"/>
          </a:p>
          <a:p>
            <a:pPr>
              <a:buClr>
                <a:srgbClr val="0063AC"/>
              </a:buClr>
            </a:pPr>
            <a:endParaRPr lang="cs-CZ" sz="2000" dirty="0"/>
          </a:p>
          <a:p>
            <a:pPr>
              <a:buClr>
                <a:srgbClr val="0063AC"/>
              </a:buClr>
            </a:pPr>
            <a:endParaRPr lang="cs-CZ" sz="2000" dirty="0"/>
          </a:p>
          <a:p>
            <a:pPr>
              <a:buClr>
                <a:srgbClr val="0063AC"/>
              </a:buClr>
            </a:pPr>
            <a:endParaRPr lang="cs-CZ" sz="2000" dirty="0"/>
          </a:p>
          <a:p>
            <a:pPr>
              <a:spcBef>
                <a:spcPts val="1200"/>
              </a:spcBef>
              <a:spcAft>
                <a:spcPts val="600"/>
              </a:spcAft>
              <a:buClr>
                <a:srgbClr val="0063AC"/>
              </a:buClr>
              <a:defRPr/>
            </a:pPr>
            <a:endParaRPr lang="cs-CZ" sz="20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512889" y="325565"/>
            <a:ext cx="10472973" cy="584775"/>
          </a:xfrm>
          <a:prstGeom prst="rect">
            <a:avLst/>
          </a:prstGeom>
        </p:spPr>
        <p:txBody>
          <a:bodyPr wrap="square">
            <a:spAutoFit/>
          </a:bodyPr>
          <a:lstStyle/>
          <a:p>
            <a:pPr eaLnBrk="1" hangingPunct="1">
              <a:spcBef>
                <a:spcPts val="2400"/>
              </a:spcBef>
              <a:tabLst>
                <a:tab pos="355600" algn="l"/>
              </a:tabLst>
              <a:defRPr/>
            </a:pPr>
            <a:r>
              <a:rPr lang="cs-CZ" altLang="cs-CZ" sz="3200" b="1" dirty="0">
                <a:solidFill>
                  <a:schemeClr val="bg1"/>
                </a:solidFill>
                <a:latin typeface="+mj-lt"/>
                <a:cs typeface="Segoe UI" pitchFamily="34" charset="0"/>
              </a:rPr>
              <a:t>Specifický cíl 1.6</a:t>
            </a:r>
          </a:p>
        </p:txBody>
      </p:sp>
    </p:spTree>
    <p:extLst>
      <p:ext uri="{BB962C8B-B14F-4D97-AF65-F5344CB8AC3E}">
        <p14:creationId xmlns:p14="http://schemas.microsoft.com/office/powerpoint/2010/main" val="2831643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5464EC-2C74-144D-9260-A0358229534A}"/>
              </a:ext>
            </a:extLst>
          </p:cNvPr>
          <p:cNvSpPr>
            <a:spLocks noGrp="1"/>
          </p:cNvSpPr>
          <p:nvPr>
            <p:ph type="ctrTitle"/>
          </p:nvPr>
        </p:nvSpPr>
        <p:spPr>
          <a:xfrm>
            <a:off x="2144436" y="1969790"/>
            <a:ext cx="6857847" cy="2286000"/>
          </a:xfrm>
        </p:spPr>
        <p:txBody>
          <a:bodyPr/>
          <a:lstStyle/>
          <a:p>
            <a:r>
              <a:rPr lang="cs-CZ" dirty="0"/>
              <a:t>Děkuji za pozornost</a:t>
            </a:r>
          </a:p>
        </p:txBody>
      </p:sp>
      <p:sp>
        <p:nvSpPr>
          <p:cNvPr id="3" name="Podnadpis 2"/>
          <p:cNvSpPr>
            <a:spLocks noGrp="1"/>
          </p:cNvSpPr>
          <p:nvPr>
            <p:ph type="subTitle" idx="1"/>
          </p:nvPr>
        </p:nvSpPr>
        <p:spPr/>
        <p:txBody>
          <a:bodyPr/>
          <a:lstStyle/>
          <a:p>
            <a:r>
              <a:rPr lang="cs-CZ" dirty="0"/>
              <a:t>Martin Kubica, SFŽP ČR</a:t>
            </a:r>
          </a:p>
          <a:p>
            <a:r>
              <a:rPr lang="cs-CZ" dirty="0"/>
              <a:t>e-mail: martin.kubica@sfzp.cz</a:t>
            </a:r>
          </a:p>
        </p:txBody>
      </p:sp>
    </p:spTree>
    <p:extLst>
      <p:ext uri="{BB962C8B-B14F-4D97-AF65-F5344CB8AC3E}">
        <p14:creationId xmlns:p14="http://schemas.microsoft.com/office/powerpoint/2010/main" val="3418548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512889" y="325565"/>
            <a:ext cx="10472973" cy="584775"/>
          </a:xfrm>
          <a:prstGeom prst="rect">
            <a:avLst/>
          </a:prstGeom>
        </p:spPr>
        <p:txBody>
          <a:bodyPr wrap="square">
            <a:spAutoFit/>
          </a:bodyPr>
          <a:lstStyle/>
          <a:p>
            <a:pPr>
              <a:spcBef>
                <a:spcPts val="2400"/>
              </a:spcBef>
              <a:tabLst>
                <a:tab pos="355600" algn="l"/>
              </a:tabLst>
              <a:defRPr/>
            </a:pPr>
            <a:r>
              <a:rPr lang="cs-CZ" altLang="cs-CZ" sz="3200" b="1" dirty="0">
                <a:solidFill>
                  <a:schemeClr val="bg1"/>
                </a:solidFill>
                <a:latin typeface="+mj-lt"/>
                <a:cs typeface="Segoe UI" pitchFamily="34" charset="0"/>
              </a:rPr>
              <a:t>Operační program Životní prostředí 2021</a:t>
            </a:r>
            <a:r>
              <a:rPr lang="cs-CZ" sz="3200" b="1" dirty="0">
                <a:solidFill>
                  <a:schemeClr val="bg1"/>
                </a:solidFill>
              </a:rPr>
              <a:t>–</a:t>
            </a:r>
            <a:r>
              <a:rPr lang="cs-CZ" altLang="cs-CZ" sz="3200" b="1" dirty="0">
                <a:solidFill>
                  <a:schemeClr val="bg1"/>
                </a:solidFill>
                <a:latin typeface="+mj-lt"/>
                <a:cs typeface="Segoe UI" pitchFamily="34" charset="0"/>
              </a:rPr>
              <a:t>2027</a:t>
            </a:r>
          </a:p>
        </p:txBody>
      </p:sp>
      <p:sp>
        <p:nvSpPr>
          <p:cNvPr id="7" name="Obdélník 6"/>
          <p:cNvSpPr/>
          <p:nvPr/>
        </p:nvSpPr>
        <p:spPr>
          <a:xfrm>
            <a:off x="512889" y="1592263"/>
            <a:ext cx="7757818" cy="523220"/>
          </a:xfrm>
          <a:prstGeom prst="rect">
            <a:avLst/>
          </a:prstGeom>
        </p:spPr>
        <p:txBody>
          <a:bodyPr wrap="square">
            <a:spAutoFit/>
          </a:bodyPr>
          <a:lstStyle/>
          <a:p>
            <a:r>
              <a:rPr lang="cs-CZ" sz="2800" b="1" dirty="0">
                <a:solidFill>
                  <a:srgbClr val="0063AC"/>
                </a:solidFill>
                <a:latin typeface="Segoe UI" panose="020B0502040204020203" pitchFamily="34" charset="0"/>
                <a:cs typeface="Segoe UI" panose="020B0502040204020203" pitchFamily="34" charset="0"/>
              </a:rPr>
              <a:t>SC 1.4: Vodovody a úpravny vody</a:t>
            </a:r>
            <a:endParaRPr lang="cs-CZ" sz="2800" dirty="0">
              <a:solidFill>
                <a:srgbClr val="0063AC"/>
              </a:solidFill>
            </a:endParaRPr>
          </a:p>
        </p:txBody>
      </p:sp>
      <p:sp>
        <p:nvSpPr>
          <p:cNvPr id="5" name="Zástupný symbol pro text 9">
            <a:extLst>
              <a:ext uri="{FF2B5EF4-FFF2-40B4-BE49-F238E27FC236}">
                <a16:creationId xmlns:a16="http://schemas.microsoft.com/office/drawing/2014/main" id="{9F90722A-F1E5-4FC3-8A79-A9BD5AA07DB6}"/>
              </a:ext>
            </a:extLst>
          </p:cNvPr>
          <p:cNvSpPr txBox="1">
            <a:spLocks noGrp="1"/>
          </p:cNvSpPr>
          <p:nvPr>
            <p:ph idx="1"/>
          </p:nvPr>
        </p:nvSpPr>
        <p:spPr bwMode="auto">
          <a:xfrm>
            <a:off x="512889" y="2341825"/>
            <a:ext cx="11168358" cy="41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0" indent="0" algn="l" rtl="0" eaLnBrk="1" fontAlgn="base" hangingPunct="1">
              <a:spcBef>
                <a:spcPct val="20000"/>
              </a:spcBef>
              <a:spcAft>
                <a:spcPct val="0"/>
              </a:spcAft>
              <a:buClr>
                <a:srgbClr val="3F9C35"/>
              </a:buClr>
              <a:buFont typeface="Arial" panose="020B0604020202020204" pitchFamily="34" charset="0"/>
              <a:buNone/>
              <a:defRPr sz="2800" b="0">
                <a:solidFill>
                  <a:schemeClr val="tx1"/>
                </a:solidFill>
                <a:latin typeface="+mn-lt"/>
                <a:ea typeface="+mn-ea"/>
                <a:cs typeface="+mn-cs"/>
              </a:defRPr>
            </a:lvl1pPr>
            <a:lvl2pPr marL="450629" indent="0" algn="l" rtl="0" eaLnBrk="1" fontAlgn="base" hangingPunct="1">
              <a:spcBef>
                <a:spcPct val="20000"/>
              </a:spcBef>
              <a:spcAft>
                <a:spcPct val="0"/>
              </a:spcAft>
              <a:buClr>
                <a:schemeClr val="tx1"/>
              </a:buClr>
              <a:buFont typeface="JohnSans Text Pro" pitchFamily="50" charset="-18"/>
              <a:buNone/>
              <a:defRPr sz="2800" b="1">
                <a:solidFill>
                  <a:schemeClr val="bg1"/>
                </a:solidFill>
                <a:latin typeface="+mn-lt"/>
              </a:defRPr>
            </a:lvl2pPr>
            <a:lvl3pPr marL="901258" indent="0" algn="l" rtl="0" eaLnBrk="1" fontAlgn="base" hangingPunct="1">
              <a:spcBef>
                <a:spcPct val="20000"/>
              </a:spcBef>
              <a:spcAft>
                <a:spcPct val="0"/>
              </a:spcAft>
              <a:buClr>
                <a:schemeClr val="tx1"/>
              </a:buClr>
              <a:buFont typeface="JohnSans Text Pro" pitchFamily="50" charset="-18"/>
              <a:buNone/>
              <a:defRPr sz="2400" b="1">
                <a:solidFill>
                  <a:schemeClr val="bg1"/>
                </a:solidFill>
                <a:latin typeface="+mn-lt"/>
              </a:defRPr>
            </a:lvl3pPr>
            <a:lvl4pPr marL="1351887" indent="0" algn="l" rtl="0" eaLnBrk="1" fontAlgn="base" hangingPunct="1">
              <a:spcBef>
                <a:spcPct val="20000"/>
              </a:spcBef>
              <a:spcAft>
                <a:spcPct val="0"/>
              </a:spcAft>
              <a:buClr>
                <a:schemeClr val="tx1"/>
              </a:buClr>
              <a:buFont typeface="JohnSans Text Pro" pitchFamily="50" charset="-18"/>
              <a:buNone/>
              <a:defRPr sz="2000" b="1">
                <a:solidFill>
                  <a:schemeClr val="bg1"/>
                </a:solidFill>
                <a:latin typeface="+mn-lt"/>
              </a:defRPr>
            </a:lvl4pPr>
            <a:lvl5pPr marL="1802516" indent="0" algn="l" rtl="0" eaLnBrk="1" fontAlgn="base" hangingPunct="1">
              <a:spcBef>
                <a:spcPct val="20000"/>
              </a:spcBef>
              <a:spcAft>
                <a:spcPct val="0"/>
              </a:spcAft>
              <a:buClr>
                <a:schemeClr val="tx1"/>
              </a:buClr>
              <a:buFont typeface="JohnSans Text Pro" pitchFamily="50" charset="-18"/>
              <a:buNone/>
              <a:defRPr sz="2000" b="1">
                <a:solidFill>
                  <a:schemeClr val="bg1"/>
                </a:solidFill>
                <a:latin typeface="+mn-lt"/>
              </a:defRPr>
            </a:lvl5pPr>
            <a:lvl6pPr marL="2514600" indent="-228600" algn="l" rtl="0" eaLnBrk="1" fontAlgn="base" hangingPunct="1">
              <a:spcBef>
                <a:spcPct val="20000"/>
              </a:spcBef>
              <a:spcAft>
                <a:spcPct val="0"/>
              </a:spcAft>
              <a:buClr>
                <a:schemeClr val="tx1"/>
              </a:buClr>
              <a:buFont typeface="JohnSans Text Pro" pitchFamily="50" charset="-18"/>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Font typeface="JohnSans Text Pro" pitchFamily="50" charset="-18"/>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Font typeface="JohnSans Text Pro" pitchFamily="50" charset="-18"/>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Font typeface="JohnSans Text Pro" pitchFamily="50" charset="-18"/>
              <a:buChar char="−"/>
              <a:defRPr sz="2000">
                <a:solidFill>
                  <a:schemeClr val="tx1"/>
                </a:solidFill>
                <a:latin typeface="+mn-lt"/>
              </a:defRPr>
            </a:lvl9pPr>
          </a:lstStyle>
          <a:p>
            <a:pPr>
              <a:spcBef>
                <a:spcPts val="1200"/>
              </a:spcBef>
              <a:spcAft>
                <a:spcPts val="600"/>
              </a:spcAft>
              <a:defRPr/>
            </a:pPr>
            <a:r>
              <a:rPr lang="cs-CZ" sz="2000" b="1" kern="0" dirty="0">
                <a:solidFill>
                  <a:srgbClr val="0063AC"/>
                </a:solidFill>
                <a:latin typeface="Segoe UI" panose="020B0502040204020203" pitchFamily="34" charset="0"/>
                <a:ea typeface="Segoe UI" panose="020B0502040204020203" pitchFamily="34" charset="0"/>
                <a:cs typeface="Segoe UI" panose="020B0502040204020203" pitchFamily="34" charset="0"/>
              </a:rPr>
              <a:t>Výše podpory: </a:t>
            </a:r>
          </a:p>
          <a:p>
            <a:pPr marL="342900" indent="-342900">
              <a:spcBef>
                <a:spcPts val="0"/>
              </a:spcBef>
              <a:spcAft>
                <a:spcPts val="600"/>
              </a:spcAft>
              <a:buClrTx/>
              <a:buFont typeface="Arial" panose="020B0604020202020204" pitchFamily="34" charset="0"/>
              <a:buChar char="•"/>
              <a:defRPr/>
            </a:pPr>
            <a:r>
              <a:rPr lang="cs-CZ" sz="2000" b="1" kern="0" dirty="0">
                <a:solidFill>
                  <a:srgbClr val="0063AC"/>
                </a:solidFill>
                <a:latin typeface="Segoe UI" panose="020B0502040204020203" pitchFamily="34" charset="0"/>
                <a:ea typeface="Segoe UI" panose="020B0502040204020203" pitchFamily="34" charset="0"/>
                <a:cs typeface="Segoe UI" panose="020B0502040204020203" pitchFamily="34" charset="0"/>
              </a:rPr>
              <a:t>70 %</a:t>
            </a:r>
            <a:r>
              <a:rPr lang="cs-CZ" sz="2000" b="1" kern="0" dirty="0">
                <a:latin typeface="Segoe UI" panose="020B0502040204020203" pitchFamily="34" charset="0"/>
                <a:ea typeface="Segoe UI" panose="020B0502040204020203" pitchFamily="34" charset="0"/>
                <a:cs typeface="Segoe UI" panose="020B0502040204020203" pitchFamily="34" charset="0"/>
              </a:rPr>
              <a:t> </a:t>
            </a:r>
            <a:r>
              <a:rPr lang="cs-CZ" sz="2000" kern="0" dirty="0">
                <a:latin typeface="Segoe UI" panose="020B0502040204020203" pitchFamily="34" charset="0"/>
                <a:ea typeface="Segoe UI" panose="020B0502040204020203" pitchFamily="34" charset="0"/>
                <a:cs typeface="Segoe UI" panose="020B0502040204020203" pitchFamily="34" charset="0"/>
              </a:rPr>
              <a:t>ze způsobilých výdajů – nová výstavba</a:t>
            </a:r>
          </a:p>
          <a:p>
            <a:pPr marL="342900" indent="-342900">
              <a:spcBef>
                <a:spcPts val="0"/>
              </a:spcBef>
              <a:spcAft>
                <a:spcPts val="600"/>
              </a:spcAft>
              <a:buClrTx/>
              <a:buFont typeface="Arial" panose="020B0604020202020204" pitchFamily="34" charset="0"/>
              <a:buChar char="•"/>
              <a:defRPr/>
            </a:pPr>
            <a:r>
              <a:rPr lang="cs-CZ" sz="2000" b="1" kern="0" dirty="0">
                <a:solidFill>
                  <a:srgbClr val="0063AC"/>
                </a:solidFill>
                <a:latin typeface="Segoe UI" panose="020B0502040204020203" pitchFamily="34" charset="0"/>
                <a:ea typeface="Segoe UI" panose="020B0502040204020203" pitchFamily="34" charset="0"/>
                <a:cs typeface="Segoe UI" panose="020B0502040204020203" pitchFamily="34" charset="0"/>
              </a:rPr>
              <a:t>30 %</a:t>
            </a:r>
            <a:r>
              <a:rPr lang="cs-CZ" sz="2000" kern="0" dirty="0">
                <a:solidFill>
                  <a:srgbClr val="0063AC"/>
                </a:solidFill>
                <a:latin typeface="Segoe UI" panose="020B0502040204020203" pitchFamily="34" charset="0"/>
                <a:ea typeface="Segoe UI" panose="020B0502040204020203" pitchFamily="34" charset="0"/>
                <a:cs typeface="Segoe UI" panose="020B0502040204020203" pitchFamily="34" charset="0"/>
              </a:rPr>
              <a:t> </a:t>
            </a:r>
            <a:r>
              <a:rPr lang="cs-CZ" sz="2000" kern="0" dirty="0">
                <a:latin typeface="Segoe UI" panose="020B0502040204020203" pitchFamily="34" charset="0"/>
                <a:ea typeface="Segoe UI" panose="020B0502040204020203" pitchFamily="34" charset="0"/>
                <a:cs typeface="Segoe UI" panose="020B0502040204020203" pitchFamily="34" charset="0"/>
              </a:rPr>
              <a:t>ze způsobilých výdajů – intenzifikace úpraven max. 50 mil. Kč</a:t>
            </a:r>
          </a:p>
          <a:p>
            <a:pPr>
              <a:spcBef>
                <a:spcPts val="0"/>
              </a:spcBef>
              <a:spcAft>
                <a:spcPts val="600"/>
              </a:spcAft>
              <a:buClrTx/>
              <a:defRPr/>
            </a:pPr>
            <a:r>
              <a:rPr lang="cs-CZ" sz="2000" kern="0" dirty="0">
                <a:latin typeface="Segoe UI" panose="020B0502040204020203" pitchFamily="34" charset="0"/>
                <a:ea typeface="Segoe UI" panose="020B0502040204020203" pitchFamily="34" charset="0"/>
                <a:cs typeface="Segoe UI" panose="020B0502040204020203" pitchFamily="34" charset="0"/>
              </a:rPr>
              <a:t> </a:t>
            </a:r>
            <a:endParaRPr lang="cs-CZ" sz="2000" b="1" kern="0" dirty="0">
              <a:solidFill>
                <a:srgbClr val="0063AC"/>
              </a:solidFill>
              <a:latin typeface="Segoe UI" panose="020B0502040204020203" pitchFamily="34" charset="0"/>
              <a:ea typeface="Segoe UI" panose="020B0502040204020203" pitchFamily="34" charset="0"/>
              <a:cs typeface="Segoe UI" panose="020B0502040204020203" pitchFamily="34" charset="0"/>
            </a:endParaRPr>
          </a:p>
          <a:p>
            <a:pPr>
              <a:spcBef>
                <a:spcPts val="0"/>
              </a:spcBef>
              <a:spcAft>
                <a:spcPts val="600"/>
              </a:spcAft>
              <a:defRPr/>
            </a:pPr>
            <a:r>
              <a:rPr lang="cs-CZ" sz="2000" b="1" kern="0" dirty="0">
                <a:solidFill>
                  <a:srgbClr val="0063AC"/>
                </a:solidFill>
                <a:latin typeface="Segoe UI" panose="020B0502040204020203" pitchFamily="34" charset="0"/>
                <a:ea typeface="Segoe UI" panose="020B0502040204020203" pitchFamily="34" charset="0"/>
                <a:cs typeface="Segoe UI" panose="020B0502040204020203" pitchFamily="34" charset="0"/>
              </a:rPr>
              <a:t>Podporovaná opatření:</a:t>
            </a:r>
          </a:p>
          <a:p>
            <a:pPr marL="342900" indent="-342900">
              <a:spcBef>
                <a:spcPts val="0"/>
              </a:spcBef>
              <a:spcAft>
                <a:spcPts val="600"/>
              </a:spcAft>
              <a:buClr>
                <a:srgbClr val="0063AC"/>
              </a:buClr>
              <a:buFont typeface="Arial" panose="020B0604020202020204" pitchFamily="34" charset="0"/>
              <a:buChar char="•"/>
              <a:defRPr/>
            </a:pPr>
            <a:r>
              <a:rPr lang="cs-CZ" sz="2000" kern="0" dirty="0">
                <a:latin typeface="Segoe UI" panose="020B0502040204020203" pitchFamily="34" charset="0"/>
                <a:ea typeface="Segoe UI" panose="020B0502040204020203" pitchFamily="34" charset="0"/>
                <a:cs typeface="Segoe UI" panose="020B0502040204020203" pitchFamily="34" charset="0"/>
              </a:rPr>
              <a:t>výstavba a dostavba vodovodů (přivaděče, rozvodné sítě pitné vody),</a:t>
            </a:r>
          </a:p>
          <a:p>
            <a:pPr marL="342900" indent="-342900">
              <a:spcBef>
                <a:spcPts val="0"/>
              </a:spcBef>
              <a:spcAft>
                <a:spcPts val="600"/>
              </a:spcAft>
              <a:buClr>
                <a:srgbClr val="0063AC"/>
              </a:buClr>
              <a:buFont typeface="Arial" panose="020B0604020202020204" pitchFamily="34" charset="0"/>
              <a:buChar char="•"/>
              <a:defRPr/>
            </a:pPr>
            <a:r>
              <a:rPr lang="cs-CZ" sz="2000" kern="0" dirty="0">
                <a:latin typeface="Segoe UI" panose="020B0502040204020203" pitchFamily="34" charset="0"/>
                <a:ea typeface="Segoe UI" panose="020B0502040204020203" pitchFamily="34" charset="0"/>
                <a:cs typeface="Segoe UI" panose="020B0502040204020203" pitchFamily="34" charset="0"/>
              </a:rPr>
              <a:t>výstavba/intenzifikace zdrojů vody,</a:t>
            </a:r>
          </a:p>
          <a:p>
            <a:pPr marL="342900" indent="-342900">
              <a:spcBef>
                <a:spcPts val="0"/>
              </a:spcBef>
              <a:spcAft>
                <a:spcPts val="600"/>
              </a:spcAft>
              <a:buClr>
                <a:srgbClr val="0063AC"/>
              </a:buClr>
              <a:buFont typeface="Arial" panose="020B0604020202020204" pitchFamily="34" charset="0"/>
              <a:buChar char="•"/>
              <a:defRPr/>
            </a:pPr>
            <a:r>
              <a:rPr lang="cs-CZ" sz="2000" kern="0" dirty="0">
                <a:latin typeface="Segoe UI" panose="020B0502040204020203" pitchFamily="34" charset="0"/>
                <a:ea typeface="Segoe UI" panose="020B0502040204020203" pitchFamily="34" charset="0"/>
                <a:cs typeface="Segoe UI" panose="020B0502040204020203" pitchFamily="34" charset="0"/>
              </a:rPr>
              <a:t>výstavba úpraven vody,</a:t>
            </a:r>
          </a:p>
          <a:p>
            <a:pPr marL="342900" indent="-342900">
              <a:spcBef>
                <a:spcPts val="0"/>
              </a:spcBef>
              <a:spcAft>
                <a:spcPts val="600"/>
              </a:spcAft>
              <a:buClr>
                <a:srgbClr val="0063AC"/>
              </a:buClr>
              <a:buFont typeface="Arial" panose="020B0604020202020204" pitchFamily="34" charset="0"/>
              <a:buChar char="•"/>
              <a:defRPr/>
            </a:pPr>
            <a:r>
              <a:rPr lang="cs-CZ" sz="2000" kern="0" dirty="0">
                <a:latin typeface="Segoe UI" panose="020B0502040204020203" pitchFamily="34" charset="0"/>
                <a:ea typeface="Segoe UI" panose="020B0502040204020203" pitchFamily="34" charset="0"/>
                <a:cs typeface="Segoe UI" panose="020B0502040204020203" pitchFamily="34" charset="0"/>
              </a:rPr>
              <a:t>intenzifikace úpraven vody.</a:t>
            </a:r>
          </a:p>
          <a:p>
            <a:pPr>
              <a:spcBef>
                <a:spcPts val="0"/>
              </a:spcBef>
              <a:spcAft>
                <a:spcPts val="600"/>
              </a:spcAft>
              <a:buClr>
                <a:srgbClr val="0063AC"/>
              </a:buClr>
              <a:defRPr/>
            </a:pPr>
            <a:endParaRPr lang="cs-CZ" sz="2000" b="1" kern="0" dirty="0">
              <a:solidFill>
                <a:srgbClr val="0063AC"/>
              </a:solidFill>
              <a:latin typeface="Segoe UI" panose="020B0502040204020203" pitchFamily="34" charset="0"/>
              <a:ea typeface="Segoe UI" panose="020B0502040204020203" pitchFamily="34" charset="0"/>
              <a:cs typeface="Segoe UI" panose="020B0502040204020203" pitchFamily="34" charset="0"/>
            </a:endParaRPr>
          </a:p>
          <a:p>
            <a:pPr>
              <a:spcBef>
                <a:spcPts val="0"/>
              </a:spcBef>
              <a:spcAft>
                <a:spcPts val="600"/>
              </a:spcAft>
              <a:buClr>
                <a:srgbClr val="0063AC"/>
              </a:buClr>
              <a:defRPr/>
            </a:pPr>
            <a:r>
              <a:rPr lang="cs-CZ" sz="2000" b="1" kern="0" dirty="0">
                <a:solidFill>
                  <a:srgbClr val="0063AC"/>
                </a:solidFill>
                <a:latin typeface="Segoe UI" panose="020B0502040204020203" pitchFamily="34" charset="0"/>
                <a:ea typeface="Segoe UI" panose="020B0502040204020203" pitchFamily="34" charset="0"/>
                <a:cs typeface="Segoe UI" panose="020B0502040204020203" pitchFamily="34" charset="0"/>
              </a:rPr>
              <a:t>Min. výše způsobilých výdajů: 3 mil. Kč</a:t>
            </a:r>
            <a:endParaRPr lang="cs-CZ" sz="2000" kern="0" dirty="0">
              <a:latin typeface="Segoe UI" panose="020B0502040204020203" pitchFamily="34" charset="0"/>
              <a:ea typeface="Segoe UI" panose="020B0502040204020203" pitchFamily="34" charset="0"/>
              <a:cs typeface="Segoe UI" panose="020B0502040204020203" pitchFamily="34" charset="0"/>
            </a:endParaRPr>
          </a:p>
          <a:p>
            <a:pPr marL="342900">
              <a:spcBef>
                <a:spcPts val="1200"/>
              </a:spcBef>
              <a:spcAft>
                <a:spcPts val="0"/>
              </a:spcAft>
              <a:defRPr/>
            </a:pPr>
            <a:endParaRPr lang="cs-CZ" sz="1800" kern="0" dirty="0">
              <a:latin typeface="Segoe UI" panose="020B0502040204020203" pitchFamily="34" charset="0"/>
              <a:ea typeface="Segoe UI" panose="020B0502040204020203" pitchFamily="34" charset="0"/>
              <a:cs typeface="Segoe UI" panose="020B0502040204020203" pitchFamily="34" charset="0"/>
            </a:endParaRPr>
          </a:p>
          <a:p>
            <a:pPr>
              <a:spcBef>
                <a:spcPts val="1200"/>
              </a:spcBef>
              <a:spcAft>
                <a:spcPts val="0"/>
              </a:spcAft>
              <a:defRPr/>
            </a:pPr>
            <a:endParaRPr lang="cs-CZ" sz="1800" kern="0" dirty="0">
              <a:latin typeface="Segoe UI" panose="020B0502040204020203" pitchFamily="34" charset="0"/>
              <a:ea typeface="Segoe UI" panose="020B0502040204020203" pitchFamily="34" charset="0"/>
              <a:cs typeface="Segoe UI" panose="020B0502040204020203" pitchFamily="34" charset="0"/>
            </a:endParaRPr>
          </a:p>
          <a:p>
            <a:pPr>
              <a:spcBef>
                <a:spcPts val="1200"/>
              </a:spcBef>
              <a:spcAft>
                <a:spcPts val="0"/>
              </a:spcAft>
              <a:defRPr/>
            </a:pPr>
            <a:endParaRPr lang="cs-CZ" sz="1800" kern="0"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93237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3888" y="2370530"/>
            <a:ext cx="11073865" cy="4173128"/>
          </a:xfrm>
        </p:spPr>
        <p:txBody>
          <a:bodyPr>
            <a:noAutofit/>
          </a:bodyPr>
          <a:lstStyle/>
          <a:p>
            <a:pPr marL="0" indent="0">
              <a:spcBef>
                <a:spcPts val="1200"/>
              </a:spcBef>
              <a:buNone/>
              <a:defRPr/>
            </a:pPr>
            <a:r>
              <a:rPr lang="cs-CZ" sz="2000" dirty="0"/>
              <a:t>Pracovní verze hodnoticích kritérií již zveřejněna na </a:t>
            </a:r>
            <a:r>
              <a:rPr lang="cs-CZ" sz="2000" dirty="0">
                <a:hlinkClick r:id="rId2"/>
              </a:rPr>
              <a:t>https://www.opzp.cz/opzp-2021-2027/</a:t>
            </a:r>
            <a:endParaRPr lang="cs-CZ" sz="2000" kern="0" dirty="0">
              <a:solidFill>
                <a:srgbClr val="0063AC"/>
              </a:solidFill>
              <a:latin typeface="Segoe UI" panose="020B0502040204020203" pitchFamily="34" charset="0"/>
              <a:ea typeface="Segoe UI" panose="020B0502040204020203" pitchFamily="34" charset="0"/>
              <a:cs typeface="Segoe UI" panose="020B0502040204020203" pitchFamily="34" charset="0"/>
            </a:endParaRPr>
          </a:p>
          <a:p>
            <a:pPr marL="0" indent="0">
              <a:spcBef>
                <a:spcPts val="1800"/>
              </a:spcBef>
              <a:buNone/>
            </a:pPr>
            <a:r>
              <a:rPr lang="cs-CZ" sz="2000" b="1" dirty="0">
                <a:solidFill>
                  <a:srgbClr val="0063AC"/>
                </a:solidFill>
              </a:rPr>
              <a:t>Průběžná (nesoutěžní výzva)</a:t>
            </a:r>
          </a:p>
          <a:p>
            <a:pPr>
              <a:spcBef>
                <a:spcPts val="600"/>
              </a:spcBef>
            </a:pPr>
            <a:r>
              <a:rPr lang="cs-CZ" sz="2000" dirty="0">
                <a:solidFill>
                  <a:schemeClr val="tx1"/>
                </a:solidFill>
              </a:rPr>
              <a:t>jednodušší typy projektů - výstavba/dostavba kanalizace, výstavba ČOV, výstavba dostavba/vodovodu za účelem nového napojení obyvatel na vodovod/kanalizaci,</a:t>
            </a:r>
          </a:p>
          <a:p>
            <a:pPr>
              <a:spcBef>
                <a:spcPts val="600"/>
              </a:spcBef>
            </a:pPr>
            <a:r>
              <a:rPr lang="cs-CZ" sz="2000" dirty="0">
                <a:solidFill>
                  <a:schemeClr val="tx1"/>
                </a:solidFill>
              </a:rPr>
              <a:t>pro úspěšné hodnocení - min. bodový standard za oblasti ekologická relevance a technická kvalita, </a:t>
            </a:r>
          </a:p>
          <a:p>
            <a:pPr marL="76200" indent="0">
              <a:spcBef>
                <a:spcPts val="1800"/>
              </a:spcBef>
              <a:buNone/>
            </a:pPr>
            <a:r>
              <a:rPr lang="cs-CZ" sz="2000" b="1" dirty="0">
                <a:solidFill>
                  <a:srgbClr val="0063AC"/>
                </a:solidFill>
              </a:rPr>
              <a:t>Kolová (soutěžní výzva) </a:t>
            </a:r>
          </a:p>
          <a:p>
            <a:pPr marL="419100" indent="-342900">
              <a:spcBef>
                <a:spcPts val="600"/>
              </a:spcBef>
            </a:pPr>
            <a:r>
              <a:rPr lang="cs-CZ" sz="2000" dirty="0"/>
              <a:t>určena pro všechny typy projektů + pro projekty, které by nesplnily min. bodový standard stanovený  pro průběžnou výzvu.</a:t>
            </a:r>
          </a:p>
          <a:p>
            <a:pPr marL="76200" indent="0">
              <a:buNone/>
            </a:pPr>
            <a:endParaRPr lang="cs-CZ" sz="2000" dirty="0"/>
          </a:p>
        </p:txBody>
      </p:sp>
      <p:sp>
        <p:nvSpPr>
          <p:cNvPr id="6" name="Obdélník 5"/>
          <p:cNvSpPr/>
          <p:nvPr/>
        </p:nvSpPr>
        <p:spPr>
          <a:xfrm>
            <a:off x="512889" y="325565"/>
            <a:ext cx="10472973" cy="584775"/>
          </a:xfrm>
          <a:prstGeom prst="rect">
            <a:avLst/>
          </a:prstGeom>
        </p:spPr>
        <p:txBody>
          <a:bodyPr wrap="square">
            <a:spAutoFit/>
          </a:bodyPr>
          <a:lstStyle/>
          <a:p>
            <a:pPr>
              <a:spcBef>
                <a:spcPts val="2400"/>
              </a:spcBef>
              <a:tabLst>
                <a:tab pos="355600" algn="l"/>
              </a:tabLst>
              <a:defRPr/>
            </a:pPr>
            <a:r>
              <a:rPr lang="cs-CZ" altLang="cs-CZ" sz="3200" b="1" dirty="0">
                <a:solidFill>
                  <a:schemeClr val="bg1"/>
                </a:solidFill>
                <a:latin typeface="+mj-lt"/>
                <a:cs typeface="Segoe UI" pitchFamily="34" charset="0"/>
              </a:rPr>
              <a:t>Operační program Životní prostředí 2021</a:t>
            </a:r>
            <a:r>
              <a:rPr lang="cs-CZ" sz="3200" b="1" dirty="0">
                <a:solidFill>
                  <a:schemeClr val="bg1"/>
                </a:solidFill>
              </a:rPr>
              <a:t>–</a:t>
            </a:r>
            <a:r>
              <a:rPr lang="cs-CZ" altLang="cs-CZ" sz="3200" b="1" dirty="0">
                <a:solidFill>
                  <a:schemeClr val="bg1"/>
                </a:solidFill>
                <a:latin typeface="+mj-lt"/>
                <a:cs typeface="Segoe UI" pitchFamily="34" charset="0"/>
              </a:rPr>
              <a:t>2027</a:t>
            </a:r>
          </a:p>
        </p:txBody>
      </p:sp>
      <p:sp>
        <p:nvSpPr>
          <p:cNvPr id="7" name="Obdélník 6"/>
          <p:cNvSpPr/>
          <p:nvPr/>
        </p:nvSpPr>
        <p:spPr>
          <a:xfrm>
            <a:off x="512889" y="1592263"/>
            <a:ext cx="8952614" cy="523220"/>
          </a:xfrm>
          <a:prstGeom prst="rect">
            <a:avLst/>
          </a:prstGeom>
        </p:spPr>
        <p:txBody>
          <a:bodyPr wrap="square">
            <a:spAutoFit/>
          </a:bodyPr>
          <a:lstStyle/>
          <a:p>
            <a:r>
              <a:rPr lang="cs-CZ" sz="2800" b="1" dirty="0">
                <a:solidFill>
                  <a:srgbClr val="0063AC"/>
                </a:solidFill>
                <a:latin typeface="Segoe UI" panose="020B0502040204020203" pitchFamily="34" charset="0"/>
                <a:cs typeface="Segoe UI" panose="020B0502040204020203" pitchFamily="34" charset="0"/>
              </a:rPr>
              <a:t>SC 1.4: Hodnocení VH projektů</a:t>
            </a:r>
            <a:endParaRPr lang="cs-CZ" sz="2800" dirty="0">
              <a:solidFill>
                <a:srgbClr val="0063AC"/>
              </a:solidFill>
            </a:endParaRPr>
          </a:p>
        </p:txBody>
      </p:sp>
    </p:spTree>
    <p:extLst>
      <p:ext uri="{BB962C8B-B14F-4D97-AF65-F5344CB8AC3E}">
        <p14:creationId xmlns:p14="http://schemas.microsoft.com/office/powerpoint/2010/main" val="2132797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281589" y="1890594"/>
            <a:ext cx="11420261" cy="4340002"/>
          </a:xfrm>
        </p:spPr>
        <p:txBody>
          <a:bodyPr>
            <a:normAutofit/>
          </a:bodyPr>
          <a:lstStyle/>
          <a:p>
            <a:pPr marL="0" indent="0">
              <a:lnSpc>
                <a:spcPct val="120000"/>
              </a:lnSpc>
              <a:buNone/>
            </a:pPr>
            <a:endParaRPr lang="cs-CZ" sz="2200" dirty="0"/>
          </a:p>
          <a:p>
            <a:pPr marL="0" marR="0" lvl="0" indent="0" algn="l" defTabSz="914377" rtl="0" eaLnBrk="1" fontAlgn="auto" latinLnBrk="0" hangingPunct="1">
              <a:lnSpc>
                <a:spcPct val="150000"/>
              </a:lnSpc>
              <a:spcBef>
                <a:spcPts val="1000"/>
              </a:spcBef>
              <a:spcAft>
                <a:spcPts val="0"/>
              </a:spcAft>
              <a:buClrTx/>
              <a:buSzTx/>
              <a:buNone/>
              <a:tabLst/>
              <a:defRPr/>
            </a:pPr>
            <a:r>
              <a:rPr kumimoji="0" lang="cs-CZ" sz="4000" b="1" i="0" u="none" strike="noStrike" kern="1200" cap="none" spc="0" normalizeH="0" baseline="0" noProof="0" dirty="0">
                <a:ln>
                  <a:noFill/>
                </a:ln>
                <a:solidFill>
                  <a:srgbClr val="5A686A"/>
                </a:solidFill>
                <a:effectLst/>
                <a:uLnTx/>
                <a:uFillTx/>
                <a:latin typeface="Segoe UI"/>
                <a:ea typeface="+mn-ea"/>
                <a:cs typeface="+mn-cs"/>
              </a:rPr>
              <a:t>Energetické úspory </a:t>
            </a:r>
          </a:p>
          <a:p>
            <a:pPr marL="0" marR="0" lvl="0" indent="0" algn="l" defTabSz="914377" rtl="0" eaLnBrk="1" fontAlgn="auto" latinLnBrk="0" hangingPunct="1">
              <a:lnSpc>
                <a:spcPct val="150000"/>
              </a:lnSpc>
              <a:spcBef>
                <a:spcPts val="1000"/>
              </a:spcBef>
              <a:spcAft>
                <a:spcPts val="0"/>
              </a:spcAft>
              <a:buClrTx/>
              <a:buSzTx/>
              <a:buNone/>
              <a:tabLst/>
              <a:defRPr/>
            </a:pPr>
            <a:r>
              <a:rPr kumimoji="0" lang="cs-CZ" sz="4000" b="1" i="0" u="none" strike="noStrike" kern="1200" cap="none" spc="0" normalizeH="0" baseline="0" noProof="0" dirty="0">
                <a:ln>
                  <a:noFill/>
                </a:ln>
                <a:solidFill>
                  <a:srgbClr val="5A686A"/>
                </a:solidFill>
                <a:effectLst/>
                <a:uLnTx/>
                <a:uFillTx/>
                <a:latin typeface="Segoe UI"/>
                <a:ea typeface="+mn-ea"/>
                <a:cs typeface="+mn-cs"/>
              </a:rPr>
              <a:t>a obnovitelné zdroje</a:t>
            </a:r>
          </a:p>
          <a:p>
            <a:pPr marL="0" indent="0">
              <a:lnSpc>
                <a:spcPct val="120000"/>
              </a:lnSpc>
              <a:buNone/>
            </a:pPr>
            <a:endParaRPr lang="cs-CZ" sz="3600" dirty="0"/>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7</a:t>
            </a:fld>
            <a:endParaRPr lang="cs-CZ"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455" y="1103560"/>
            <a:ext cx="3609110" cy="4812146"/>
          </a:xfrm>
          <a:prstGeom prst="rect">
            <a:avLst/>
          </a:prstGeom>
          <a:effectLst>
            <a:softEdge rad="533400"/>
          </a:effectLst>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335" y="3853582"/>
            <a:ext cx="4655865" cy="2618924"/>
          </a:xfrm>
          <a:prstGeom prst="rect">
            <a:avLst/>
          </a:prstGeom>
          <a:effectLst>
            <a:softEdge rad="241300"/>
          </a:effectLst>
        </p:spPr>
      </p:pic>
    </p:spTree>
    <p:extLst>
      <p:ext uri="{BB962C8B-B14F-4D97-AF65-F5344CB8AC3E}">
        <p14:creationId xmlns:p14="http://schemas.microsoft.com/office/powerpoint/2010/main" val="1407849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p:txBody>
          <a:bodyPr/>
          <a:lstStyle/>
          <a:p>
            <a:pPr algn="ctr"/>
            <a:r>
              <a:rPr lang="cs-CZ" dirty="0"/>
              <a:t> </a:t>
            </a:r>
            <a:r>
              <a:rPr lang="cs-CZ" sz="3600" dirty="0"/>
              <a:t>Podporované aktivity - budovy </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300109" y="1271622"/>
            <a:ext cx="7854539" cy="5016288"/>
          </a:xfrm>
        </p:spPr>
        <p:txBody>
          <a:bodyPr>
            <a:noAutofit/>
          </a:bodyPr>
          <a:lstStyle/>
          <a:p>
            <a:pPr lvl="0" algn="just"/>
            <a:r>
              <a:rPr lang="cs-CZ" sz="1400" dirty="0"/>
              <a:t>Komplexní, či návazné stavební úpravy budov vedoucí ke zlepšení tepelně technických vlastností obvodových konstrukcí budovy.  </a:t>
            </a:r>
          </a:p>
          <a:p>
            <a:pPr lvl="0" algn="just"/>
            <a:r>
              <a:rPr lang="cs-CZ" sz="1400" dirty="0"/>
              <a:t>Výměna zdroje pro vytápění, chlazení nebo přípravu teplé vody využívajícího fosilní paliva nebo elektrickou energii za kondenzační kotle na zemní plyn, teplené čerpadlo, kotel na biomasu  nebo zařízení pro kombinovanou výrobu elektřiny a tepla či chladu využívající zemní plyn nebo OZE. </a:t>
            </a:r>
          </a:p>
          <a:p>
            <a:pPr lvl="0"/>
            <a:r>
              <a:rPr lang="cs-CZ" sz="1400" dirty="0"/>
              <a:t>Instalace solárně – termických systémů. </a:t>
            </a:r>
          </a:p>
          <a:p>
            <a:pPr lvl="0"/>
            <a:r>
              <a:rPr lang="cs-CZ" sz="1400" dirty="0"/>
              <a:t>Instalace fotovoltaických systémů, včetně akumulace. </a:t>
            </a:r>
          </a:p>
          <a:p>
            <a:pPr lvl="0" algn="just"/>
            <a:r>
              <a:rPr lang="cs-CZ" sz="1400" dirty="0"/>
              <a:t>Systémy využívajících odpadní teplo. </a:t>
            </a:r>
          </a:p>
          <a:p>
            <a:pPr lvl="0" algn="just"/>
            <a:r>
              <a:rPr lang="cs-CZ" sz="1400" dirty="0"/>
              <a:t>Systémy nuceného větrání s rekuperací odpadního tepla.  </a:t>
            </a:r>
          </a:p>
          <a:p>
            <a:pPr lvl="0" algn="just"/>
            <a:r>
              <a:rPr lang="cs-CZ" sz="1400" dirty="0"/>
              <a:t>Ostatní opatření vedoucí ke snížení energetické náročnosti budovy ve všech aspektech jejího provozu. </a:t>
            </a:r>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8</a:t>
            </a:fld>
            <a:endParaRPr lang="cs-CZ" dirty="0"/>
          </a:p>
        </p:txBody>
      </p:sp>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r="11587"/>
          <a:stretch/>
        </p:blipFill>
        <p:spPr>
          <a:xfrm>
            <a:off x="8455379" y="3779766"/>
            <a:ext cx="3413548" cy="2291817"/>
          </a:xfrm>
          <a:prstGeom prst="rect">
            <a:avLst/>
          </a:prstGeom>
          <a:effectLst>
            <a:softEdge rad="635000"/>
          </a:effectLst>
        </p:spPr>
      </p:pic>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3244" y="1055046"/>
            <a:ext cx="4465886" cy="3355060"/>
          </a:xfrm>
          <a:prstGeom prst="rect">
            <a:avLst/>
          </a:prstGeom>
          <a:effectLst>
            <a:softEdge rad="635000"/>
          </a:effectLst>
        </p:spPr>
      </p:pic>
    </p:spTree>
    <p:extLst>
      <p:ext uri="{BB962C8B-B14F-4D97-AF65-F5344CB8AC3E}">
        <p14:creationId xmlns:p14="http://schemas.microsoft.com/office/powerpoint/2010/main" val="4141699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DA1AF3E-0E0B-6744-8839-6C2FB1199CB1}"/>
              </a:ext>
            </a:extLst>
          </p:cNvPr>
          <p:cNvSpPr>
            <a:spLocks noGrp="1"/>
          </p:cNvSpPr>
          <p:nvPr>
            <p:ph type="title"/>
          </p:nvPr>
        </p:nvSpPr>
        <p:spPr/>
        <p:txBody>
          <a:bodyPr/>
          <a:lstStyle/>
          <a:p>
            <a:pPr algn="ctr"/>
            <a:r>
              <a:rPr lang="cs-CZ" dirty="0"/>
              <a:t>  </a:t>
            </a:r>
            <a:r>
              <a:rPr lang="cs-CZ" sz="3600" dirty="0"/>
              <a:t>Podporované aktivity - budovy  </a:t>
            </a:r>
          </a:p>
        </p:txBody>
      </p:sp>
      <p:sp>
        <p:nvSpPr>
          <p:cNvPr id="5" name="Zástupný symbol pro obsah 4">
            <a:extLst>
              <a:ext uri="{FF2B5EF4-FFF2-40B4-BE49-F238E27FC236}">
                <a16:creationId xmlns:a16="http://schemas.microsoft.com/office/drawing/2014/main" id="{8DED9C40-0319-D540-B4A7-57CD3725DBDB}"/>
              </a:ext>
            </a:extLst>
          </p:cNvPr>
          <p:cNvSpPr>
            <a:spLocks noGrp="1"/>
          </p:cNvSpPr>
          <p:nvPr>
            <p:ph idx="1"/>
          </p:nvPr>
        </p:nvSpPr>
        <p:spPr>
          <a:xfrm>
            <a:off x="424332" y="1459362"/>
            <a:ext cx="6836267" cy="4420828"/>
          </a:xfrm>
        </p:spPr>
        <p:txBody>
          <a:bodyPr>
            <a:normAutofit fontScale="77500" lnSpcReduction="20000"/>
          </a:bodyPr>
          <a:lstStyle/>
          <a:p>
            <a:pPr lvl="0"/>
            <a:r>
              <a:rPr lang="cs-CZ" sz="2300" dirty="0"/>
              <a:t>Modernizace vnitřního osvětlení.  </a:t>
            </a:r>
          </a:p>
          <a:p>
            <a:pPr lvl="0"/>
            <a:r>
              <a:rPr lang="cs-CZ" sz="2300" dirty="0"/>
              <a:t>Opatření k eliminaci negativních akustických jevů. </a:t>
            </a:r>
          </a:p>
          <a:p>
            <a:pPr lvl="0"/>
            <a:r>
              <a:rPr lang="cs-CZ" sz="2300" dirty="0"/>
              <a:t>Vnější stínící prvky.  </a:t>
            </a:r>
          </a:p>
          <a:p>
            <a:pPr lvl="0"/>
            <a:r>
              <a:rPr lang="cs-CZ" sz="2300" dirty="0"/>
              <a:t>Zelené střechy (přestavby a výstavby konstrukcí střech s okamžitým odtokem srážkové vody (keramické, plechové atd.) na povrchy s akumulační schopností (vegetační, retenční).  </a:t>
            </a:r>
          </a:p>
          <a:p>
            <a:pPr lvl="0" algn="just"/>
            <a:r>
              <a:rPr lang="cs-CZ" sz="2300" dirty="0"/>
              <a:t>Technologie pro akumulaci, úpravu, a rozvod šedých a srážkových vod v budovách za účelem splachování, zálivky, praní a dalších relevantních užití s výjimkou úpravy na vodu pitnou.</a:t>
            </a:r>
          </a:p>
          <a:p>
            <a:pPr lvl="0"/>
            <a:endParaRPr lang="cs-CZ" dirty="0"/>
          </a:p>
        </p:txBody>
      </p:sp>
      <p:sp>
        <p:nvSpPr>
          <p:cNvPr id="7" name="Zástupný symbol pro číslo snímku 6">
            <a:extLst>
              <a:ext uri="{FF2B5EF4-FFF2-40B4-BE49-F238E27FC236}">
                <a16:creationId xmlns:a16="http://schemas.microsoft.com/office/drawing/2014/main" id="{B61CFF96-9EC3-7647-B7EE-7E5236EE5575}"/>
              </a:ext>
            </a:extLst>
          </p:cNvPr>
          <p:cNvSpPr>
            <a:spLocks noGrp="1"/>
          </p:cNvSpPr>
          <p:nvPr>
            <p:ph type="sldNum" sz="quarter" idx="12"/>
          </p:nvPr>
        </p:nvSpPr>
        <p:spPr/>
        <p:txBody>
          <a:bodyPr/>
          <a:lstStyle/>
          <a:p>
            <a:r>
              <a:rPr lang="cs-CZ"/>
              <a:t>Strana </a:t>
            </a:r>
            <a:fld id="{ED849EA6-AEEF-9E42-A9CB-11D1C1A366AE}" type="slidenum">
              <a:rPr lang="cs-CZ" smtClean="0"/>
              <a:pPr/>
              <a:t>9</a:t>
            </a:fld>
            <a:endParaRPr lang="cs-CZ"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9968" y="782767"/>
            <a:ext cx="4660963" cy="3495722"/>
          </a:xfrm>
          <a:prstGeom prst="rect">
            <a:avLst/>
          </a:prstGeom>
          <a:effectLst>
            <a:softEdge rad="635000"/>
          </a:effectLst>
        </p:spPr>
      </p:pic>
      <p:pic>
        <p:nvPicPr>
          <p:cNvPr id="10" name="Obráze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600" y="3579105"/>
            <a:ext cx="4100233" cy="2301085"/>
          </a:xfrm>
          <a:prstGeom prst="rect">
            <a:avLst/>
          </a:prstGeom>
          <a:effectLst>
            <a:softEdge rad="635000"/>
          </a:effectLst>
        </p:spPr>
      </p:pic>
    </p:spTree>
    <p:extLst>
      <p:ext uri="{BB962C8B-B14F-4D97-AF65-F5344CB8AC3E}">
        <p14:creationId xmlns:p14="http://schemas.microsoft.com/office/powerpoint/2010/main" val="1043385568"/>
      </p:ext>
    </p:extLst>
  </p:cSld>
  <p:clrMapOvr>
    <a:masterClrMapping/>
  </p:clrMapOvr>
</p:sld>
</file>

<file path=ppt/theme/theme1.xml><?xml version="1.0" encoding="utf-8"?>
<a:theme xmlns:a="http://schemas.openxmlformats.org/drawingml/2006/main" name="Motiv Office">
  <a:themeElements>
    <a:clrScheme name="OPŽP">
      <a:dk1>
        <a:srgbClr val="5A686A"/>
      </a:dk1>
      <a:lt1>
        <a:srgbClr val="FFFFFF"/>
      </a:lt1>
      <a:dk2>
        <a:srgbClr val="000000"/>
      </a:dk2>
      <a:lt2>
        <a:srgbClr val="BACACC"/>
      </a:lt2>
      <a:accent1>
        <a:srgbClr val="D05B37"/>
      </a:accent1>
      <a:accent2>
        <a:srgbClr val="E4A427"/>
      </a:accent2>
      <a:accent3>
        <a:srgbClr val="0062AB"/>
      </a:accent3>
      <a:accent4>
        <a:srgbClr val="1DC1BC"/>
      </a:accent4>
      <a:accent5>
        <a:srgbClr val="99329C"/>
      </a:accent5>
      <a:accent6>
        <a:srgbClr val="56BD48"/>
      </a:accent6>
      <a:hlink>
        <a:srgbClr val="0062AB"/>
      </a:hlink>
      <a:folHlink>
        <a:srgbClr val="99329C"/>
      </a:folHlink>
    </a:clrScheme>
    <a:fontScheme name="ModF">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ModFond">
      <a:dk1>
        <a:srgbClr val="5A686A"/>
      </a:dk1>
      <a:lt1>
        <a:srgbClr val="FFFFFF"/>
      </a:lt1>
      <a:dk2>
        <a:srgbClr val="000000"/>
      </a:dk2>
      <a:lt2>
        <a:srgbClr val="BACACC"/>
      </a:lt2>
      <a:accent1>
        <a:srgbClr val="005C9F"/>
      </a:accent1>
      <a:accent2>
        <a:srgbClr val="A0BBD7"/>
      </a:accent2>
      <a:accent3>
        <a:srgbClr val="4D4D4F"/>
      </a:accent3>
      <a:accent4>
        <a:srgbClr val="3DA155"/>
      </a:accent4>
      <a:accent5>
        <a:srgbClr val="507E5F"/>
      </a:accent5>
      <a:accent6>
        <a:srgbClr val="95D036"/>
      </a:accent6>
      <a:hlink>
        <a:srgbClr val="005C9F"/>
      </a:hlink>
      <a:folHlink>
        <a:srgbClr val="99329C"/>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1731</TotalTime>
  <Words>3026</Words>
  <Application>Microsoft Office PowerPoint</Application>
  <PresentationFormat>Širokoúhlá obrazovka</PresentationFormat>
  <Paragraphs>392</Paragraphs>
  <Slides>41</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41</vt:i4>
      </vt:variant>
    </vt:vector>
  </HeadingPairs>
  <TitlesOfParts>
    <vt:vector size="47" baseType="lpstr">
      <vt:lpstr>Arial</vt:lpstr>
      <vt:lpstr>Calibri</vt:lpstr>
      <vt:lpstr>JohnSans Text Pro</vt:lpstr>
      <vt:lpstr>Segoe UI</vt:lpstr>
      <vt:lpstr>Symbol</vt:lpstr>
      <vt:lpstr>Motiv Office</vt:lpstr>
      <vt:lpstr>Operační program  Životní prostředí  2021 – 2027  Regionální sympozium JMK 27. 1. 2022 Martin Kubica, SFŽP ČR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Podporované aktivity - budovy </vt:lpstr>
      <vt:lpstr>  Podporované aktivity - budovy  </vt:lpstr>
      <vt:lpstr>  Podporované aktivity – infrastruktura  </vt:lpstr>
      <vt:lpstr> Podporované aktivity - výstavba </vt:lpstr>
      <vt:lpstr>Základní parametry   </vt:lpstr>
      <vt:lpstr>Prezentace aplikace PowerPoint</vt:lpstr>
      <vt:lpstr>Opatření: SC 1.5 Podpora přechodu k oběhovému hospodářství</vt:lpstr>
      <vt:lpstr>1. Kompostéry pro předcházení vzniku komunálních odpadů</vt:lpstr>
      <vt:lpstr>2. RE-USE centra</vt:lpstr>
      <vt:lpstr>4. Prevence vzniku odpadů z jednorázového nádobí nebo obalů</vt:lpstr>
      <vt:lpstr>5. Sběrné dvory, systémy odděleného sběru a svozu zejména KO</vt:lpstr>
      <vt:lpstr>6. Třídicí a dotřiďovací systémy (včetně úpravy) pro separaci ostatních odpadů</vt:lpstr>
      <vt:lpstr>7. Úprava a zpracování odpadních kalů z ČOV </vt:lpstr>
      <vt:lpstr>8. Zařízení pro materiálové využití odpadů</vt:lpstr>
      <vt:lpstr>9. Zařízení pro energetické využití odpadů</vt:lpstr>
      <vt:lpstr>10. Zařízení pro chemickou recyklaci odpadů </vt:lpstr>
      <vt:lpstr>Sanace a analýzy rizik SEZ</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 Pospisil</dc:creator>
  <cp:lastModifiedBy>Ralenovská Lucie</cp:lastModifiedBy>
  <cp:revision>119</cp:revision>
  <dcterms:created xsi:type="dcterms:W3CDTF">2021-01-13T09:05:31Z</dcterms:created>
  <dcterms:modified xsi:type="dcterms:W3CDTF">2022-01-26T13:20:14Z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90ebb53-23a2-471a-9c6e-17bd0d11311e_Enabled">
    <vt:lpwstr>True</vt:lpwstr>
  </property>
  <property fmtid="{D5CDD505-2E9C-101B-9397-08002B2CF9AE}" pid="3" name="MSIP_Label_690ebb53-23a2-471a-9c6e-17bd0d11311e_SiteId">
    <vt:lpwstr>418bc066-1b00-4aad-ad98-9ead95bb26a9</vt:lpwstr>
  </property>
  <property fmtid="{D5CDD505-2E9C-101B-9397-08002B2CF9AE}" pid="4" name="MSIP_Label_690ebb53-23a2-471a-9c6e-17bd0d11311e_Owner">
    <vt:lpwstr>ralenovska.lucie@kr-jihomoravsky.cz</vt:lpwstr>
  </property>
  <property fmtid="{D5CDD505-2E9C-101B-9397-08002B2CF9AE}" pid="5" name="MSIP_Label_690ebb53-23a2-471a-9c6e-17bd0d11311e_SetDate">
    <vt:lpwstr>2022-01-26T13:20:02.1584827Z</vt:lpwstr>
  </property>
  <property fmtid="{D5CDD505-2E9C-101B-9397-08002B2CF9AE}" pid="6" name="MSIP_Label_690ebb53-23a2-471a-9c6e-17bd0d11311e_Name">
    <vt:lpwstr>Verejne</vt:lpwstr>
  </property>
  <property fmtid="{D5CDD505-2E9C-101B-9397-08002B2CF9AE}" pid="7" name="MSIP_Label_690ebb53-23a2-471a-9c6e-17bd0d11311e_Application">
    <vt:lpwstr>Microsoft Azure Information Protection</vt:lpwstr>
  </property>
  <property fmtid="{D5CDD505-2E9C-101B-9397-08002B2CF9AE}" pid="8" name="MSIP_Label_690ebb53-23a2-471a-9c6e-17bd0d11311e_Extended_MSFT_Method">
    <vt:lpwstr>Automatic</vt:lpwstr>
  </property>
  <property fmtid="{D5CDD505-2E9C-101B-9397-08002B2CF9AE}" pid="9" name="Sensitivity">
    <vt:lpwstr>Verejne</vt:lpwstr>
  </property>
</Properties>
</file>