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3"/>
  </p:notesMasterIdLst>
  <p:handoutMasterIdLst>
    <p:handoutMasterId r:id="rId14"/>
  </p:handoutMasterIdLst>
  <p:sldIdLst>
    <p:sldId id="256" r:id="rId4"/>
    <p:sldId id="348" r:id="rId5"/>
    <p:sldId id="349" r:id="rId6"/>
    <p:sldId id="392" r:id="rId7"/>
    <p:sldId id="394" r:id="rId8"/>
    <p:sldId id="395" r:id="rId9"/>
    <p:sldId id="396" r:id="rId10"/>
    <p:sldId id="398" r:id="rId11"/>
    <p:sldId id="270" r:id="rId12"/>
  </p:sldIdLst>
  <p:sldSz cx="9144000" cy="6858000" type="screen4x3"/>
  <p:notesSz cx="6669088" cy="9928225"/>
  <p:defaultTextStyle>
    <a:defPPr>
      <a:defRPr lang="cs-CZ"/>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2" autoAdjust="0"/>
    <p:restoredTop sz="94668" autoAdjust="0"/>
  </p:normalViewPr>
  <p:slideViewPr>
    <p:cSldViewPr>
      <p:cViewPr>
        <p:scale>
          <a:sx n="100" d="100"/>
          <a:sy n="100" d="100"/>
        </p:scale>
        <p:origin x="-1860" y="-240"/>
      </p:cViewPr>
      <p:guideLst>
        <p:guide orient="horz" pos="2160"/>
        <p:guide pos="2880"/>
      </p:guideLst>
    </p:cSldViewPr>
  </p:slideViewPr>
  <p:outlineViewPr>
    <p:cViewPr>
      <p:scale>
        <a:sx n="33" d="100"/>
        <a:sy n="33" d="100"/>
      </p:scale>
      <p:origin x="0" y="7866"/>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8470C74F-BB61-4BAD-B5B3-26FF5D599C40}" type="datetimeFigureOut">
              <a:rPr lang="cs-CZ" smtClean="0"/>
              <a:t>4.11.2015</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9077B6A3-4C16-4925-9979-9B55497F3C14}" type="slidenum">
              <a:rPr lang="cs-CZ" smtClean="0"/>
              <a:t>‹#›</a:t>
            </a:fld>
            <a:endParaRPr lang="cs-CZ"/>
          </a:p>
        </p:txBody>
      </p:sp>
    </p:spTree>
    <p:extLst>
      <p:ext uri="{BB962C8B-B14F-4D97-AF65-F5344CB8AC3E}">
        <p14:creationId xmlns:p14="http://schemas.microsoft.com/office/powerpoint/2010/main" val="4040431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6411"/>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777607" y="0"/>
            <a:ext cx="2889938" cy="496411"/>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0D0D5CA-1485-4A9D-8140-2F9D619BD859}" type="datetimeFigureOut">
              <a:rPr lang="cs-CZ"/>
              <a:pPr>
                <a:defRPr/>
              </a:pPr>
              <a:t>4.11.2015</a:t>
            </a:fld>
            <a:endParaRPr lang="cs-CZ"/>
          </a:p>
        </p:txBody>
      </p:sp>
      <p:sp>
        <p:nvSpPr>
          <p:cNvPr id="4" name="Zástupný symbol pro obrázek snímk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777607" y="9430091"/>
            <a:ext cx="2889938" cy="496411"/>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CA519702-4F77-4A5F-929E-FA7AFCBD7CBF}" type="slidenum">
              <a:rPr lang="cs-CZ" altLang="cs-CZ"/>
              <a:pPr>
                <a:defRPr/>
              </a:pPr>
              <a:t>‹#›</a:t>
            </a:fld>
            <a:endParaRPr lang="cs-CZ" altLang="cs-CZ"/>
          </a:p>
        </p:txBody>
      </p:sp>
    </p:spTree>
    <p:extLst>
      <p:ext uri="{BB962C8B-B14F-4D97-AF65-F5344CB8AC3E}">
        <p14:creationId xmlns:p14="http://schemas.microsoft.com/office/powerpoint/2010/main" val="1638584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 name="Zástupný symbol pro poznámky 2"/>
          <p:cNvSpPr>
            <a:spLocks noGrp="1"/>
          </p:cNvSpPr>
          <p:nvPr>
            <p:ph type="body" idx="1"/>
          </p:nvPr>
        </p:nvSpPr>
        <p:spPr/>
        <p:txBody>
          <a:bodyPr>
            <a:normAutofit fontScale="77500" lnSpcReduction="20000"/>
          </a:bodyPr>
          <a:lstStyle/>
          <a:p>
            <a:pPr>
              <a:defRPr/>
            </a:pPr>
            <a:endParaRPr lang="cs-CZ" dirty="0"/>
          </a:p>
        </p:txBody>
      </p:sp>
      <p:sp>
        <p:nvSpPr>
          <p:cNvPr id="4" name="Zástupný symbol pro číslo snímku 3"/>
          <p:cNvSpPr>
            <a:spLocks noGrp="1"/>
          </p:cNvSpPr>
          <p:nvPr>
            <p:ph type="sldNum" sz="quarter" idx="5"/>
          </p:nvPr>
        </p:nvSpPr>
        <p:spPr/>
        <p:txBody>
          <a:bodyPr/>
          <a:lstStyle/>
          <a:p>
            <a:pPr>
              <a:defRPr/>
            </a:pPr>
            <a:fld id="{8E85DECE-FA34-40BC-BEBB-6142B660E92D}" type="slidenum">
              <a:rPr lang="cs-CZ" smtClean="0"/>
              <a:pPr>
                <a:defRPr/>
              </a:pPr>
              <a:t>2</a:t>
            </a:fld>
            <a:endParaRPr 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 name="Zástupný symbol pro poznámky 2"/>
          <p:cNvSpPr>
            <a:spLocks noGrp="1"/>
          </p:cNvSpPr>
          <p:nvPr>
            <p:ph type="body" idx="1"/>
          </p:nvPr>
        </p:nvSpPr>
        <p:spPr/>
        <p:txBody>
          <a:bodyPr>
            <a:normAutofit fontScale="77500" lnSpcReduction="20000"/>
          </a:bodyPr>
          <a:lstStyle/>
          <a:p>
            <a:pPr>
              <a:defRPr/>
            </a:pPr>
            <a:endParaRPr lang="cs-CZ" dirty="0"/>
          </a:p>
        </p:txBody>
      </p:sp>
      <p:sp>
        <p:nvSpPr>
          <p:cNvPr id="4" name="Zástupný symbol pro číslo snímku 3"/>
          <p:cNvSpPr>
            <a:spLocks noGrp="1"/>
          </p:cNvSpPr>
          <p:nvPr>
            <p:ph type="sldNum" sz="quarter" idx="5"/>
          </p:nvPr>
        </p:nvSpPr>
        <p:spPr/>
        <p:txBody>
          <a:bodyPr/>
          <a:lstStyle/>
          <a:p>
            <a:pPr>
              <a:defRPr/>
            </a:pPr>
            <a:fld id="{8E85DECE-FA34-40BC-BEBB-6142B660E92D}" type="slidenum">
              <a:rPr lang="cs-CZ" smtClean="0"/>
              <a:pPr>
                <a:defRPr/>
              </a:pPr>
              <a:t>3</a:t>
            </a:fld>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Obrázek 4" descr="Image_2.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836613"/>
            <a:ext cx="91440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odnadpis 2"/>
          <p:cNvSpPr>
            <a:spLocks noGrp="1"/>
          </p:cNvSpPr>
          <p:nvPr>
            <p:ph type="subTitle" idx="4294967295"/>
          </p:nvPr>
        </p:nvSpPr>
        <p:spPr bwMode="auto">
          <a:xfrm>
            <a:off x="395288" y="3860800"/>
            <a:ext cx="6400800" cy="1752600"/>
          </a:xfrm>
          <a:prstGeom prst="rect">
            <a:avLst/>
          </a:prstGeom>
          <a:noFill/>
          <a:ln>
            <a:miter lim="800000"/>
            <a:headEnd/>
            <a:tailEnd/>
          </a:ln>
        </p:spPr>
        <p:txBody>
          <a:bodyPr/>
          <a:lstStyle/>
          <a:p>
            <a:r>
              <a:rPr lang="cs-CZ" dirty="0" smtClean="0"/>
              <a:t>Nadpis </a:t>
            </a:r>
            <a:r>
              <a:rPr lang="cs-CZ" dirty="0" err="1" smtClean="0"/>
              <a:t>powerpointové</a:t>
            </a:r>
            <a:endParaRPr lang="cs-CZ" dirty="0" smtClean="0"/>
          </a:p>
          <a:p>
            <a:r>
              <a:rPr lang="cs-CZ" dirty="0" smtClean="0"/>
              <a:t>prezentace</a:t>
            </a:r>
          </a:p>
          <a:p>
            <a:r>
              <a:rPr lang="cs-CZ" dirty="0" smtClean="0"/>
              <a:t>ve třech řádcích</a:t>
            </a:r>
          </a:p>
        </p:txBody>
      </p:sp>
    </p:spTree>
    <p:extLst>
      <p:ext uri="{BB962C8B-B14F-4D97-AF65-F5344CB8AC3E}">
        <p14:creationId xmlns:p14="http://schemas.microsoft.com/office/powerpoint/2010/main" val="217676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rgbClr val="92D050"/>
                </a:solidFill>
              </a:defRPr>
            </a:lvl1pPr>
          </a:lstStyle>
          <a:p>
            <a:r>
              <a:rPr lang="cs-CZ" dirty="0" smtClean="0"/>
              <a:t>Klepnutím lze upravit styl předlohy nadpisů.</a:t>
            </a:r>
            <a:endParaRPr lang="cs-CZ" dirty="0"/>
          </a:p>
        </p:txBody>
      </p:sp>
      <p:sp>
        <p:nvSpPr>
          <p:cNvPr id="3" name="Zástupný symbol pro obsah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E415C879-1CFA-41D6-B21D-E8C09958C80B}" type="datetime1">
              <a:rPr lang="cs-CZ"/>
              <a:pPr>
                <a:defRPr/>
              </a:pPr>
              <a:t>4.11.2015</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72FC983-464E-462F-BF82-0327B8D5CC26}" type="slidenum">
              <a:rPr lang="cs-CZ" altLang="cs-CZ"/>
              <a:pPr>
                <a:defRPr/>
              </a:pPr>
              <a:t>‹#›</a:t>
            </a:fld>
            <a:endParaRPr lang="cs-CZ" altLang="cs-CZ"/>
          </a:p>
        </p:txBody>
      </p:sp>
    </p:spTree>
    <p:extLst>
      <p:ext uri="{BB962C8B-B14F-4D97-AF65-F5344CB8AC3E}">
        <p14:creationId xmlns:p14="http://schemas.microsoft.com/office/powerpoint/2010/main" val="2931273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18EB08-8B8E-40F1-BC4B-813AA6EBF55A}" type="datetimeFigureOut">
              <a:rPr lang="cs-CZ" smtClean="0">
                <a:solidFill>
                  <a:prstClr val="black">
                    <a:tint val="75000"/>
                  </a:prstClr>
                </a:solidFill>
              </a:rPr>
              <a:pPr>
                <a:defRPr/>
              </a:pPr>
              <a:t>4.11.2015</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C19F20-AEAE-46FE-AA26-FD2AB3D37020}"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2433143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1062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2349500"/>
            <a:ext cx="8229600"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400" b="1">
                <a:solidFill>
                  <a:schemeClr val="bg1"/>
                </a:solidFill>
                <a:latin typeface="Arial" charset="0"/>
                <a:cs typeface="Arial" charset="0"/>
              </a:defRPr>
            </a:lvl1pPr>
          </a:lstStyle>
          <a:p>
            <a:pPr>
              <a:defRPr/>
            </a:pPr>
            <a:fld id="{B2C3FCBE-6F53-4A94-A3DB-B07D336523E9}" type="datetime1">
              <a:rPr lang="cs-CZ"/>
              <a:pPr>
                <a:defRPr/>
              </a:pPr>
              <a:t>4.11.2015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400" b="1">
                <a:solidFill>
                  <a:schemeClr val="bg1"/>
                </a:solidFill>
                <a:latin typeface="Arial" charset="0"/>
                <a:cs typeface="Arial" charset="0"/>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b="1">
                <a:solidFill>
                  <a:schemeClr val="bg1"/>
                </a:solidFill>
                <a:latin typeface="Arial" charset="0"/>
                <a:cs typeface="Arial" charset="0"/>
              </a:defRPr>
            </a:lvl1pPr>
          </a:lstStyle>
          <a:p>
            <a:pPr>
              <a:defRPr/>
            </a:pPr>
            <a:fld id="{23E6613E-D008-4505-A7D6-39435B376E86}"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4366" r:id="rId1"/>
    <p:sldLayoutId id="2147484365" r:id="rId2"/>
    <p:sldLayoutId id="2147484367" r:id="rId3"/>
  </p:sldLayoutIdLst>
  <p:txStyles>
    <p:titleStyle>
      <a:lvl1pPr algn="ctr" rtl="0" eaLnBrk="0" fontAlgn="base" hangingPunct="0">
        <a:spcBef>
          <a:spcPct val="0"/>
        </a:spcBef>
        <a:spcAft>
          <a:spcPct val="0"/>
        </a:spcAft>
        <a:defRPr sz="44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Podnadpis 2"/>
          <p:cNvSpPr>
            <a:spLocks noGrp="1"/>
          </p:cNvSpPr>
          <p:nvPr>
            <p:ph type="subTitle" idx="4294967295"/>
          </p:nvPr>
        </p:nvSpPr>
        <p:spPr>
          <a:xfrm>
            <a:off x="198438" y="4124672"/>
            <a:ext cx="8747125" cy="1752600"/>
          </a:xfrm>
        </p:spPr>
        <p:txBody>
          <a:bodyPr/>
          <a:lstStyle/>
          <a:p>
            <a:pPr marL="0" indent="0" eaLnBrk="1" hangingPunct="1">
              <a:buFont typeface="Arial" charset="0"/>
              <a:buNone/>
            </a:pPr>
            <a:r>
              <a:rPr lang="cs-CZ" altLang="cs-CZ" sz="2800" b="1" dirty="0" smtClean="0">
                <a:solidFill>
                  <a:schemeClr val="bg1"/>
                </a:solidFill>
                <a:latin typeface="Arial" charset="0"/>
                <a:cs typeface="Arial" charset="0"/>
              </a:rPr>
              <a:t>Možnosti financování cestovního ruchu z operačních programů</a:t>
            </a:r>
            <a:endParaRPr lang="cs-CZ" altLang="cs-CZ" sz="3600" b="1" dirty="0" smtClean="0">
              <a:solidFill>
                <a:schemeClr val="bg1"/>
              </a:solidFill>
              <a:latin typeface="Arial" charset="0"/>
              <a:cs typeface="Arial" charset="0"/>
            </a:endParaRPr>
          </a:p>
        </p:txBody>
      </p:sp>
      <p:pic>
        <p:nvPicPr>
          <p:cNvPr id="3075" name="Obrázek 4" descr="Image_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836613"/>
            <a:ext cx="91440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bwMode="auto">
          <a:xfrm>
            <a:off x="255904" y="1988840"/>
            <a:ext cx="8676456" cy="4104456"/>
          </a:xfrm>
          <a:prstGeom prst="rect">
            <a:avLst/>
          </a:prstGeom>
          <a:noFill/>
          <a:ln>
            <a:miter lim="800000"/>
            <a:headEnd/>
            <a:tailEnd/>
          </a:ln>
        </p:spPr>
        <p:txBody>
          <a:bodyPr>
            <a:normAutofit fontScale="85000" lnSpcReduction="20000"/>
          </a:bodyPr>
          <a:lstStyle/>
          <a:p>
            <a:pPr marL="0" indent="0" algn="ctr">
              <a:buNone/>
            </a:pPr>
            <a:r>
              <a:rPr lang="cs-CZ" b="1" dirty="0"/>
              <a:t>Zvýšení podílu udržitelných forem dopravy </a:t>
            </a:r>
          </a:p>
          <a:p>
            <a:pPr marL="0" indent="0" algn="ctr">
              <a:buNone/>
            </a:pPr>
            <a:r>
              <a:rPr lang="cs-CZ" b="1" dirty="0" smtClean="0"/>
              <a:t>Alokace –</a:t>
            </a:r>
            <a:r>
              <a:rPr lang="cs-CZ" b="1" dirty="0" smtClean="0"/>
              <a:t> </a:t>
            </a:r>
            <a:r>
              <a:rPr lang="cs-CZ" b="1" dirty="0" smtClean="0"/>
              <a:t>473 mil. EUR</a:t>
            </a:r>
          </a:p>
          <a:p>
            <a:pPr lvl="1">
              <a:spcAft>
                <a:spcPts val="600"/>
              </a:spcAft>
              <a:defRPr/>
            </a:pPr>
            <a:r>
              <a:rPr lang="cs-CZ" sz="2400" dirty="0">
                <a:solidFill>
                  <a:schemeClr val="tx2"/>
                </a:solidFill>
                <a:cs typeface="Arial" charset="0"/>
              </a:rPr>
              <a:t>přestupní terminály pro veřejnou dopravu</a:t>
            </a:r>
          </a:p>
          <a:p>
            <a:pPr lvl="1">
              <a:spcAft>
                <a:spcPts val="600"/>
              </a:spcAft>
              <a:defRPr/>
            </a:pPr>
            <a:r>
              <a:rPr lang="cs-CZ" sz="2400" dirty="0">
                <a:solidFill>
                  <a:schemeClr val="tx2"/>
                </a:solidFill>
                <a:cs typeface="Arial" charset="0"/>
              </a:rPr>
              <a:t>aplikace moderních technologií v dopravě </a:t>
            </a:r>
          </a:p>
          <a:p>
            <a:pPr lvl="1">
              <a:spcAft>
                <a:spcPts val="600"/>
              </a:spcAft>
              <a:defRPr/>
            </a:pPr>
            <a:r>
              <a:rPr lang="cs-CZ" sz="2400" dirty="0">
                <a:solidFill>
                  <a:schemeClr val="tx2"/>
                </a:solidFill>
                <a:cs typeface="Arial" charset="0"/>
              </a:rPr>
              <a:t>nákup nízkoemisních a bezemisních vozidel</a:t>
            </a:r>
          </a:p>
          <a:p>
            <a:pPr lvl="1">
              <a:spcAft>
                <a:spcPts val="600"/>
              </a:spcAft>
              <a:defRPr/>
            </a:pPr>
            <a:r>
              <a:rPr lang="cs-CZ" sz="2400" dirty="0">
                <a:solidFill>
                  <a:schemeClr val="tx2"/>
                </a:solidFill>
                <a:cs typeface="Arial" charset="0"/>
              </a:rPr>
              <a:t>zvýšení bezpečnosti železniční, silniční, cyklistické a pěší dopravy</a:t>
            </a:r>
          </a:p>
          <a:p>
            <a:pPr lvl="1">
              <a:spcAft>
                <a:spcPts val="600"/>
              </a:spcAft>
              <a:defRPr/>
            </a:pPr>
            <a:r>
              <a:rPr lang="cs-CZ" sz="2400" dirty="0">
                <a:solidFill>
                  <a:schemeClr val="tx2"/>
                </a:solidFill>
                <a:cs typeface="Arial" charset="0"/>
              </a:rPr>
              <a:t>rozvoj cyklodopravy a rozvoj zelené infrastruktury</a:t>
            </a:r>
          </a:p>
          <a:p>
            <a:pPr marL="0" lvl="1" indent="0">
              <a:spcAft>
                <a:spcPts val="600"/>
              </a:spcAft>
              <a:buNone/>
              <a:defRPr/>
            </a:pPr>
            <a:r>
              <a:rPr lang="cs-CZ" sz="2400" dirty="0">
                <a:solidFill>
                  <a:schemeClr val="tx2"/>
                </a:solidFill>
                <a:cs typeface="Arial" charset="0"/>
              </a:rPr>
              <a:t>Příjemci: kraje, obce, dobrovolné svazky obcí, organizace, organizace zřizované nebo zakládané obcemi, organizace zřizované nebo zakládané dobrovolnými svazky obcí, provozovatelé dráhy nebo drážní dopravy, dopravci ve veřejné linkové dopravě, Ministerstvo dopravy ČR, subjekty zajišťující dopravní </a:t>
            </a:r>
            <a:r>
              <a:rPr lang="cs-CZ" sz="2400" dirty="0" smtClean="0">
                <a:solidFill>
                  <a:schemeClr val="tx2"/>
                </a:solidFill>
                <a:cs typeface="Arial" charset="0"/>
              </a:rPr>
              <a:t>obslužnost</a:t>
            </a:r>
            <a:endParaRPr lang="cs-CZ" sz="2400" dirty="0">
              <a:solidFill>
                <a:schemeClr val="tx2"/>
              </a:solidFill>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bwMode="auto">
          <a:xfrm>
            <a:off x="611560" y="940743"/>
            <a:ext cx="8229600" cy="90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92D050"/>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cs-CZ" altLang="cs-CZ" sz="3200" b="1" dirty="0" smtClean="0">
                <a:latin typeface="Arial" charset="0"/>
                <a:cs typeface="Arial" charset="0"/>
              </a:rPr>
              <a:t>Integrovaný regionální operační </a:t>
            </a:r>
            <a:r>
              <a:rPr lang="cs-CZ" altLang="cs-CZ" sz="3200" b="1" dirty="0" smtClean="0">
                <a:latin typeface="Arial" charset="0"/>
                <a:cs typeface="Arial" charset="0"/>
              </a:rPr>
              <a:t>program</a:t>
            </a:r>
          </a:p>
          <a:p>
            <a:r>
              <a:rPr lang="cs-CZ" altLang="cs-CZ" sz="3200" b="1" dirty="0" smtClean="0">
                <a:latin typeface="Arial" charset="0"/>
                <a:cs typeface="Arial" charset="0"/>
              </a:rPr>
              <a:t>Specifický cíl 1.2</a:t>
            </a:r>
            <a:endParaRPr lang="cs-CZ" altLang="cs-CZ" sz="3200" b="1" dirty="0" smtClean="0">
              <a:latin typeface="Arial" charset="0"/>
              <a:cs typeface="Arial" charset="0"/>
            </a:endParaRPr>
          </a:p>
        </p:txBody>
      </p:sp>
    </p:spTree>
    <p:extLst>
      <p:ext uri="{BB962C8B-B14F-4D97-AF65-F5344CB8AC3E}">
        <p14:creationId xmlns:p14="http://schemas.microsoft.com/office/powerpoint/2010/main" val="59077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bwMode="auto">
          <a:xfrm>
            <a:off x="255904" y="1844824"/>
            <a:ext cx="8676456" cy="4262450"/>
          </a:xfrm>
          <a:prstGeom prst="rect">
            <a:avLst/>
          </a:prstGeom>
          <a:noFill/>
          <a:ln>
            <a:miter lim="800000"/>
            <a:headEnd/>
            <a:tailEnd/>
          </a:ln>
        </p:spPr>
        <p:txBody>
          <a:bodyPr>
            <a:normAutofit fontScale="85000" lnSpcReduction="20000"/>
          </a:bodyPr>
          <a:lstStyle/>
          <a:p>
            <a:pPr marL="457200" lvl="1" indent="0">
              <a:spcAft>
                <a:spcPts val="600"/>
              </a:spcAft>
              <a:buNone/>
              <a:defRPr/>
            </a:pPr>
            <a:r>
              <a:rPr lang="cs-CZ" sz="2400" dirty="0" smtClean="0">
                <a:solidFill>
                  <a:schemeClr val="tx2"/>
                </a:solidFill>
                <a:cs typeface="Arial" charset="0"/>
              </a:rPr>
              <a:t>Podmínky:</a:t>
            </a:r>
          </a:p>
          <a:p>
            <a:pPr lvl="1">
              <a:spcAft>
                <a:spcPts val="600"/>
              </a:spcAft>
              <a:defRPr/>
            </a:pPr>
            <a:r>
              <a:rPr lang="cs-CZ" sz="2400" dirty="0" smtClean="0">
                <a:solidFill>
                  <a:schemeClr val="tx2"/>
                </a:solidFill>
                <a:cs typeface="Arial" charset="0"/>
              </a:rPr>
              <a:t>projekt </a:t>
            </a:r>
            <a:r>
              <a:rPr lang="cs-CZ" sz="2400" dirty="0">
                <a:solidFill>
                  <a:schemeClr val="tx2"/>
                </a:solidFill>
                <a:cs typeface="Arial" charset="0"/>
              </a:rPr>
              <a:t>je v souladu s Dopravní politikou ČR 2014-2020;</a:t>
            </a:r>
          </a:p>
          <a:p>
            <a:pPr lvl="1">
              <a:spcAft>
                <a:spcPts val="600"/>
              </a:spcAft>
              <a:defRPr/>
            </a:pPr>
            <a:r>
              <a:rPr lang="cs-CZ" sz="2400" dirty="0">
                <a:solidFill>
                  <a:schemeClr val="tx2"/>
                </a:solidFill>
                <a:cs typeface="Arial" charset="0"/>
              </a:rPr>
              <a:t>projekt ve městě nad 150 tis. obyvatel je v souladu se Strategickou projektovou </a:t>
            </a:r>
            <a:r>
              <a:rPr lang="cs-CZ" sz="2400" dirty="0" err="1">
                <a:solidFill>
                  <a:schemeClr val="tx2"/>
                </a:solidFill>
                <a:cs typeface="Arial" charset="0"/>
              </a:rPr>
              <a:t>fiší</a:t>
            </a:r>
            <a:r>
              <a:rPr lang="cs-CZ" sz="2400" dirty="0">
                <a:solidFill>
                  <a:schemeClr val="tx2"/>
                </a:solidFill>
                <a:cs typeface="Arial" charset="0"/>
              </a:rPr>
              <a:t>, resp. s Plánem udržitelné městské mobility (SUMP) po jeho schválení; </a:t>
            </a:r>
          </a:p>
          <a:p>
            <a:pPr lvl="1">
              <a:spcAft>
                <a:spcPts val="600"/>
              </a:spcAft>
              <a:defRPr/>
            </a:pPr>
            <a:r>
              <a:rPr lang="cs-CZ" sz="2400" dirty="0">
                <a:solidFill>
                  <a:schemeClr val="tx2"/>
                </a:solidFill>
                <a:cs typeface="Arial" charset="0"/>
              </a:rPr>
              <a:t>projekt ve městě do 150 tis. obyvatel je v souladu se Strategickou projektovou </a:t>
            </a:r>
            <a:r>
              <a:rPr lang="cs-CZ" sz="2400" dirty="0" err="1">
                <a:solidFill>
                  <a:schemeClr val="tx2"/>
                </a:solidFill>
                <a:cs typeface="Arial" charset="0"/>
              </a:rPr>
              <a:t>fiší</a:t>
            </a:r>
            <a:r>
              <a:rPr lang="cs-CZ" sz="2400" dirty="0">
                <a:solidFill>
                  <a:schemeClr val="tx2"/>
                </a:solidFill>
                <a:cs typeface="Arial" charset="0"/>
              </a:rPr>
              <a:t>;</a:t>
            </a:r>
          </a:p>
          <a:p>
            <a:pPr lvl="1">
              <a:spcAft>
                <a:spcPts val="600"/>
              </a:spcAft>
              <a:defRPr/>
            </a:pPr>
            <a:r>
              <a:rPr lang="cs-CZ" sz="2400" dirty="0">
                <a:solidFill>
                  <a:schemeClr val="tx2"/>
                </a:solidFill>
                <a:cs typeface="Arial" charset="0"/>
              </a:rPr>
              <a:t>projekt přispívá k eliminaci negativních vlivů dopravy na životní prostředí;</a:t>
            </a:r>
          </a:p>
          <a:p>
            <a:pPr lvl="1">
              <a:spcAft>
                <a:spcPts val="600"/>
              </a:spcAft>
              <a:defRPr/>
            </a:pPr>
            <a:r>
              <a:rPr lang="cs-CZ" sz="2400" dirty="0" smtClean="0">
                <a:solidFill>
                  <a:schemeClr val="tx2"/>
                </a:solidFill>
                <a:cs typeface="Arial" charset="0"/>
              </a:rPr>
              <a:t>projekt </a:t>
            </a:r>
            <a:r>
              <a:rPr lang="cs-CZ" sz="2400" dirty="0">
                <a:solidFill>
                  <a:schemeClr val="tx2"/>
                </a:solidFill>
                <a:cs typeface="Arial" charset="0"/>
              </a:rPr>
              <a:t>přispívá ke zvýšení bezpečnosti;</a:t>
            </a:r>
          </a:p>
          <a:p>
            <a:pPr lvl="1">
              <a:spcAft>
                <a:spcPts val="600"/>
              </a:spcAft>
              <a:defRPr/>
            </a:pPr>
            <a:r>
              <a:rPr lang="cs-CZ" sz="2400" dirty="0">
                <a:solidFill>
                  <a:schemeClr val="tx2"/>
                </a:solidFill>
                <a:cs typeface="Arial" charset="0"/>
              </a:rPr>
              <a:t>projekt je v souladu s Národní strategií rozvoje cyklistické dopravy ČR pro léta 2013 – 2020.</a:t>
            </a:r>
          </a:p>
          <a:p>
            <a:pPr lvl="0"/>
            <a:endParaRPr lang="cs-CZ" sz="2400" dirty="0" smtClean="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bwMode="auto">
          <a:xfrm>
            <a:off x="611560" y="940743"/>
            <a:ext cx="8229600" cy="90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92D050"/>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cs-CZ" altLang="cs-CZ" sz="3200" b="1" dirty="0" smtClean="0">
                <a:latin typeface="Arial" charset="0"/>
                <a:cs typeface="Arial" charset="0"/>
              </a:rPr>
              <a:t>Integrovaný regionální operační </a:t>
            </a:r>
            <a:r>
              <a:rPr lang="cs-CZ" altLang="cs-CZ" sz="3200" b="1" dirty="0" smtClean="0">
                <a:latin typeface="Arial" charset="0"/>
                <a:cs typeface="Arial" charset="0"/>
              </a:rPr>
              <a:t>program</a:t>
            </a:r>
          </a:p>
          <a:p>
            <a:r>
              <a:rPr lang="cs-CZ" altLang="cs-CZ" sz="3200" b="1" dirty="0" smtClean="0">
                <a:latin typeface="Arial" charset="0"/>
                <a:cs typeface="Arial" charset="0"/>
              </a:rPr>
              <a:t>Specifický cíl 1.2</a:t>
            </a:r>
            <a:endParaRPr lang="cs-CZ" altLang="cs-CZ" sz="3200" b="1" dirty="0" smtClean="0">
              <a:latin typeface="Arial" charset="0"/>
              <a:cs typeface="Arial" charset="0"/>
            </a:endParaRPr>
          </a:p>
        </p:txBody>
      </p:sp>
    </p:spTree>
    <p:extLst>
      <p:ext uri="{BB962C8B-B14F-4D97-AF65-F5344CB8AC3E}">
        <p14:creationId xmlns:p14="http://schemas.microsoft.com/office/powerpoint/2010/main" val="3031889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bwMode="auto">
          <a:xfrm>
            <a:off x="611560" y="940743"/>
            <a:ext cx="8229600" cy="90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92D050"/>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cs-CZ" altLang="cs-CZ" sz="3200" b="1" dirty="0" smtClean="0">
                <a:latin typeface="Arial" charset="0"/>
                <a:cs typeface="Arial" charset="0"/>
              </a:rPr>
              <a:t>Integrovaný regionální operační </a:t>
            </a:r>
            <a:r>
              <a:rPr lang="cs-CZ" altLang="cs-CZ" sz="3200" b="1" dirty="0" smtClean="0">
                <a:latin typeface="Arial" charset="0"/>
                <a:cs typeface="Arial" charset="0"/>
              </a:rPr>
              <a:t>program</a:t>
            </a:r>
          </a:p>
          <a:p>
            <a:r>
              <a:rPr lang="cs-CZ" altLang="cs-CZ" sz="3200" b="1" dirty="0" smtClean="0">
                <a:latin typeface="Arial" charset="0"/>
                <a:cs typeface="Arial" charset="0"/>
              </a:rPr>
              <a:t>Specifický cíl 1.2</a:t>
            </a:r>
            <a:endParaRPr lang="cs-CZ" altLang="cs-CZ" sz="3200" b="1" dirty="0" smtClean="0">
              <a:latin typeface="Arial" charset="0"/>
              <a:cs typeface="Arial" charset="0"/>
            </a:endParaRPr>
          </a:p>
        </p:txBody>
      </p:sp>
      <p:sp>
        <p:nvSpPr>
          <p:cNvPr id="3" name="Rectangle 2"/>
          <p:cNvSpPr txBox="1">
            <a:spLocks noChangeArrowheads="1"/>
          </p:cNvSpPr>
          <p:nvPr/>
        </p:nvSpPr>
        <p:spPr bwMode="auto">
          <a:xfrm>
            <a:off x="255904" y="2060848"/>
            <a:ext cx="8676456" cy="4046426"/>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spcAft>
                <a:spcPts val="0"/>
              </a:spcAft>
              <a:buNone/>
              <a:defRPr/>
            </a:pPr>
            <a:r>
              <a:rPr lang="cs-CZ" sz="2000" b="1" dirty="0">
                <a:solidFill>
                  <a:schemeClr val="tx2"/>
                </a:solidFill>
                <a:cs typeface="Arial" charset="0"/>
              </a:rPr>
              <a:t>Výzva: </a:t>
            </a:r>
            <a:r>
              <a:rPr lang="pl-PL" sz="2000" b="1" dirty="0">
                <a:solidFill>
                  <a:schemeClr val="tx2"/>
                </a:solidFill>
                <a:cs typeface="Arial" charset="0"/>
              </a:rPr>
              <a:t>Podpora bezpečnosti dopravy a cyklodopravy</a:t>
            </a:r>
            <a:endParaRPr lang="cs-CZ" sz="2000" b="1" dirty="0">
              <a:solidFill>
                <a:schemeClr val="tx2"/>
              </a:solidFill>
              <a:cs typeface="Arial" charset="0"/>
            </a:endParaRPr>
          </a:p>
          <a:p>
            <a:pPr marL="457200" lvl="1" indent="0">
              <a:spcAft>
                <a:spcPts val="0"/>
              </a:spcAft>
              <a:buNone/>
              <a:defRPr/>
            </a:pPr>
            <a:endParaRPr lang="cs-CZ" sz="2000" dirty="0" smtClean="0">
              <a:solidFill>
                <a:schemeClr val="tx2"/>
              </a:solidFill>
              <a:cs typeface="Arial" charset="0"/>
            </a:endParaRPr>
          </a:p>
          <a:p>
            <a:pPr marL="457200" lvl="1" indent="0">
              <a:spcAft>
                <a:spcPts val="0"/>
              </a:spcAft>
              <a:buNone/>
              <a:defRPr/>
            </a:pPr>
            <a:r>
              <a:rPr lang="cs-CZ" sz="2000" dirty="0" smtClean="0">
                <a:solidFill>
                  <a:schemeClr val="tx2"/>
                </a:solidFill>
                <a:cs typeface="Arial" charset="0"/>
              </a:rPr>
              <a:t>Plánované </a:t>
            </a:r>
            <a:r>
              <a:rPr lang="cs-CZ" sz="2000" dirty="0">
                <a:solidFill>
                  <a:schemeClr val="tx2"/>
                </a:solidFill>
                <a:cs typeface="Arial" charset="0"/>
              </a:rPr>
              <a:t>vyhlášení: prosinec 2015</a:t>
            </a:r>
          </a:p>
          <a:p>
            <a:pPr marL="457200" lvl="1" indent="0">
              <a:spcAft>
                <a:spcPts val="0"/>
              </a:spcAft>
              <a:buNone/>
              <a:defRPr/>
            </a:pPr>
            <a:r>
              <a:rPr lang="cs-CZ" sz="2000" dirty="0">
                <a:solidFill>
                  <a:schemeClr val="tx2"/>
                </a:solidFill>
                <a:cs typeface="Arial" charset="0"/>
              </a:rPr>
              <a:t>Příjem žádostí: prosinec 2015 – březen 2016</a:t>
            </a:r>
          </a:p>
          <a:p>
            <a:pPr marL="457200" lvl="1" indent="0">
              <a:spcAft>
                <a:spcPts val="0"/>
              </a:spcAft>
              <a:buNone/>
              <a:defRPr/>
            </a:pPr>
            <a:r>
              <a:rPr lang="cs-CZ" sz="2000" dirty="0" smtClean="0">
                <a:solidFill>
                  <a:schemeClr val="tx2"/>
                </a:solidFill>
                <a:cs typeface="Arial" charset="0"/>
              </a:rPr>
              <a:t>Podporované </a:t>
            </a:r>
            <a:r>
              <a:rPr lang="cs-CZ" sz="2000" dirty="0">
                <a:solidFill>
                  <a:schemeClr val="tx2"/>
                </a:solidFill>
                <a:cs typeface="Arial" charset="0"/>
              </a:rPr>
              <a:t>aktivity: </a:t>
            </a:r>
          </a:p>
          <a:p>
            <a:pPr lvl="1">
              <a:spcAft>
                <a:spcPts val="0"/>
              </a:spcAft>
              <a:defRPr/>
            </a:pPr>
            <a:r>
              <a:rPr lang="cs-CZ" sz="2000" dirty="0">
                <a:solidFill>
                  <a:schemeClr val="tx2"/>
                </a:solidFill>
                <a:cs typeface="Arial" charset="0"/>
              </a:rPr>
              <a:t>Zvýšení bezpečnosti železniční, silniční, cyklistické a pěší </a:t>
            </a:r>
            <a:r>
              <a:rPr lang="cs-CZ" sz="2000" dirty="0" smtClean="0">
                <a:solidFill>
                  <a:schemeClr val="tx2"/>
                </a:solidFill>
                <a:cs typeface="Arial" charset="0"/>
              </a:rPr>
              <a:t>dopravy</a:t>
            </a:r>
            <a:endParaRPr lang="cs-CZ" sz="2000" dirty="0">
              <a:solidFill>
                <a:schemeClr val="tx2"/>
              </a:solidFill>
              <a:cs typeface="Arial" charset="0"/>
            </a:endParaRPr>
          </a:p>
          <a:p>
            <a:pPr lvl="1">
              <a:spcAft>
                <a:spcPts val="0"/>
              </a:spcAft>
              <a:defRPr/>
            </a:pPr>
            <a:r>
              <a:rPr lang="cs-CZ" sz="2000" dirty="0">
                <a:solidFill>
                  <a:schemeClr val="tx2"/>
                </a:solidFill>
                <a:cs typeface="Arial" charset="0"/>
              </a:rPr>
              <a:t>Výstavba cyklostezek, cyklotras a doprovodné </a:t>
            </a:r>
            <a:r>
              <a:rPr lang="cs-CZ" sz="2000" dirty="0" smtClean="0">
                <a:solidFill>
                  <a:schemeClr val="tx2"/>
                </a:solidFill>
                <a:cs typeface="Arial" charset="0"/>
              </a:rPr>
              <a:t>infrastruktury</a:t>
            </a:r>
          </a:p>
          <a:p>
            <a:pPr marL="457200" lvl="1" indent="0">
              <a:spcAft>
                <a:spcPts val="0"/>
              </a:spcAft>
              <a:buNone/>
              <a:defRPr/>
            </a:pPr>
            <a:r>
              <a:rPr lang="cs-CZ" sz="2000" dirty="0" smtClean="0">
                <a:solidFill>
                  <a:schemeClr val="tx2"/>
                </a:solidFill>
                <a:cs typeface="Arial" charset="0"/>
              </a:rPr>
              <a:t>Alokace: 575 mil. Kč</a:t>
            </a:r>
            <a:endParaRPr lang="cs-CZ" sz="2000" dirty="0">
              <a:solidFill>
                <a:schemeClr val="tx2"/>
              </a:solidFill>
              <a:cs typeface="Arial" charset="0"/>
            </a:endParaRPr>
          </a:p>
          <a:p>
            <a:pPr marL="457200" lvl="1" indent="0">
              <a:spcAft>
                <a:spcPts val="600"/>
              </a:spcAft>
              <a:buNone/>
              <a:defRPr/>
            </a:pPr>
            <a:endParaRPr lang="cs-CZ" sz="2400" dirty="0" smtClean="0">
              <a:solidFill>
                <a:schemeClr val="tx2"/>
              </a:solidFill>
              <a:cs typeface="Arial" charset="0"/>
            </a:endParaRPr>
          </a:p>
        </p:txBody>
      </p:sp>
    </p:spTree>
    <p:extLst>
      <p:ext uri="{BB962C8B-B14F-4D97-AF65-F5344CB8AC3E}">
        <p14:creationId xmlns:p14="http://schemas.microsoft.com/office/powerpoint/2010/main" val="67185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bwMode="auto">
          <a:xfrm>
            <a:off x="611560" y="940743"/>
            <a:ext cx="8229600" cy="90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92D050"/>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cs-CZ" altLang="cs-CZ" sz="3200" b="1" dirty="0" smtClean="0">
                <a:latin typeface="Arial" charset="0"/>
                <a:cs typeface="Arial" charset="0"/>
              </a:rPr>
              <a:t>Operační program Zaměstnanost</a:t>
            </a:r>
          </a:p>
          <a:p>
            <a:r>
              <a:rPr lang="cs-CZ" altLang="cs-CZ" sz="3200" b="1" dirty="0" smtClean="0">
                <a:latin typeface="Arial" charset="0"/>
                <a:cs typeface="Arial" charset="0"/>
              </a:rPr>
              <a:t>Prioritní osa 1</a:t>
            </a:r>
            <a:endParaRPr lang="cs-CZ" altLang="cs-CZ" sz="3200" b="1" dirty="0" smtClean="0">
              <a:latin typeface="Arial" charset="0"/>
              <a:cs typeface="Arial" charset="0"/>
            </a:endParaRPr>
          </a:p>
        </p:txBody>
      </p:sp>
      <p:sp>
        <p:nvSpPr>
          <p:cNvPr id="3" name="Rectangle 2"/>
          <p:cNvSpPr txBox="1">
            <a:spLocks noChangeArrowheads="1"/>
          </p:cNvSpPr>
          <p:nvPr/>
        </p:nvSpPr>
        <p:spPr bwMode="auto">
          <a:xfrm>
            <a:off x="255904" y="2060848"/>
            <a:ext cx="8676456" cy="4046426"/>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spcAft>
                <a:spcPts val="0"/>
              </a:spcAft>
              <a:buNone/>
              <a:defRPr/>
            </a:pPr>
            <a:r>
              <a:rPr lang="cs-CZ" sz="2000" b="1" dirty="0" smtClean="0">
                <a:solidFill>
                  <a:schemeClr val="tx2"/>
                </a:solidFill>
                <a:cs typeface="Arial" charset="0"/>
              </a:rPr>
              <a:t>Rozvoj profesního vzdělávání</a:t>
            </a:r>
          </a:p>
          <a:p>
            <a:pPr marL="457200" lvl="1" indent="0">
              <a:spcAft>
                <a:spcPts val="0"/>
              </a:spcAft>
              <a:buNone/>
              <a:defRPr/>
            </a:pPr>
            <a:r>
              <a:rPr lang="cs-CZ" sz="2000" dirty="0" smtClean="0">
                <a:solidFill>
                  <a:schemeClr val="tx2"/>
                </a:solidFill>
                <a:cs typeface="Arial" charset="0"/>
              </a:rPr>
              <a:t>Vyhlášena výzva na tvorbu, </a:t>
            </a:r>
            <a:r>
              <a:rPr lang="cs-CZ" sz="2000" dirty="0">
                <a:solidFill>
                  <a:schemeClr val="tx2"/>
                </a:solidFill>
                <a:cs typeface="Arial" charset="0"/>
              </a:rPr>
              <a:t>rozvoj a realizace systémových opatření v oblasti dalšího vzdělávání, zaměřených především na chybějící systémovou podporu dalšího vzdělávání, provazování systémů uznávání výsledků neformálního vzdělávání a informálního učení, finanční podporu pro účast v dalším profesním vzdělávání, zavádění prvků kvality do vzdělávacího procesu; </a:t>
            </a:r>
            <a:endParaRPr lang="cs-CZ" sz="2000" dirty="0" smtClean="0">
              <a:solidFill>
                <a:schemeClr val="tx2"/>
              </a:solidFill>
              <a:cs typeface="Arial" charset="0"/>
            </a:endParaRPr>
          </a:p>
          <a:p>
            <a:pPr lvl="1">
              <a:spcAft>
                <a:spcPts val="0"/>
              </a:spcAft>
              <a:defRPr/>
            </a:pPr>
            <a:r>
              <a:rPr lang="cs-CZ" sz="2000" dirty="0" smtClean="0">
                <a:solidFill>
                  <a:schemeClr val="tx2"/>
                </a:solidFill>
                <a:cs typeface="Arial" charset="0"/>
              </a:rPr>
              <a:t>Příjemce</a:t>
            </a:r>
            <a:r>
              <a:rPr lang="cs-CZ" sz="2000" dirty="0">
                <a:solidFill>
                  <a:schemeClr val="tx2"/>
                </a:solidFill>
                <a:cs typeface="Arial" charset="0"/>
              </a:rPr>
              <a:t>: MPSV, FDV, ÚP ČR a další organizace MPSV (Výzkumný ústav práce a sociálních věcí), MŠMT a jeho podřízené instituce.</a:t>
            </a:r>
            <a:endParaRPr lang="cs-CZ" sz="2400" dirty="0" smtClean="0">
              <a:solidFill>
                <a:schemeClr val="tx2"/>
              </a:solidFill>
              <a:cs typeface="Arial" charset="0"/>
            </a:endParaRPr>
          </a:p>
        </p:txBody>
      </p:sp>
    </p:spTree>
    <p:extLst>
      <p:ext uri="{BB962C8B-B14F-4D97-AF65-F5344CB8AC3E}">
        <p14:creationId xmlns:p14="http://schemas.microsoft.com/office/powerpoint/2010/main" val="2068167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bwMode="auto">
          <a:xfrm>
            <a:off x="611560" y="940743"/>
            <a:ext cx="8229600" cy="90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92D050"/>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cs-CZ" altLang="cs-CZ" sz="3200" b="1" dirty="0" smtClean="0">
                <a:latin typeface="Arial" charset="0"/>
                <a:cs typeface="Arial" charset="0"/>
              </a:rPr>
              <a:t>Operační program Zaměstnanost</a:t>
            </a:r>
          </a:p>
          <a:p>
            <a:r>
              <a:rPr lang="cs-CZ" altLang="cs-CZ" sz="3200" b="1" dirty="0" smtClean="0">
                <a:latin typeface="Arial" charset="0"/>
                <a:cs typeface="Arial" charset="0"/>
              </a:rPr>
              <a:t>Prioritní osa 1</a:t>
            </a:r>
            <a:endParaRPr lang="cs-CZ" altLang="cs-CZ" sz="3200" b="1" dirty="0" smtClean="0">
              <a:latin typeface="Arial" charset="0"/>
              <a:cs typeface="Arial" charset="0"/>
            </a:endParaRPr>
          </a:p>
        </p:txBody>
      </p:sp>
      <p:sp>
        <p:nvSpPr>
          <p:cNvPr id="3" name="Rectangle 2"/>
          <p:cNvSpPr txBox="1">
            <a:spLocks noChangeArrowheads="1"/>
          </p:cNvSpPr>
          <p:nvPr/>
        </p:nvSpPr>
        <p:spPr bwMode="auto">
          <a:xfrm>
            <a:off x="255904" y="1916832"/>
            <a:ext cx="8676456" cy="4046426"/>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spcAft>
                <a:spcPts val="0"/>
              </a:spcAft>
              <a:buNone/>
              <a:defRPr/>
            </a:pPr>
            <a:r>
              <a:rPr lang="cs-CZ" sz="2000" b="1" dirty="0">
                <a:solidFill>
                  <a:schemeClr val="tx2"/>
                </a:solidFill>
                <a:cs typeface="Arial" charset="0"/>
              </a:rPr>
              <a:t>Další profesní vzdělávání zaměstnanců podporované </a:t>
            </a:r>
            <a:r>
              <a:rPr lang="cs-CZ" sz="2000" b="1" dirty="0" smtClean="0">
                <a:solidFill>
                  <a:schemeClr val="tx2"/>
                </a:solidFill>
                <a:cs typeface="Arial" charset="0"/>
              </a:rPr>
              <a:t>zaměstnavateli</a:t>
            </a:r>
          </a:p>
          <a:p>
            <a:pPr marL="457200" lvl="1" indent="0">
              <a:spcAft>
                <a:spcPts val="0"/>
              </a:spcAft>
              <a:buNone/>
              <a:defRPr/>
            </a:pPr>
            <a:r>
              <a:rPr lang="cs-CZ" sz="2000" dirty="0" smtClean="0">
                <a:solidFill>
                  <a:schemeClr val="tx2"/>
                </a:solidFill>
                <a:cs typeface="Arial" charset="0"/>
              </a:rPr>
              <a:t>- </a:t>
            </a:r>
            <a:r>
              <a:rPr lang="cs-CZ" sz="2000" dirty="0">
                <a:solidFill>
                  <a:schemeClr val="tx2"/>
                </a:solidFill>
                <a:cs typeface="Arial" charset="0"/>
              </a:rPr>
              <a:t>Další profesní vzdělávání zaměstnanců podporované zaměstnavateli, zaměřené </a:t>
            </a:r>
          </a:p>
          <a:p>
            <a:pPr marL="457200" lvl="1" indent="0">
              <a:spcAft>
                <a:spcPts val="0"/>
              </a:spcAft>
              <a:buNone/>
              <a:defRPr/>
            </a:pPr>
            <a:r>
              <a:rPr lang="cs-CZ" sz="2000" dirty="0">
                <a:solidFill>
                  <a:schemeClr val="tx2"/>
                </a:solidFill>
                <a:cs typeface="Arial" charset="0"/>
              </a:rPr>
              <a:t>na odborné i klíčové kompetence, včetně podpory dalšího profesního vzdělávání OSVČ;</a:t>
            </a:r>
          </a:p>
          <a:p>
            <a:pPr marL="457200" lvl="1" indent="0">
              <a:spcAft>
                <a:spcPts val="0"/>
              </a:spcAft>
              <a:buNone/>
              <a:defRPr/>
            </a:pPr>
            <a:r>
              <a:rPr lang="cs-CZ" sz="2000" dirty="0">
                <a:solidFill>
                  <a:schemeClr val="tx2"/>
                </a:solidFill>
                <a:cs typeface="Arial" charset="0"/>
              </a:rPr>
              <a:t>- Tvorba a realizace podnikových vzdělávacích programů , včetně přípravy podnikových lektorů a instruktorů;</a:t>
            </a:r>
          </a:p>
          <a:p>
            <a:pPr marL="457200" lvl="1" indent="0">
              <a:spcAft>
                <a:spcPts val="0"/>
              </a:spcAft>
              <a:buNone/>
              <a:defRPr/>
            </a:pPr>
            <a:r>
              <a:rPr lang="cs-CZ" sz="2000" dirty="0">
                <a:solidFill>
                  <a:schemeClr val="tx2"/>
                </a:solidFill>
                <a:cs typeface="Arial" charset="0"/>
              </a:rPr>
              <a:t>- Podpora a poradenství při vytváření a zavádění moderních systémů řízení a rozvoje lidských zdrojů v podnicích; </a:t>
            </a:r>
          </a:p>
          <a:p>
            <a:pPr marL="457200" lvl="1" indent="0">
              <a:spcAft>
                <a:spcPts val="0"/>
              </a:spcAft>
              <a:buNone/>
              <a:defRPr/>
            </a:pPr>
            <a:r>
              <a:rPr lang="cs-CZ" sz="2000" dirty="0">
                <a:solidFill>
                  <a:schemeClr val="tx2"/>
                </a:solidFill>
                <a:cs typeface="Arial" charset="0"/>
              </a:rPr>
              <a:t>- Poradenské a informační aktivity v oblasti kariérového poradenství, orientace na trhu práce, možností služeb zaměstnanosti atd., </a:t>
            </a:r>
          </a:p>
          <a:p>
            <a:pPr marL="457200" lvl="1" indent="0">
              <a:spcAft>
                <a:spcPts val="0"/>
              </a:spcAft>
              <a:buNone/>
              <a:defRPr/>
            </a:pPr>
            <a:r>
              <a:rPr lang="cs-CZ" sz="2000" dirty="0">
                <a:solidFill>
                  <a:schemeClr val="tx2"/>
                </a:solidFill>
                <a:cs typeface="Arial" charset="0"/>
              </a:rPr>
              <a:t>- Podpora zavádění </a:t>
            </a:r>
            <a:r>
              <a:rPr lang="cs-CZ" sz="2000" dirty="0" err="1">
                <a:solidFill>
                  <a:schemeClr val="tx2"/>
                </a:solidFill>
                <a:cs typeface="Arial" charset="0"/>
              </a:rPr>
              <a:t>age</a:t>
            </a:r>
            <a:r>
              <a:rPr lang="cs-CZ" sz="2000" dirty="0">
                <a:solidFill>
                  <a:schemeClr val="tx2"/>
                </a:solidFill>
                <a:cs typeface="Arial" charset="0"/>
              </a:rPr>
              <a:t> managementu (řízení s ohledem na věk, schopnosti a potenciál pracovníků) do podniků;</a:t>
            </a:r>
          </a:p>
          <a:p>
            <a:pPr marL="457200" lvl="1" indent="0">
              <a:spcAft>
                <a:spcPts val="0"/>
              </a:spcAft>
              <a:buNone/>
              <a:defRPr/>
            </a:pPr>
            <a:r>
              <a:rPr lang="cs-CZ" sz="2000" dirty="0">
                <a:solidFill>
                  <a:schemeClr val="tx2"/>
                </a:solidFill>
                <a:cs typeface="Arial" charset="0"/>
              </a:rPr>
              <a:t>- Podpora spolupráce podniků a vzdělávacích institucí za účelem slaďování kvalifikační úrovně a kvalifikační struktury pracovní síly s požadavky trhu práce.; </a:t>
            </a:r>
            <a:endParaRPr lang="cs-CZ" sz="2000" dirty="0" smtClean="0">
              <a:solidFill>
                <a:schemeClr val="tx2"/>
              </a:solidFill>
              <a:cs typeface="Arial" charset="0"/>
            </a:endParaRPr>
          </a:p>
          <a:p>
            <a:pPr lvl="1">
              <a:spcAft>
                <a:spcPts val="0"/>
              </a:spcAft>
              <a:defRPr/>
            </a:pPr>
            <a:r>
              <a:rPr lang="cs-CZ" sz="2000" dirty="0" smtClean="0">
                <a:solidFill>
                  <a:schemeClr val="tx2"/>
                </a:solidFill>
                <a:cs typeface="Arial" charset="0"/>
              </a:rPr>
              <a:t>Vyhlášena výzva: příjemce: </a:t>
            </a:r>
            <a:r>
              <a:rPr lang="cs-CZ" sz="2000" dirty="0">
                <a:solidFill>
                  <a:schemeClr val="tx2"/>
                </a:solidFill>
                <a:cs typeface="Arial" charset="0"/>
              </a:rPr>
              <a:t>ÚP </a:t>
            </a:r>
            <a:r>
              <a:rPr lang="cs-CZ" sz="2000" dirty="0" smtClean="0">
                <a:solidFill>
                  <a:schemeClr val="tx2"/>
                </a:solidFill>
                <a:cs typeface="Arial" charset="0"/>
              </a:rPr>
              <a:t>ČR</a:t>
            </a:r>
            <a:endParaRPr lang="cs-CZ" sz="2400" dirty="0" smtClean="0">
              <a:solidFill>
                <a:schemeClr val="tx2"/>
              </a:solidFill>
              <a:cs typeface="Arial" charset="0"/>
            </a:endParaRPr>
          </a:p>
        </p:txBody>
      </p:sp>
    </p:spTree>
    <p:extLst>
      <p:ext uri="{BB962C8B-B14F-4D97-AF65-F5344CB8AC3E}">
        <p14:creationId xmlns:p14="http://schemas.microsoft.com/office/powerpoint/2010/main" val="3889846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bwMode="auto">
          <a:xfrm>
            <a:off x="611560" y="940743"/>
            <a:ext cx="8229600" cy="90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92D050"/>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cs-CZ" altLang="cs-CZ" sz="3200" b="1" dirty="0" smtClean="0">
                <a:latin typeface="Arial" charset="0"/>
                <a:cs typeface="Arial" charset="0"/>
              </a:rPr>
              <a:t>Programy přeshraniční spolupráce</a:t>
            </a:r>
            <a:endParaRPr lang="cs-CZ" altLang="cs-CZ" sz="3200" b="1" dirty="0" smtClean="0">
              <a:latin typeface="Arial" charset="0"/>
              <a:cs typeface="Arial" charset="0"/>
            </a:endParaRPr>
          </a:p>
        </p:txBody>
      </p:sp>
      <p:sp>
        <p:nvSpPr>
          <p:cNvPr id="3" name="Rectangle 2"/>
          <p:cNvSpPr txBox="1">
            <a:spLocks noChangeArrowheads="1"/>
          </p:cNvSpPr>
          <p:nvPr/>
        </p:nvSpPr>
        <p:spPr bwMode="auto">
          <a:xfrm>
            <a:off x="255904" y="2060848"/>
            <a:ext cx="8676456" cy="4046426"/>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spcAft>
                <a:spcPts val="0"/>
              </a:spcAft>
              <a:buNone/>
              <a:defRPr/>
            </a:pPr>
            <a:r>
              <a:rPr lang="cs-CZ" sz="2000" b="1" dirty="0">
                <a:solidFill>
                  <a:schemeClr val="tx2"/>
                </a:solidFill>
                <a:cs typeface="Arial" charset="0"/>
              </a:rPr>
              <a:t>INTERREG </a:t>
            </a:r>
            <a:r>
              <a:rPr lang="cs-CZ" sz="2000" b="1" dirty="0" smtClean="0">
                <a:solidFill>
                  <a:schemeClr val="tx2"/>
                </a:solidFill>
                <a:cs typeface="Arial" charset="0"/>
              </a:rPr>
              <a:t>V-A SLOVENSKÁ </a:t>
            </a:r>
            <a:r>
              <a:rPr lang="cs-CZ" sz="2000" b="1" dirty="0">
                <a:solidFill>
                  <a:schemeClr val="tx2"/>
                </a:solidFill>
                <a:cs typeface="Arial" charset="0"/>
              </a:rPr>
              <a:t>REPUBLIKA - ČESKÁ REPUBLIKA</a:t>
            </a:r>
          </a:p>
          <a:p>
            <a:pPr marL="457200" lvl="1" indent="0">
              <a:spcAft>
                <a:spcPts val="0"/>
              </a:spcAft>
              <a:buNone/>
              <a:defRPr/>
            </a:pPr>
            <a:r>
              <a:rPr lang="cs-CZ" sz="2000" dirty="0" smtClean="0">
                <a:solidFill>
                  <a:schemeClr val="tx2"/>
                </a:solidFill>
                <a:cs typeface="Arial" charset="0"/>
              </a:rPr>
              <a:t>Specifický </a:t>
            </a:r>
            <a:r>
              <a:rPr lang="cs-CZ" sz="2000" dirty="0">
                <a:solidFill>
                  <a:schemeClr val="tx2"/>
                </a:solidFill>
                <a:cs typeface="Arial" charset="0"/>
              </a:rPr>
              <a:t>cíl </a:t>
            </a:r>
            <a:r>
              <a:rPr lang="cs-CZ" sz="2000" dirty="0" smtClean="0">
                <a:solidFill>
                  <a:schemeClr val="tx2"/>
                </a:solidFill>
                <a:cs typeface="Arial" charset="0"/>
              </a:rPr>
              <a:t>2.1: Zvýšení atraktivnosti kulturního </a:t>
            </a:r>
            <a:r>
              <a:rPr lang="cs-CZ" sz="2000" dirty="0">
                <a:solidFill>
                  <a:schemeClr val="tx2"/>
                </a:solidFill>
                <a:cs typeface="Arial" charset="0"/>
              </a:rPr>
              <a:t>a </a:t>
            </a:r>
            <a:r>
              <a:rPr lang="cs-CZ" sz="2000" dirty="0" smtClean="0">
                <a:solidFill>
                  <a:schemeClr val="tx2"/>
                </a:solidFill>
                <a:cs typeface="Arial" charset="0"/>
              </a:rPr>
              <a:t>přírodního dědictví pro obyvatele </a:t>
            </a:r>
            <a:r>
              <a:rPr lang="cs-CZ" sz="2000" dirty="0">
                <a:solidFill>
                  <a:schemeClr val="tx2"/>
                </a:solidFill>
                <a:cs typeface="Arial" charset="0"/>
              </a:rPr>
              <a:t>a </a:t>
            </a:r>
            <a:r>
              <a:rPr lang="cs-CZ" sz="2000" dirty="0" smtClean="0">
                <a:solidFill>
                  <a:schemeClr val="tx2"/>
                </a:solidFill>
                <a:cs typeface="Arial" charset="0"/>
              </a:rPr>
              <a:t>návštěvníky přeshraničního regionu </a:t>
            </a:r>
            <a:r>
              <a:rPr lang="cs-CZ" sz="2000" dirty="0"/>
              <a:t>	</a:t>
            </a:r>
          </a:p>
          <a:p>
            <a:r>
              <a:rPr lang="cs-CZ" sz="2000" dirty="0" err="1">
                <a:solidFill>
                  <a:schemeClr val="tx2"/>
                </a:solidFill>
                <a:cs typeface="Arial" charset="0"/>
              </a:rPr>
              <a:t>Investičné</a:t>
            </a:r>
            <a:r>
              <a:rPr lang="cs-CZ" sz="2000" dirty="0">
                <a:solidFill>
                  <a:schemeClr val="tx2"/>
                </a:solidFill>
                <a:cs typeface="Arial" charset="0"/>
              </a:rPr>
              <a:t> </a:t>
            </a:r>
            <a:r>
              <a:rPr lang="cs-CZ" sz="2000" dirty="0">
                <a:solidFill>
                  <a:schemeClr val="tx2"/>
                </a:solidFill>
                <a:cs typeface="Arial" charset="0"/>
              </a:rPr>
              <a:t>aktivity na </a:t>
            </a:r>
            <a:r>
              <a:rPr lang="cs-CZ" sz="2000" dirty="0" err="1">
                <a:solidFill>
                  <a:schemeClr val="tx2"/>
                </a:solidFill>
                <a:cs typeface="Arial" charset="0"/>
              </a:rPr>
              <a:t>zlepšenie</a:t>
            </a:r>
            <a:r>
              <a:rPr lang="cs-CZ" sz="2000" dirty="0">
                <a:solidFill>
                  <a:schemeClr val="tx2"/>
                </a:solidFill>
                <a:cs typeface="Arial" charset="0"/>
              </a:rPr>
              <a:t> technického stavu </a:t>
            </a:r>
            <a:r>
              <a:rPr lang="cs-CZ" sz="2000" dirty="0" err="1">
                <a:solidFill>
                  <a:schemeClr val="tx2"/>
                </a:solidFill>
                <a:cs typeface="Arial" charset="0"/>
              </a:rPr>
              <a:t>prírodných</a:t>
            </a:r>
            <a:r>
              <a:rPr lang="cs-CZ" sz="2000" dirty="0">
                <a:solidFill>
                  <a:schemeClr val="tx2"/>
                </a:solidFill>
                <a:cs typeface="Arial" charset="0"/>
              </a:rPr>
              <a:t> a </a:t>
            </a:r>
            <a:r>
              <a:rPr lang="cs-CZ" sz="2000" dirty="0" err="1">
                <a:solidFill>
                  <a:schemeClr val="tx2"/>
                </a:solidFill>
                <a:cs typeface="Arial" charset="0"/>
              </a:rPr>
              <a:t>kultúrnych</a:t>
            </a:r>
            <a:r>
              <a:rPr lang="cs-CZ" sz="2000" dirty="0">
                <a:solidFill>
                  <a:schemeClr val="tx2"/>
                </a:solidFill>
                <a:cs typeface="Arial" charset="0"/>
              </a:rPr>
              <a:t> </a:t>
            </a:r>
            <a:r>
              <a:rPr lang="cs-CZ" sz="2000" dirty="0" err="1">
                <a:solidFill>
                  <a:schemeClr val="tx2"/>
                </a:solidFill>
                <a:cs typeface="Arial" charset="0"/>
              </a:rPr>
              <a:t>pamiatok</a:t>
            </a:r>
            <a:r>
              <a:rPr lang="cs-CZ" sz="2000" dirty="0">
                <a:solidFill>
                  <a:schemeClr val="tx2"/>
                </a:solidFill>
                <a:cs typeface="Arial" charset="0"/>
              </a:rPr>
              <a:t> </a:t>
            </a:r>
            <a:r>
              <a:rPr lang="cs-CZ" sz="2000" dirty="0" err="1">
                <a:solidFill>
                  <a:schemeClr val="tx2"/>
                </a:solidFill>
                <a:cs typeface="Arial" charset="0"/>
              </a:rPr>
              <a:t>cezhraničného</a:t>
            </a:r>
            <a:r>
              <a:rPr lang="cs-CZ" sz="2000" dirty="0">
                <a:solidFill>
                  <a:schemeClr val="tx2"/>
                </a:solidFill>
                <a:cs typeface="Arial" charset="0"/>
              </a:rPr>
              <a:t> významu s </a:t>
            </a:r>
            <a:r>
              <a:rPr lang="cs-CZ" sz="2000" dirty="0" err="1">
                <a:solidFill>
                  <a:schemeClr val="tx2"/>
                </a:solidFill>
                <a:cs typeface="Arial" charset="0"/>
              </a:rPr>
              <a:t>cieľom</a:t>
            </a:r>
            <a:r>
              <a:rPr lang="cs-CZ" sz="2000" dirty="0">
                <a:solidFill>
                  <a:schemeClr val="tx2"/>
                </a:solidFill>
                <a:cs typeface="Arial" charset="0"/>
              </a:rPr>
              <a:t> </a:t>
            </a:r>
            <a:r>
              <a:rPr lang="cs-CZ" sz="2000" dirty="0" err="1">
                <a:solidFill>
                  <a:schemeClr val="tx2"/>
                </a:solidFill>
                <a:cs typeface="Arial" charset="0"/>
              </a:rPr>
              <a:t>ďalšieho</a:t>
            </a:r>
            <a:r>
              <a:rPr lang="cs-CZ" sz="2000" dirty="0">
                <a:solidFill>
                  <a:schemeClr val="tx2"/>
                </a:solidFill>
                <a:cs typeface="Arial" charset="0"/>
              </a:rPr>
              <a:t> </a:t>
            </a:r>
            <a:r>
              <a:rPr lang="cs-CZ" sz="2000" dirty="0" err="1" smtClean="0">
                <a:solidFill>
                  <a:schemeClr val="tx2"/>
                </a:solidFill>
                <a:cs typeface="Arial" charset="0"/>
              </a:rPr>
              <a:t>využitia</a:t>
            </a:r>
            <a:r>
              <a:rPr lang="cs-CZ" sz="2000" dirty="0" smtClean="0">
                <a:solidFill>
                  <a:schemeClr val="tx2"/>
                </a:solidFill>
                <a:cs typeface="Arial" charset="0"/>
              </a:rPr>
              <a:t> </a:t>
            </a:r>
            <a:r>
              <a:rPr lang="cs-CZ" sz="2000" dirty="0" err="1">
                <a:solidFill>
                  <a:schemeClr val="tx2"/>
                </a:solidFill>
                <a:cs typeface="Arial" charset="0"/>
              </a:rPr>
              <a:t>prírodného</a:t>
            </a:r>
            <a:r>
              <a:rPr lang="cs-CZ" sz="2000" dirty="0">
                <a:solidFill>
                  <a:schemeClr val="tx2"/>
                </a:solidFill>
                <a:cs typeface="Arial" charset="0"/>
              </a:rPr>
              <a:t> a </a:t>
            </a:r>
            <a:r>
              <a:rPr lang="cs-CZ" sz="2000" dirty="0" err="1">
                <a:solidFill>
                  <a:schemeClr val="tx2"/>
                </a:solidFill>
                <a:cs typeface="Arial" charset="0"/>
              </a:rPr>
              <a:t>kultúrneho</a:t>
            </a:r>
            <a:r>
              <a:rPr lang="cs-CZ" sz="2000" dirty="0">
                <a:solidFill>
                  <a:schemeClr val="tx2"/>
                </a:solidFill>
                <a:cs typeface="Arial" charset="0"/>
              </a:rPr>
              <a:t> </a:t>
            </a:r>
            <a:r>
              <a:rPr lang="cs-CZ" sz="2000" dirty="0" err="1">
                <a:solidFill>
                  <a:schemeClr val="tx2"/>
                </a:solidFill>
                <a:cs typeface="Arial" charset="0"/>
              </a:rPr>
              <a:t>dedičstva</a:t>
            </a:r>
            <a:r>
              <a:rPr lang="cs-CZ" sz="2000" dirty="0">
                <a:solidFill>
                  <a:schemeClr val="tx2"/>
                </a:solidFill>
                <a:cs typeface="Arial" charset="0"/>
              </a:rPr>
              <a:t>. </a:t>
            </a:r>
          </a:p>
          <a:p>
            <a:r>
              <a:rPr lang="cs-CZ" sz="2000" dirty="0" err="1" smtClean="0">
                <a:solidFill>
                  <a:schemeClr val="tx2"/>
                </a:solidFill>
                <a:cs typeface="Arial" charset="0"/>
              </a:rPr>
              <a:t>Investičné</a:t>
            </a:r>
            <a:r>
              <a:rPr lang="cs-CZ" sz="2000" dirty="0" smtClean="0">
                <a:solidFill>
                  <a:schemeClr val="tx2"/>
                </a:solidFill>
                <a:cs typeface="Arial" charset="0"/>
              </a:rPr>
              <a:t> </a:t>
            </a:r>
            <a:r>
              <a:rPr lang="cs-CZ" sz="2000" dirty="0">
                <a:solidFill>
                  <a:schemeClr val="tx2"/>
                </a:solidFill>
                <a:cs typeface="Arial" charset="0"/>
              </a:rPr>
              <a:t>a </a:t>
            </a:r>
            <a:r>
              <a:rPr lang="cs-CZ" sz="2000" dirty="0" err="1">
                <a:solidFill>
                  <a:schemeClr val="tx2"/>
                </a:solidFill>
                <a:cs typeface="Arial" charset="0"/>
              </a:rPr>
              <a:t>neinvestičné</a:t>
            </a:r>
            <a:r>
              <a:rPr lang="cs-CZ" sz="2000" dirty="0">
                <a:solidFill>
                  <a:schemeClr val="tx2"/>
                </a:solidFill>
                <a:cs typeface="Arial" charset="0"/>
              </a:rPr>
              <a:t> aktivity na </a:t>
            </a:r>
            <a:r>
              <a:rPr lang="cs-CZ" sz="2000" dirty="0" err="1">
                <a:solidFill>
                  <a:schemeClr val="tx2"/>
                </a:solidFill>
                <a:cs typeface="Arial" charset="0"/>
              </a:rPr>
              <a:t>zlepšenie</a:t>
            </a:r>
            <a:r>
              <a:rPr lang="cs-CZ" sz="2000" dirty="0">
                <a:solidFill>
                  <a:schemeClr val="tx2"/>
                </a:solidFill>
                <a:cs typeface="Arial" charset="0"/>
              </a:rPr>
              <a:t> </a:t>
            </a:r>
            <a:r>
              <a:rPr lang="cs-CZ" sz="2000" dirty="0" err="1">
                <a:solidFill>
                  <a:schemeClr val="tx2"/>
                </a:solidFill>
                <a:cs typeface="Arial" charset="0"/>
              </a:rPr>
              <a:t>prístupu</a:t>
            </a:r>
            <a:r>
              <a:rPr lang="cs-CZ" sz="2000" dirty="0">
                <a:solidFill>
                  <a:schemeClr val="tx2"/>
                </a:solidFill>
                <a:cs typeface="Arial" charset="0"/>
              </a:rPr>
              <a:t> k </a:t>
            </a:r>
            <a:r>
              <a:rPr lang="cs-CZ" sz="2000" dirty="0" err="1">
                <a:solidFill>
                  <a:schemeClr val="tx2"/>
                </a:solidFill>
                <a:cs typeface="Arial" charset="0"/>
              </a:rPr>
              <a:t>prírodným</a:t>
            </a:r>
            <a:r>
              <a:rPr lang="cs-CZ" sz="2000" dirty="0">
                <a:solidFill>
                  <a:schemeClr val="tx2"/>
                </a:solidFill>
                <a:cs typeface="Arial" charset="0"/>
              </a:rPr>
              <a:t> a </a:t>
            </a:r>
            <a:r>
              <a:rPr lang="cs-CZ" sz="2000" dirty="0" err="1">
                <a:solidFill>
                  <a:schemeClr val="tx2"/>
                </a:solidFill>
                <a:cs typeface="Arial" charset="0"/>
              </a:rPr>
              <a:t>kultúrnym</a:t>
            </a:r>
            <a:r>
              <a:rPr lang="cs-CZ" sz="2000" dirty="0">
                <a:solidFill>
                  <a:schemeClr val="tx2"/>
                </a:solidFill>
                <a:cs typeface="Arial" charset="0"/>
              </a:rPr>
              <a:t> </a:t>
            </a:r>
            <a:r>
              <a:rPr lang="cs-CZ" sz="2000" dirty="0" err="1">
                <a:solidFill>
                  <a:schemeClr val="tx2"/>
                </a:solidFill>
                <a:cs typeface="Arial" charset="0"/>
              </a:rPr>
              <a:t>pamiatkam</a:t>
            </a:r>
            <a:r>
              <a:rPr lang="cs-CZ" sz="2000" dirty="0">
                <a:solidFill>
                  <a:schemeClr val="tx2"/>
                </a:solidFill>
                <a:cs typeface="Arial" charset="0"/>
              </a:rPr>
              <a:t> (</a:t>
            </a:r>
            <a:r>
              <a:rPr lang="cs-CZ" sz="2000" dirty="0" err="1">
                <a:solidFill>
                  <a:schemeClr val="tx2"/>
                </a:solidFill>
                <a:cs typeface="Arial" charset="0"/>
              </a:rPr>
              <a:t>napr</a:t>
            </a:r>
            <a:r>
              <a:rPr lang="cs-CZ" sz="2000" dirty="0">
                <a:solidFill>
                  <a:schemeClr val="tx2"/>
                </a:solidFill>
                <a:cs typeface="Arial" charset="0"/>
              </a:rPr>
              <a:t>. </a:t>
            </a:r>
            <a:r>
              <a:rPr lang="cs-CZ" sz="2000" dirty="0" err="1">
                <a:solidFill>
                  <a:schemeClr val="tx2"/>
                </a:solidFill>
                <a:cs typeface="Arial" charset="0"/>
              </a:rPr>
              <a:t>značenie</a:t>
            </a:r>
            <a:r>
              <a:rPr lang="cs-CZ" sz="2000" dirty="0">
                <a:solidFill>
                  <a:schemeClr val="tx2"/>
                </a:solidFill>
                <a:cs typeface="Arial" charset="0"/>
              </a:rPr>
              <a:t>, oddychové zóny) realizované </a:t>
            </a:r>
            <a:r>
              <a:rPr lang="cs-CZ" sz="2000" dirty="0" err="1">
                <a:solidFill>
                  <a:schemeClr val="tx2"/>
                </a:solidFill>
                <a:cs typeface="Arial" charset="0"/>
              </a:rPr>
              <a:t>vo</a:t>
            </a:r>
            <a:r>
              <a:rPr lang="cs-CZ" sz="2000" dirty="0">
                <a:solidFill>
                  <a:schemeClr val="tx2"/>
                </a:solidFill>
                <a:cs typeface="Arial" charset="0"/>
              </a:rPr>
              <a:t> </a:t>
            </a:r>
            <a:r>
              <a:rPr lang="cs-CZ" sz="2000" dirty="0" err="1">
                <a:solidFill>
                  <a:schemeClr val="tx2"/>
                </a:solidFill>
                <a:cs typeface="Arial" charset="0"/>
              </a:rPr>
              <a:t>forme</a:t>
            </a:r>
            <a:r>
              <a:rPr lang="cs-CZ" sz="2000" dirty="0">
                <a:solidFill>
                  <a:schemeClr val="tx2"/>
                </a:solidFill>
                <a:cs typeface="Arial" charset="0"/>
              </a:rPr>
              <a:t> </a:t>
            </a:r>
            <a:r>
              <a:rPr lang="cs-CZ" sz="2000" dirty="0" err="1">
                <a:solidFill>
                  <a:schemeClr val="tx2"/>
                </a:solidFill>
                <a:cs typeface="Arial" charset="0"/>
              </a:rPr>
              <a:t>doplnkových</a:t>
            </a:r>
            <a:r>
              <a:rPr lang="cs-CZ" sz="2000" dirty="0">
                <a:solidFill>
                  <a:schemeClr val="tx2"/>
                </a:solidFill>
                <a:cs typeface="Arial" charset="0"/>
              </a:rPr>
              <a:t> </a:t>
            </a:r>
            <a:r>
              <a:rPr lang="cs-CZ" sz="2000" dirty="0" err="1">
                <a:solidFill>
                  <a:schemeClr val="tx2"/>
                </a:solidFill>
                <a:cs typeface="Arial" charset="0"/>
              </a:rPr>
              <a:t>aktivít</a:t>
            </a:r>
            <a:r>
              <a:rPr lang="cs-CZ" sz="2000" dirty="0">
                <a:solidFill>
                  <a:schemeClr val="tx2"/>
                </a:solidFill>
                <a:cs typeface="Arial" charset="0"/>
              </a:rPr>
              <a:t>. V rámci fondu malých </a:t>
            </a:r>
            <a:r>
              <a:rPr lang="cs-CZ" sz="2000" dirty="0" err="1">
                <a:solidFill>
                  <a:schemeClr val="tx2"/>
                </a:solidFill>
                <a:cs typeface="Arial" charset="0"/>
              </a:rPr>
              <a:t>projektov</a:t>
            </a:r>
            <a:r>
              <a:rPr lang="cs-CZ" sz="2000" dirty="0">
                <a:solidFill>
                  <a:schemeClr val="tx2"/>
                </a:solidFill>
                <a:cs typeface="Arial" charset="0"/>
              </a:rPr>
              <a:t> </a:t>
            </a:r>
            <a:r>
              <a:rPr lang="cs-CZ" sz="2000" dirty="0" err="1" smtClean="0">
                <a:solidFill>
                  <a:schemeClr val="tx2"/>
                </a:solidFill>
                <a:cs typeface="Arial" charset="0"/>
              </a:rPr>
              <a:t>môžu</a:t>
            </a:r>
            <a:r>
              <a:rPr lang="cs-CZ" sz="2000" dirty="0" smtClean="0">
                <a:solidFill>
                  <a:schemeClr val="tx2"/>
                </a:solidFill>
                <a:cs typeface="Arial" charset="0"/>
              </a:rPr>
              <a:t> </a:t>
            </a:r>
            <a:r>
              <a:rPr lang="cs-CZ" sz="2000" dirty="0">
                <a:solidFill>
                  <a:schemeClr val="tx2"/>
                </a:solidFill>
                <a:cs typeface="Arial" charset="0"/>
              </a:rPr>
              <a:t>byť implementované </a:t>
            </a:r>
            <a:r>
              <a:rPr lang="cs-CZ" sz="2000" dirty="0" err="1">
                <a:solidFill>
                  <a:schemeClr val="tx2"/>
                </a:solidFill>
                <a:cs typeface="Arial" charset="0"/>
              </a:rPr>
              <a:t>ako</a:t>
            </a:r>
            <a:r>
              <a:rPr lang="cs-CZ" sz="2000" dirty="0">
                <a:solidFill>
                  <a:schemeClr val="tx2"/>
                </a:solidFill>
                <a:cs typeface="Arial" charset="0"/>
              </a:rPr>
              <a:t> plnohodnotné aktivity. </a:t>
            </a:r>
          </a:p>
          <a:p>
            <a:r>
              <a:rPr lang="cs-CZ" sz="2000" dirty="0" err="1" smtClean="0">
                <a:solidFill>
                  <a:schemeClr val="tx2"/>
                </a:solidFill>
                <a:cs typeface="Arial" charset="0"/>
              </a:rPr>
              <a:t>Plánovanie</a:t>
            </a:r>
            <a:r>
              <a:rPr lang="cs-CZ" sz="2000" dirty="0">
                <a:solidFill>
                  <a:schemeClr val="tx2"/>
                </a:solidFill>
                <a:cs typeface="Arial" charset="0"/>
              </a:rPr>
              <a:t>, </a:t>
            </a:r>
            <a:r>
              <a:rPr lang="cs-CZ" sz="2000" dirty="0" err="1">
                <a:solidFill>
                  <a:schemeClr val="tx2"/>
                </a:solidFill>
                <a:cs typeface="Arial" charset="0"/>
              </a:rPr>
              <a:t>príprava</a:t>
            </a:r>
            <a:r>
              <a:rPr lang="cs-CZ" sz="2000" dirty="0">
                <a:solidFill>
                  <a:schemeClr val="tx2"/>
                </a:solidFill>
                <a:cs typeface="Arial" charset="0"/>
              </a:rPr>
              <a:t> a </a:t>
            </a:r>
            <a:r>
              <a:rPr lang="cs-CZ" sz="2000" dirty="0" err="1">
                <a:solidFill>
                  <a:schemeClr val="tx2"/>
                </a:solidFill>
                <a:cs typeface="Arial" charset="0"/>
              </a:rPr>
              <a:t>budovanie</a:t>
            </a:r>
            <a:r>
              <a:rPr lang="cs-CZ" sz="2000" dirty="0">
                <a:solidFill>
                  <a:schemeClr val="tx2"/>
                </a:solidFill>
                <a:cs typeface="Arial" charset="0"/>
              </a:rPr>
              <a:t> cyklistických </a:t>
            </a:r>
            <a:r>
              <a:rPr lang="cs-CZ" sz="2000" dirty="0" err="1">
                <a:solidFill>
                  <a:schemeClr val="tx2"/>
                </a:solidFill>
                <a:cs typeface="Arial" charset="0"/>
              </a:rPr>
              <a:t>ciest</a:t>
            </a:r>
            <a:r>
              <a:rPr lang="cs-CZ" sz="2000" dirty="0">
                <a:solidFill>
                  <a:schemeClr val="tx2"/>
                </a:solidFill>
                <a:cs typeface="Arial" charset="0"/>
              </a:rPr>
              <a:t> a turistických </a:t>
            </a:r>
            <a:r>
              <a:rPr lang="cs-CZ" sz="2000" dirty="0" err="1">
                <a:solidFill>
                  <a:schemeClr val="tx2"/>
                </a:solidFill>
                <a:cs typeface="Arial" charset="0"/>
              </a:rPr>
              <a:t>chodníkov</a:t>
            </a:r>
            <a:r>
              <a:rPr lang="cs-CZ" sz="2000" dirty="0">
                <a:solidFill>
                  <a:schemeClr val="tx2"/>
                </a:solidFill>
                <a:cs typeface="Arial" charset="0"/>
              </a:rPr>
              <a:t> s </a:t>
            </a:r>
            <a:r>
              <a:rPr lang="cs-CZ" sz="2000" dirty="0" err="1">
                <a:solidFill>
                  <a:schemeClr val="tx2"/>
                </a:solidFill>
                <a:cs typeface="Arial" charset="0"/>
              </a:rPr>
              <a:t>dôrazom</a:t>
            </a:r>
            <a:r>
              <a:rPr lang="cs-CZ" sz="2000" dirty="0">
                <a:solidFill>
                  <a:schemeClr val="tx2"/>
                </a:solidFill>
                <a:cs typeface="Arial" charset="0"/>
              </a:rPr>
              <a:t> na </a:t>
            </a:r>
            <a:r>
              <a:rPr lang="cs-CZ" sz="2000" dirty="0" err="1">
                <a:solidFill>
                  <a:schemeClr val="tx2"/>
                </a:solidFill>
                <a:cs typeface="Arial" charset="0"/>
              </a:rPr>
              <a:t>zlepšenie</a:t>
            </a:r>
            <a:r>
              <a:rPr lang="cs-CZ" sz="2000" dirty="0">
                <a:solidFill>
                  <a:schemeClr val="tx2"/>
                </a:solidFill>
                <a:cs typeface="Arial" charset="0"/>
              </a:rPr>
              <a:t> </a:t>
            </a:r>
            <a:r>
              <a:rPr lang="cs-CZ" sz="2000" dirty="0" err="1">
                <a:solidFill>
                  <a:schemeClr val="tx2"/>
                </a:solidFill>
                <a:cs typeface="Arial" charset="0"/>
              </a:rPr>
              <a:t>prepojenia</a:t>
            </a:r>
            <a:r>
              <a:rPr lang="cs-CZ" sz="2000" dirty="0">
                <a:solidFill>
                  <a:schemeClr val="tx2"/>
                </a:solidFill>
                <a:cs typeface="Arial" charset="0"/>
              </a:rPr>
              <a:t> </a:t>
            </a:r>
            <a:r>
              <a:rPr lang="cs-CZ" sz="2000" dirty="0" err="1">
                <a:solidFill>
                  <a:schemeClr val="tx2"/>
                </a:solidFill>
                <a:cs typeface="Arial" charset="0"/>
              </a:rPr>
              <a:t>kultúrne</a:t>
            </a:r>
            <a:r>
              <a:rPr lang="cs-CZ" sz="2000" dirty="0">
                <a:solidFill>
                  <a:schemeClr val="tx2"/>
                </a:solidFill>
                <a:cs typeface="Arial" charset="0"/>
              </a:rPr>
              <a:t> a </a:t>
            </a:r>
            <a:r>
              <a:rPr lang="cs-CZ" sz="2000" dirty="0" err="1">
                <a:solidFill>
                  <a:schemeClr val="tx2"/>
                </a:solidFill>
                <a:cs typeface="Arial" charset="0"/>
              </a:rPr>
              <a:t>prírodne</a:t>
            </a:r>
            <a:r>
              <a:rPr lang="cs-CZ" sz="2000" dirty="0">
                <a:solidFill>
                  <a:schemeClr val="tx2"/>
                </a:solidFill>
                <a:cs typeface="Arial" charset="0"/>
              </a:rPr>
              <a:t> významných </a:t>
            </a:r>
            <a:r>
              <a:rPr lang="cs-CZ" sz="2000" dirty="0" err="1">
                <a:solidFill>
                  <a:schemeClr val="tx2"/>
                </a:solidFill>
                <a:cs typeface="Arial" charset="0"/>
              </a:rPr>
              <a:t>lokalít</a:t>
            </a:r>
            <a:r>
              <a:rPr lang="cs-CZ" sz="2000" dirty="0">
                <a:solidFill>
                  <a:schemeClr val="tx2"/>
                </a:solidFill>
                <a:cs typeface="Arial" charset="0"/>
              </a:rPr>
              <a:t> </a:t>
            </a:r>
            <a:r>
              <a:rPr lang="cs-CZ" sz="2000" dirty="0" err="1">
                <a:solidFill>
                  <a:schemeClr val="tx2"/>
                </a:solidFill>
                <a:cs typeface="Arial" charset="0"/>
              </a:rPr>
              <a:t>cezhraničnom</a:t>
            </a:r>
            <a:r>
              <a:rPr lang="cs-CZ" sz="2000" dirty="0">
                <a:solidFill>
                  <a:schemeClr val="tx2"/>
                </a:solidFill>
                <a:cs typeface="Arial" charset="0"/>
              </a:rPr>
              <a:t> regióne . </a:t>
            </a:r>
          </a:p>
          <a:p>
            <a:r>
              <a:rPr lang="cs-CZ" sz="2000" dirty="0" err="1" smtClean="0">
                <a:solidFill>
                  <a:schemeClr val="tx2"/>
                </a:solidFill>
                <a:cs typeface="Arial" charset="0"/>
              </a:rPr>
              <a:t>Investičné</a:t>
            </a:r>
            <a:r>
              <a:rPr lang="cs-CZ" sz="2000" dirty="0" smtClean="0">
                <a:solidFill>
                  <a:schemeClr val="tx2"/>
                </a:solidFill>
                <a:cs typeface="Arial" charset="0"/>
              </a:rPr>
              <a:t> </a:t>
            </a:r>
            <a:r>
              <a:rPr lang="cs-CZ" sz="2000" dirty="0">
                <a:solidFill>
                  <a:schemeClr val="tx2"/>
                </a:solidFill>
                <a:cs typeface="Arial" charset="0"/>
              </a:rPr>
              <a:t>aktivity na </a:t>
            </a:r>
            <a:r>
              <a:rPr lang="cs-CZ" sz="2000" dirty="0" err="1">
                <a:solidFill>
                  <a:schemeClr val="tx2"/>
                </a:solidFill>
                <a:cs typeface="Arial" charset="0"/>
              </a:rPr>
              <a:t>zvýšenie</a:t>
            </a:r>
            <a:r>
              <a:rPr lang="cs-CZ" sz="2000" dirty="0">
                <a:solidFill>
                  <a:schemeClr val="tx2"/>
                </a:solidFill>
                <a:cs typeface="Arial" charset="0"/>
              </a:rPr>
              <a:t> dostupnosti </a:t>
            </a:r>
            <a:r>
              <a:rPr lang="cs-CZ" sz="2000" dirty="0" err="1">
                <a:solidFill>
                  <a:schemeClr val="tx2"/>
                </a:solidFill>
                <a:cs typeface="Arial" charset="0"/>
              </a:rPr>
              <a:t>lokalít</a:t>
            </a:r>
            <a:r>
              <a:rPr lang="cs-CZ" sz="2000" dirty="0">
                <a:solidFill>
                  <a:schemeClr val="tx2"/>
                </a:solidFill>
                <a:cs typeface="Arial" charset="0"/>
              </a:rPr>
              <a:t> s </a:t>
            </a:r>
            <a:r>
              <a:rPr lang="cs-CZ" sz="2000" dirty="0" err="1">
                <a:solidFill>
                  <a:schemeClr val="tx2"/>
                </a:solidFill>
                <a:cs typeface="Arial" charset="0"/>
              </a:rPr>
              <a:t>prírodnými</a:t>
            </a:r>
            <a:r>
              <a:rPr lang="cs-CZ" sz="2000" dirty="0">
                <a:solidFill>
                  <a:schemeClr val="tx2"/>
                </a:solidFill>
                <a:cs typeface="Arial" charset="0"/>
              </a:rPr>
              <a:t> a </a:t>
            </a:r>
            <a:r>
              <a:rPr lang="cs-CZ" sz="2000" dirty="0" err="1">
                <a:solidFill>
                  <a:schemeClr val="tx2"/>
                </a:solidFill>
                <a:cs typeface="Arial" charset="0"/>
              </a:rPr>
              <a:t>kultúrnymi</a:t>
            </a:r>
            <a:r>
              <a:rPr lang="cs-CZ" sz="2000" dirty="0">
                <a:solidFill>
                  <a:schemeClr val="tx2"/>
                </a:solidFill>
                <a:cs typeface="Arial" charset="0"/>
              </a:rPr>
              <a:t> </a:t>
            </a:r>
            <a:r>
              <a:rPr lang="cs-CZ" sz="2000" dirty="0" err="1">
                <a:solidFill>
                  <a:schemeClr val="tx2"/>
                </a:solidFill>
                <a:cs typeface="Arial" charset="0"/>
              </a:rPr>
              <a:t>pamiatkami</a:t>
            </a:r>
            <a:r>
              <a:rPr lang="cs-CZ" sz="2000" dirty="0">
                <a:solidFill>
                  <a:schemeClr val="tx2"/>
                </a:solidFill>
                <a:cs typeface="Arial" charset="0"/>
              </a:rPr>
              <a:t> </a:t>
            </a:r>
            <a:r>
              <a:rPr lang="cs-CZ" sz="2000" dirty="0" err="1">
                <a:solidFill>
                  <a:schemeClr val="tx2"/>
                </a:solidFill>
                <a:cs typeface="Arial" charset="0"/>
              </a:rPr>
              <a:t>prostredníctvom</a:t>
            </a:r>
            <a:r>
              <a:rPr lang="cs-CZ" sz="2000" dirty="0">
                <a:solidFill>
                  <a:schemeClr val="tx2"/>
                </a:solidFill>
                <a:cs typeface="Arial" charset="0"/>
              </a:rPr>
              <a:t> </a:t>
            </a:r>
            <a:r>
              <a:rPr lang="cs-CZ" sz="2000" dirty="0" err="1">
                <a:solidFill>
                  <a:schemeClr val="tx2"/>
                </a:solidFill>
                <a:cs typeface="Arial" charset="0"/>
              </a:rPr>
              <a:t>zlepšenia</a:t>
            </a:r>
            <a:r>
              <a:rPr lang="cs-CZ" sz="2000" dirty="0">
                <a:solidFill>
                  <a:schemeClr val="tx2"/>
                </a:solidFill>
                <a:cs typeface="Arial" charset="0"/>
              </a:rPr>
              <a:t> stavu </a:t>
            </a:r>
            <a:r>
              <a:rPr lang="cs-CZ" sz="2000" dirty="0" err="1">
                <a:solidFill>
                  <a:schemeClr val="tx2"/>
                </a:solidFill>
                <a:cs typeface="Arial" charset="0"/>
              </a:rPr>
              <a:t>ciest</a:t>
            </a:r>
            <a:r>
              <a:rPr lang="cs-CZ" sz="2000" dirty="0">
                <a:solidFill>
                  <a:schemeClr val="tx2"/>
                </a:solidFill>
                <a:cs typeface="Arial" charset="0"/>
              </a:rPr>
              <a:t> II. a III. </a:t>
            </a:r>
            <a:r>
              <a:rPr lang="cs-CZ" sz="2000" dirty="0" err="1">
                <a:solidFill>
                  <a:schemeClr val="tx2"/>
                </a:solidFill>
                <a:cs typeface="Arial" charset="0"/>
              </a:rPr>
              <a:t>triedy</a:t>
            </a:r>
            <a:r>
              <a:rPr lang="cs-CZ" sz="2000" dirty="0">
                <a:solidFill>
                  <a:schemeClr val="tx2"/>
                </a:solidFill>
                <a:cs typeface="Arial" charset="0"/>
              </a:rPr>
              <a:t> (</a:t>
            </a:r>
            <a:r>
              <a:rPr lang="cs-CZ" sz="2000" dirty="0" err="1">
                <a:solidFill>
                  <a:schemeClr val="tx2"/>
                </a:solidFill>
                <a:cs typeface="Arial" charset="0"/>
              </a:rPr>
              <a:t>rekonštrukcia</a:t>
            </a:r>
            <a:r>
              <a:rPr lang="cs-CZ" sz="2000" dirty="0">
                <a:solidFill>
                  <a:schemeClr val="tx2"/>
                </a:solidFill>
                <a:cs typeface="Arial" charset="0"/>
              </a:rPr>
              <a:t> vybraných cestných </a:t>
            </a:r>
            <a:r>
              <a:rPr lang="cs-CZ" sz="2000" dirty="0" err="1">
                <a:solidFill>
                  <a:schemeClr val="tx2"/>
                </a:solidFill>
                <a:cs typeface="Arial" charset="0"/>
              </a:rPr>
              <a:t>úsekov</a:t>
            </a:r>
            <a:r>
              <a:rPr lang="cs-CZ" sz="2000" dirty="0">
                <a:solidFill>
                  <a:schemeClr val="tx2"/>
                </a:solidFill>
                <a:cs typeface="Arial" charset="0"/>
              </a:rPr>
              <a:t>, </a:t>
            </a:r>
            <a:r>
              <a:rPr lang="cs-CZ" sz="2000" dirty="0" err="1">
                <a:solidFill>
                  <a:schemeClr val="tx2"/>
                </a:solidFill>
                <a:cs typeface="Arial" charset="0"/>
              </a:rPr>
              <a:t>zlepšenie</a:t>
            </a:r>
            <a:r>
              <a:rPr lang="cs-CZ" sz="2000" dirty="0">
                <a:solidFill>
                  <a:schemeClr val="tx2"/>
                </a:solidFill>
                <a:cs typeface="Arial" charset="0"/>
              </a:rPr>
              <a:t> kvality povrchu </a:t>
            </a:r>
            <a:r>
              <a:rPr lang="cs-CZ" sz="2000" dirty="0" err="1">
                <a:solidFill>
                  <a:schemeClr val="tx2"/>
                </a:solidFill>
                <a:cs typeface="Arial" charset="0"/>
              </a:rPr>
              <a:t>vozoviek</a:t>
            </a:r>
            <a:r>
              <a:rPr lang="cs-CZ" sz="2000" dirty="0">
                <a:solidFill>
                  <a:schemeClr val="tx2"/>
                </a:solidFill>
                <a:cs typeface="Arial" charset="0"/>
              </a:rPr>
              <a:t>, obnova </a:t>
            </a:r>
            <a:r>
              <a:rPr lang="cs-CZ" sz="2000" dirty="0" err="1">
                <a:solidFill>
                  <a:schemeClr val="tx2"/>
                </a:solidFill>
                <a:cs typeface="Arial" charset="0"/>
              </a:rPr>
              <a:t>existujúcich</a:t>
            </a:r>
            <a:r>
              <a:rPr lang="cs-CZ" sz="2000" dirty="0">
                <a:solidFill>
                  <a:schemeClr val="tx2"/>
                </a:solidFill>
                <a:cs typeface="Arial" charset="0"/>
              </a:rPr>
              <a:t> a </a:t>
            </a:r>
            <a:r>
              <a:rPr lang="cs-CZ" sz="2000" dirty="0" err="1">
                <a:solidFill>
                  <a:schemeClr val="tx2"/>
                </a:solidFill>
                <a:cs typeface="Arial" charset="0"/>
              </a:rPr>
              <a:t>vybudovanie</a:t>
            </a:r>
            <a:r>
              <a:rPr lang="cs-CZ" sz="2000" dirty="0">
                <a:solidFill>
                  <a:schemeClr val="tx2"/>
                </a:solidFill>
                <a:cs typeface="Arial" charset="0"/>
              </a:rPr>
              <a:t> nových cestných </a:t>
            </a:r>
            <a:r>
              <a:rPr lang="cs-CZ" sz="2000" dirty="0" err="1">
                <a:solidFill>
                  <a:schemeClr val="tx2"/>
                </a:solidFill>
                <a:cs typeface="Arial" charset="0"/>
              </a:rPr>
              <a:t>prvkov</a:t>
            </a:r>
            <a:r>
              <a:rPr lang="cs-CZ" sz="2000" dirty="0">
                <a:solidFill>
                  <a:schemeClr val="tx2"/>
                </a:solidFill>
                <a:cs typeface="Arial" charset="0"/>
              </a:rPr>
              <a:t>). </a:t>
            </a:r>
          </a:p>
          <a:p>
            <a:r>
              <a:rPr lang="cs-CZ" sz="2000" dirty="0" smtClean="0">
                <a:solidFill>
                  <a:schemeClr val="tx2"/>
                </a:solidFill>
                <a:cs typeface="Arial" charset="0"/>
              </a:rPr>
              <a:t>Činnosti </a:t>
            </a:r>
            <a:r>
              <a:rPr lang="cs-CZ" sz="2000" dirty="0" err="1">
                <a:solidFill>
                  <a:schemeClr val="tx2"/>
                </a:solidFill>
                <a:cs typeface="Arial" charset="0"/>
              </a:rPr>
              <a:t>podporujúce</a:t>
            </a:r>
            <a:r>
              <a:rPr lang="cs-CZ" sz="2000" dirty="0">
                <a:solidFill>
                  <a:schemeClr val="tx2"/>
                </a:solidFill>
                <a:cs typeface="Arial" charset="0"/>
              </a:rPr>
              <a:t> tvorbu ucelených tematických </a:t>
            </a:r>
            <a:r>
              <a:rPr lang="cs-CZ" sz="2000" dirty="0" err="1">
                <a:solidFill>
                  <a:schemeClr val="tx2"/>
                </a:solidFill>
                <a:cs typeface="Arial" charset="0"/>
              </a:rPr>
              <a:t>produktov</a:t>
            </a:r>
            <a:r>
              <a:rPr lang="cs-CZ" sz="2000" dirty="0">
                <a:solidFill>
                  <a:schemeClr val="tx2"/>
                </a:solidFill>
                <a:cs typeface="Arial" charset="0"/>
              </a:rPr>
              <a:t> </a:t>
            </a:r>
            <a:r>
              <a:rPr lang="cs-CZ" sz="2000" dirty="0" err="1">
                <a:solidFill>
                  <a:schemeClr val="tx2"/>
                </a:solidFill>
                <a:cs typeface="Arial" charset="0"/>
              </a:rPr>
              <a:t>zaloţených</a:t>
            </a:r>
            <a:r>
              <a:rPr lang="cs-CZ" sz="2000" dirty="0">
                <a:solidFill>
                  <a:schemeClr val="tx2"/>
                </a:solidFill>
                <a:cs typeface="Arial" charset="0"/>
              </a:rPr>
              <a:t> na </a:t>
            </a:r>
            <a:r>
              <a:rPr lang="cs-CZ" sz="2000" dirty="0" err="1">
                <a:solidFill>
                  <a:schemeClr val="tx2"/>
                </a:solidFill>
                <a:cs typeface="Arial" charset="0"/>
              </a:rPr>
              <a:t>vyuţívaní</a:t>
            </a:r>
            <a:r>
              <a:rPr lang="cs-CZ" sz="2000" dirty="0">
                <a:solidFill>
                  <a:schemeClr val="tx2"/>
                </a:solidFill>
                <a:cs typeface="Arial" charset="0"/>
              </a:rPr>
              <a:t> </a:t>
            </a:r>
            <a:r>
              <a:rPr lang="cs-CZ" sz="2000" dirty="0" err="1">
                <a:solidFill>
                  <a:schemeClr val="tx2"/>
                </a:solidFill>
                <a:cs typeface="Arial" charset="0"/>
              </a:rPr>
              <a:t>prírodného</a:t>
            </a:r>
            <a:r>
              <a:rPr lang="cs-CZ" sz="2000" dirty="0">
                <a:solidFill>
                  <a:schemeClr val="tx2"/>
                </a:solidFill>
                <a:cs typeface="Arial" charset="0"/>
              </a:rPr>
              <a:t> a </a:t>
            </a:r>
            <a:r>
              <a:rPr lang="cs-CZ" sz="2000" dirty="0" err="1">
                <a:solidFill>
                  <a:schemeClr val="tx2"/>
                </a:solidFill>
                <a:cs typeface="Arial" charset="0"/>
              </a:rPr>
              <a:t>kultúrneho</a:t>
            </a:r>
            <a:r>
              <a:rPr lang="cs-CZ" sz="2000" dirty="0">
                <a:solidFill>
                  <a:schemeClr val="tx2"/>
                </a:solidFill>
                <a:cs typeface="Arial" charset="0"/>
              </a:rPr>
              <a:t> </a:t>
            </a:r>
            <a:r>
              <a:rPr lang="cs-CZ" sz="2000" dirty="0" err="1">
                <a:solidFill>
                  <a:schemeClr val="tx2"/>
                </a:solidFill>
                <a:cs typeface="Arial" charset="0"/>
              </a:rPr>
              <a:t>dedičstva</a:t>
            </a:r>
            <a:r>
              <a:rPr lang="cs-CZ" sz="2000" dirty="0">
                <a:solidFill>
                  <a:schemeClr val="tx2"/>
                </a:solidFill>
                <a:cs typeface="Arial" charset="0"/>
              </a:rPr>
              <a:t>, t.j. </a:t>
            </a:r>
            <a:r>
              <a:rPr lang="cs-CZ" sz="2000" dirty="0" err="1">
                <a:solidFill>
                  <a:schemeClr val="tx2"/>
                </a:solidFill>
                <a:cs typeface="Arial" charset="0"/>
              </a:rPr>
              <a:t>spájanie</a:t>
            </a:r>
            <a:r>
              <a:rPr lang="cs-CZ" sz="2000" dirty="0">
                <a:solidFill>
                  <a:schemeClr val="tx2"/>
                </a:solidFill>
                <a:cs typeface="Arial" charset="0"/>
              </a:rPr>
              <a:t> </a:t>
            </a:r>
            <a:r>
              <a:rPr lang="cs-CZ" sz="2000" dirty="0" err="1">
                <a:solidFill>
                  <a:schemeClr val="tx2"/>
                </a:solidFill>
                <a:cs typeface="Arial" charset="0"/>
              </a:rPr>
              <a:t>viacerých</a:t>
            </a:r>
            <a:r>
              <a:rPr lang="cs-CZ" sz="2000" dirty="0">
                <a:solidFill>
                  <a:schemeClr val="tx2"/>
                </a:solidFill>
                <a:cs typeface="Arial" charset="0"/>
              </a:rPr>
              <a:t> </a:t>
            </a:r>
            <a:r>
              <a:rPr lang="cs-CZ" sz="2000" dirty="0" err="1">
                <a:solidFill>
                  <a:schemeClr val="tx2"/>
                </a:solidFill>
                <a:cs typeface="Arial" charset="0"/>
              </a:rPr>
              <a:t>objektov</a:t>
            </a:r>
            <a:r>
              <a:rPr lang="cs-CZ" sz="2000" dirty="0">
                <a:solidFill>
                  <a:schemeClr val="tx2"/>
                </a:solidFill>
                <a:cs typeface="Arial" charset="0"/>
              </a:rPr>
              <a:t> </a:t>
            </a:r>
            <a:r>
              <a:rPr lang="cs-CZ" sz="2000" dirty="0" err="1">
                <a:solidFill>
                  <a:schemeClr val="tx2"/>
                </a:solidFill>
                <a:cs typeface="Arial" charset="0"/>
              </a:rPr>
              <a:t>kultúrneho</a:t>
            </a:r>
            <a:r>
              <a:rPr lang="cs-CZ" sz="2000" dirty="0">
                <a:solidFill>
                  <a:schemeClr val="tx2"/>
                </a:solidFill>
                <a:cs typeface="Arial" charset="0"/>
              </a:rPr>
              <a:t> a </a:t>
            </a:r>
            <a:r>
              <a:rPr lang="cs-CZ" sz="2000" dirty="0" err="1">
                <a:solidFill>
                  <a:schemeClr val="tx2"/>
                </a:solidFill>
                <a:cs typeface="Arial" charset="0"/>
              </a:rPr>
              <a:t>prírodného</a:t>
            </a:r>
            <a:r>
              <a:rPr lang="cs-CZ" sz="2000" dirty="0">
                <a:solidFill>
                  <a:schemeClr val="tx2"/>
                </a:solidFill>
                <a:cs typeface="Arial" charset="0"/>
              </a:rPr>
              <a:t> </a:t>
            </a:r>
            <a:r>
              <a:rPr lang="cs-CZ" sz="2000" dirty="0" err="1">
                <a:solidFill>
                  <a:schemeClr val="tx2"/>
                </a:solidFill>
                <a:cs typeface="Arial" charset="0"/>
              </a:rPr>
              <a:t>dedičstva</a:t>
            </a:r>
            <a:r>
              <a:rPr lang="cs-CZ" sz="2000" dirty="0">
                <a:solidFill>
                  <a:schemeClr val="tx2"/>
                </a:solidFill>
                <a:cs typeface="Arial" charset="0"/>
              </a:rPr>
              <a:t> </a:t>
            </a:r>
            <a:r>
              <a:rPr lang="cs-CZ" sz="2000" dirty="0" err="1">
                <a:solidFill>
                  <a:schemeClr val="tx2"/>
                </a:solidFill>
                <a:cs typeface="Arial" charset="0"/>
              </a:rPr>
              <a:t>ako</a:t>
            </a:r>
            <a:r>
              <a:rPr lang="cs-CZ" sz="2000" dirty="0">
                <a:solidFill>
                  <a:schemeClr val="tx2"/>
                </a:solidFill>
                <a:cs typeface="Arial" charset="0"/>
              </a:rPr>
              <a:t> ucelených </a:t>
            </a:r>
            <a:r>
              <a:rPr lang="cs-CZ" sz="2000" dirty="0" err="1">
                <a:solidFill>
                  <a:schemeClr val="tx2"/>
                </a:solidFill>
                <a:cs typeface="Arial" charset="0"/>
              </a:rPr>
              <a:t>produktov</a:t>
            </a:r>
            <a:r>
              <a:rPr lang="cs-CZ" sz="2000" dirty="0">
                <a:solidFill>
                  <a:schemeClr val="tx2"/>
                </a:solidFill>
                <a:cs typeface="Arial" charset="0"/>
              </a:rPr>
              <a:t> </a:t>
            </a:r>
            <a:r>
              <a:rPr lang="cs-CZ" sz="2000" dirty="0" err="1">
                <a:solidFill>
                  <a:schemeClr val="tx2"/>
                </a:solidFill>
                <a:cs typeface="Arial" charset="0"/>
              </a:rPr>
              <a:t>pre</a:t>
            </a:r>
            <a:r>
              <a:rPr lang="cs-CZ" sz="2000" dirty="0">
                <a:solidFill>
                  <a:schemeClr val="tx2"/>
                </a:solidFill>
                <a:cs typeface="Arial" charset="0"/>
              </a:rPr>
              <a:t> </a:t>
            </a:r>
            <a:r>
              <a:rPr lang="cs-CZ" sz="2000" dirty="0" err="1">
                <a:solidFill>
                  <a:schemeClr val="tx2"/>
                </a:solidFill>
                <a:cs typeface="Arial" charset="0"/>
              </a:rPr>
              <a:t>návštevníkov</a:t>
            </a:r>
            <a:r>
              <a:rPr lang="cs-CZ" sz="2000" dirty="0">
                <a:solidFill>
                  <a:schemeClr val="tx2"/>
                </a:solidFill>
                <a:cs typeface="Arial" charset="0"/>
              </a:rPr>
              <a:t>. </a:t>
            </a:r>
          </a:p>
          <a:p>
            <a:r>
              <a:rPr lang="cs-CZ" sz="2000" dirty="0" smtClean="0">
                <a:solidFill>
                  <a:schemeClr val="tx2"/>
                </a:solidFill>
                <a:cs typeface="Arial" charset="0"/>
              </a:rPr>
              <a:t>Podpora </a:t>
            </a:r>
            <a:r>
              <a:rPr lang="cs-CZ" sz="2000" dirty="0" err="1">
                <a:solidFill>
                  <a:schemeClr val="tx2"/>
                </a:solidFill>
                <a:cs typeface="Arial" charset="0"/>
              </a:rPr>
              <a:t>zavádzania</a:t>
            </a:r>
            <a:r>
              <a:rPr lang="cs-CZ" sz="2000" dirty="0">
                <a:solidFill>
                  <a:schemeClr val="tx2"/>
                </a:solidFill>
                <a:cs typeface="Arial" charset="0"/>
              </a:rPr>
              <a:t> </a:t>
            </a:r>
            <a:r>
              <a:rPr lang="cs-CZ" sz="2000" dirty="0" err="1" smtClean="0">
                <a:solidFill>
                  <a:schemeClr val="tx2"/>
                </a:solidFill>
                <a:cs typeface="Arial" charset="0"/>
              </a:rPr>
              <a:t>služieb</a:t>
            </a:r>
            <a:r>
              <a:rPr lang="cs-CZ" sz="2000" dirty="0" smtClean="0">
                <a:solidFill>
                  <a:schemeClr val="tx2"/>
                </a:solidFill>
                <a:cs typeface="Arial" charset="0"/>
              </a:rPr>
              <a:t> </a:t>
            </a:r>
            <a:r>
              <a:rPr lang="cs-CZ" sz="2000" dirty="0" err="1">
                <a:solidFill>
                  <a:schemeClr val="tx2"/>
                </a:solidFill>
                <a:cs typeface="Arial" charset="0"/>
              </a:rPr>
              <a:t>podporujúcich</a:t>
            </a:r>
            <a:r>
              <a:rPr lang="cs-CZ" sz="2000" dirty="0">
                <a:solidFill>
                  <a:schemeClr val="tx2"/>
                </a:solidFill>
                <a:cs typeface="Arial" charset="0"/>
              </a:rPr>
              <a:t> </a:t>
            </a:r>
            <a:r>
              <a:rPr lang="cs-CZ" sz="2000" dirty="0" err="1">
                <a:solidFill>
                  <a:schemeClr val="tx2"/>
                </a:solidFill>
                <a:cs typeface="Arial" charset="0"/>
              </a:rPr>
              <a:t>vyuţívanie</a:t>
            </a:r>
            <a:r>
              <a:rPr lang="cs-CZ" sz="2000" dirty="0">
                <a:solidFill>
                  <a:schemeClr val="tx2"/>
                </a:solidFill>
                <a:cs typeface="Arial" charset="0"/>
              </a:rPr>
              <a:t> potenciálu </a:t>
            </a:r>
            <a:r>
              <a:rPr lang="cs-CZ" sz="2000" dirty="0" err="1">
                <a:solidFill>
                  <a:schemeClr val="tx2"/>
                </a:solidFill>
                <a:cs typeface="Arial" charset="0"/>
              </a:rPr>
              <a:t>kultúrneho</a:t>
            </a:r>
            <a:r>
              <a:rPr lang="cs-CZ" sz="2000" dirty="0">
                <a:solidFill>
                  <a:schemeClr val="tx2"/>
                </a:solidFill>
                <a:cs typeface="Arial" charset="0"/>
              </a:rPr>
              <a:t> a </a:t>
            </a:r>
            <a:r>
              <a:rPr lang="cs-CZ" sz="2000" dirty="0" err="1">
                <a:solidFill>
                  <a:schemeClr val="tx2"/>
                </a:solidFill>
                <a:cs typeface="Arial" charset="0"/>
              </a:rPr>
              <a:t>prírodného</a:t>
            </a:r>
            <a:r>
              <a:rPr lang="cs-CZ" sz="2000" dirty="0">
                <a:solidFill>
                  <a:schemeClr val="tx2"/>
                </a:solidFill>
                <a:cs typeface="Arial" charset="0"/>
              </a:rPr>
              <a:t> </a:t>
            </a:r>
            <a:r>
              <a:rPr lang="cs-CZ" sz="2000" dirty="0" err="1">
                <a:solidFill>
                  <a:schemeClr val="tx2"/>
                </a:solidFill>
                <a:cs typeface="Arial" charset="0"/>
              </a:rPr>
              <a:t>dedičstva</a:t>
            </a:r>
            <a:r>
              <a:rPr lang="cs-CZ" sz="2000" dirty="0">
                <a:solidFill>
                  <a:schemeClr val="tx2"/>
                </a:solidFill>
                <a:cs typeface="Arial" charset="0"/>
              </a:rPr>
              <a:t>. </a:t>
            </a:r>
          </a:p>
          <a:p>
            <a:r>
              <a:rPr lang="cs-CZ" sz="2000" dirty="0" smtClean="0">
                <a:solidFill>
                  <a:schemeClr val="tx2"/>
                </a:solidFill>
                <a:cs typeface="Arial" charset="0"/>
              </a:rPr>
              <a:t>Aktivity </a:t>
            </a:r>
            <a:r>
              <a:rPr lang="cs-CZ" sz="2000" dirty="0">
                <a:solidFill>
                  <a:schemeClr val="tx2"/>
                </a:solidFill>
                <a:cs typeface="Arial" charset="0"/>
              </a:rPr>
              <a:t>na </a:t>
            </a:r>
            <a:r>
              <a:rPr lang="cs-CZ" sz="2000" dirty="0" err="1">
                <a:solidFill>
                  <a:schemeClr val="tx2"/>
                </a:solidFill>
                <a:cs typeface="Arial" charset="0"/>
              </a:rPr>
              <a:t>prezentáciu</a:t>
            </a:r>
            <a:r>
              <a:rPr lang="cs-CZ" sz="2000" dirty="0">
                <a:solidFill>
                  <a:schemeClr val="tx2"/>
                </a:solidFill>
                <a:cs typeface="Arial" charset="0"/>
              </a:rPr>
              <a:t> </a:t>
            </a:r>
            <a:r>
              <a:rPr lang="cs-CZ" sz="2000" dirty="0" err="1">
                <a:solidFill>
                  <a:schemeClr val="tx2"/>
                </a:solidFill>
                <a:cs typeface="Arial" charset="0"/>
              </a:rPr>
              <a:t>prírodného</a:t>
            </a:r>
            <a:r>
              <a:rPr lang="cs-CZ" sz="2000" dirty="0">
                <a:solidFill>
                  <a:schemeClr val="tx2"/>
                </a:solidFill>
                <a:cs typeface="Arial" charset="0"/>
              </a:rPr>
              <a:t> a </a:t>
            </a:r>
            <a:r>
              <a:rPr lang="cs-CZ" sz="2000" dirty="0" err="1">
                <a:solidFill>
                  <a:schemeClr val="tx2"/>
                </a:solidFill>
                <a:cs typeface="Arial" charset="0"/>
              </a:rPr>
              <a:t>kultúrneho</a:t>
            </a:r>
            <a:r>
              <a:rPr lang="cs-CZ" sz="2000" dirty="0">
                <a:solidFill>
                  <a:schemeClr val="tx2"/>
                </a:solidFill>
                <a:cs typeface="Arial" charset="0"/>
              </a:rPr>
              <a:t> </a:t>
            </a:r>
            <a:r>
              <a:rPr lang="cs-CZ" sz="2000" dirty="0" err="1">
                <a:solidFill>
                  <a:schemeClr val="tx2"/>
                </a:solidFill>
                <a:cs typeface="Arial" charset="0"/>
              </a:rPr>
              <a:t>dedičstva</a:t>
            </a:r>
            <a:r>
              <a:rPr lang="cs-CZ" sz="2000" dirty="0">
                <a:solidFill>
                  <a:schemeClr val="tx2"/>
                </a:solidFill>
                <a:cs typeface="Arial" charset="0"/>
              </a:rPr>
              <a:t> realizované </a:t>
            </a:r>
            <a:r>
              <a:rPr lang="cs-CZ" sz="2000" dirty="0" err="1">
                <a:solidFill>
                  <a:schemeClr val="tx2"/>
                </a:solidFill>
                <a:cs typeface="Arial" charset="0"/>
              </a:rPr>
              <a:t>vo</a:t>
            </a:r>
            <a:r>
              <a:rPr lang="cs-CZ" sz="2000" dirty="0">
                <a:solidFill>
                  <a:schemeClr val="tx2"/>
                </a:solidFill>
                <a:cs typeface="Arial" charset="0"/>
              </a:rPr>
              <a:t> </a:t>
            </a:r>
            <a:r>
              <a:rPr lang="cs-CZ" sz="2000" dirty="0" err="1">
                <a:solidFill>
                  <a:schemeClr val="tx2"/>
                </a:solidFill>
                <a:cs typeface="Arial" charset="0"/>
              </a:rPr>
              <a:t>forme</a:t>
            </a:r>
            <a:r>
              <a:rPr lang="cs-CZ" sz="2000" dirty="0">
                <a:solidFill>
                  <a:schemeClr val="tx2"/>
                </a:solidFill>
                <a:cs typeface="Arial" charset="0"/>
              </a:rPr>
              <a:t> </a:t>
            </a:r>
            <a:r>
              <a:rPr lang="cs-CZ" sz="2000" dirty="0" err="1">
                <a:solidFill>
                  <a:schemeClr val="tx2"/>
                </a:solidFill>
                <a:cs typeface="Arial" charset="0"/>
              </a:rPr>
              <a:t>doplnkových</a:t>
            </a:r>
            <a:r>
              <a:rPr lang="cs-CZ" sz="2000" dirty="0">
                <a:solidFill>
                  <a:schemeClr val="tx2"/>
                </a:solidFill>
                <a:cs typeface="Arial" charset="0"/>
              </a:rPr>
              <a:t> </a:t>
            </a:r>
            <a:r>
              <a:rPr lang="cs-CZ" sz="2000" dirty="0" err="1">
                <a:solidFill>
                  <a:schemeClr val="tx2"/>
                </a:solidFill>
                <a:cs typeface="Arial" charset="0"/>
              </a:rPr>
              <a:t>aktivít</a:t>
            </a:r>
            <a:r>
              <a:rPr lang="cs-CZ" sz="2000" dirty="0">
                <a:solidFill>
                  <a:schemeClr val="tx2"/>
                </a:solidFill>
                <a:cs typeface="Arial" charset="0"/>
              </a:rPr>
              <a:t>. </a:t>
            </a:r>
          </a:p>
          <a:p>
            <a:pPr marL="0" indent="0">
              <a:buNone/>
            </a:pPr>
            <a:r>
              <a:rPr lang="cs-CZ" dirty="0"/>
              <a:t>	</a:t>
            </a:r>
          </a:p>
        </p:txBody>
      </p:sp>
    </p:spTree>
    <p:extLst>
      <p:ext uri="{BB962C8B-B14F-4D97-AF65-F5344CB8AC3E}">
        <p14:creationId xmlns:p14="http://schemas.microsoft.com/office/powerpoint/2010/main" val="3012798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bwMode="auto">
          <a:xfrm>
            <a:off x="611560" y="836712"/>
            <a:ext cx="8229600" cy="90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92D050"/>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cs-CZ" altLang="cs-CZ" sz="3200" b="1" dirty="0" smtClean="0">
                <a:latin typeface="Arial" charset="0"/>
                <a:cs typeface="Arial" charset="0"/>
              </a:rPr>
              <a:t>Programy přeshraniční spolupráce</a:t>
            </a:r>
            <a:endParaRPr lang="cs-CZ" altLang="cs-CZ" sz="3200" b="1" dirty="0" smtClean="0">
              <a:latin typeface="Arial" charset="0"/>
              <a:cs typeface="Arial" charset="0"/>
            </a:endParaRPr>
          </a:p>
        </p:txBody>
      </p:sp>
      <p:sp>
        <p:nvSpPr>
          <p:cNvPr id="3" name="Rectangle 2"/>
          <p:cNvSpPr txBox="1">
            <a:spLocks noChangeArrowheads="1"/>
          </p:cNvSpPr>
          <p:nvPr/>
        </p:nvSpPr>
        <p:spPr bwMode="auto">
          <a:xfrm>
            <a:off x="255904" y="1628800"/>
            <a:ext cx="8676456" cy="4478474"/>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spcAft>
                <a:spcPts val="0"/>
              </a:spcAft>
              <a:buNone/>
              <a:defRPr/>
            </a:pPr>
            <a:r>
              <a:rPr lang="cs-CZ" sz="2000" b="1" dirty="0" smtClean="0">
                <a:solidFill>
                  <a:schemeClr val="tx2"/>
                </a:solidFill>
                <a:cs typeface="Arial" charset="0"/>
              </a:rPr>
              <a:t>INTERREG </a:t>
            </a:r>
            <a:r>
              <a:rPr lang="cs-CZ" sz="2000" b="1" dirty="0">
                <a:solidFill>
                  <a:schemeClr val="tx2"/>
                </a:solidFill>
                <a:cs typeface="Arial" charset="0"/>
              </a:rPr>
              <a:t>V-A </a:t>
            </a:r>
            <a:r>
              <a:rPr lang="cs-CZ" sz="2000" b="1" dirty="0" smtClean="0">
                <a:solidFill>
                  <a:schemeClr val="tx2"/>
                </a:solidFill>
                <a:cs typeface="Arial" charset="0"/>
              </a:rPr>
              <a:t>RAKOUSKO - </a:t>
            </a:r>
            <a:r>
              <a:rPr lang="cs-CZ" sz="2000" b="1" dirty="0">
                <a:solidFill>
                  <a:schemeClr val="tx2"/>
                </a:solidFill>
                <a:cs typeface="Arial" charset="0"/>
              </a:rPr>
              <a:t>ČESKÁ </a:t>
            </a:r>
            <a:r>
              <a:rPr lang="cs-CZ" sz="2000" b="1" dirty="0" smtClean="0">
                <a:solidFill>
                  <a:schemeClr val="tx2"/>
                </a:solidFill>
                <a:cs typeface="Arial" charset="0"/>
              </a:rPr>
              <a:t>REPUBLIKA</a:t>
            </a:r>
          </a:p>
          <a:p>
            <a:pPr marL="457200" lvl="1" indent="0">
              <a:spcAft>
                <a:spcPts val="0"/>
              </a:spcAft>
              <a:buNone/>
              <a:defRPr/>
            </a:pPr>
            <a:r>
              <a:rPr lang="cs-CZ" sz="2000" b="1" dirty="0" smtClean="0">
                <a:solidFill>
                  <a:schemeClr val="tx2"/>
                </a:solidFill>
                <a:cs typeface="Arial" charset="0"/>
              </a:rPr>
              <a:t>Specifický </a:t>
            </a:r>
            <a:r>
              <a:rPr lang="cs-CZ" sz="2000" b="1" dirty="0">
                <a:solidFill>
                  <a:schemeClr val="tx2"/>
                </a:solidFill>
                <a:cs typeface="Arial" charset="0"/>
              </a:rPr>
              <a:t>cíl 2.1: </a:t>
            </a:r>
            <a:r>
              <a:rPr lang="cs-CZ" sz="2000" b="1" dirty="0" smtClean="0">
                <a:solidFill>
                  <a:schemeClr val="tx2"/>
                </a:solidFill>
                <a:cs typeface="Arial" charset="0"/>
              </a:rPr>
              <a:t>Zhodnocení </a:t>
            </a:r>
            <a:r>
              <a:rPr lang="cs-CZ" sz="2000" b="1" dirty="0">
                <a:solidFill>
                  <a:schemeClr val="tx2"/>
                </a:solidFill>
                <a:cs typeface="Arial" charset="0"/>
              </a:rPr>
              <a:t>kulturního a přírodního dědictví společného regionu udržitelným </a:t>
            </a:r>
            <a:r>
              <a:rPr lang="cs-CZ" sz="2000" b="1" dirty="0" smtClean="0">
                <a:solidFill>
                  <a:schemeClr val="tx2"/>
                </a:solidFill>
                <a:cs typeface="Arial" charset="0"/>
              </a:rPr>
              <a:t>způsobem</a:t>
            </a:r>
          </a:p>
          <a:p>
            <a:pPr marL="0" indent="0">
              <a:buNone/>
            </a:pPr>
            <a:r>
              <a:rPr lang="cs-CZ" sz="2100" dirty="0">
                <a:solidFill>
                  <a:schemeClr val="tx2"/>
                </a:solidFill>
                <a:cs typeface="Arial" charset="0"/>
              </a:rPr>
              <a:t>a) systémová opatření podporující nebo vytvářející společný rámec (např. studie, strategie, plány, systematické propagační aktivity) v oblasti ochrany, rozvoje a využívání kulturního a přírodního dědictví, </a:t>
            </a:r>
          </a:p>
          <a:p>
            <a:pPr marL="0" indent="0">
              <a:buNone/>
            </a:pPr>
            <a:r>
              <a:rPr lang="cs-CZ" sz="2100" dirty="0">
                <a:solidFill>
                  <a:schemeClr val="tx2"/>
                </a:solidFill>
                <a:cs typeface="Arial" charset="0"/>
              </a:rPr>
              <a:t>b) rekonstrukce, obnova, ochrana a propagace prvků kulturního a přírodního dědictví regionu (např. přírodní monumenty, chráněné oblasti , historické památky a muzea), </a:t>
            </a:r>
          </a:p>
          <a:p>
            <a:pPr marL="0" indent="0">
              <a:buNone/>
            </a:pPr>
            <a:r>
              <a:rPr lang="cs-CZ" sz="2100" dirty="0">
                <a:solidFill>
                  <a:schemeClr val="tx2"/>
                </a:solidFill>
                <a:cs typeface="Arial" charset="0"/>
              </a:rPr>
              <a:t>c) ochrana, rozvoj a propagace nehmotného kulturního dědictví přeshraničního regionu, splňujícího definici UNESCO (např. vědomosti a zkušenosti týkající se přírody apod.) , </a:t>
            </a:r>
          </a:p>
          <a:p>
            <a:pPr marL="0" indent="0">
              <a:buNone/>
            </a:pPr>
            <a:r>
              <a:rPr lang="cs-CZ" sz="2100" dirty="0">
                <a:solidFill>
                  <a:schemeClr val="tx2"/>
                </a:solidFill>
                <a:cs typeface="Arial" charset="0"/>
              </a:rPr>
              <a:t>d) informační opatření a investice malého rozsahu v oblasti veřejně přístupné turistické infrastruktury (např. informační tabule, návštěvnické systémy) s cílem udržitelného využití kulturních a přírodních památek, </a:t>
            </a:r>
          </a:p>
          <a:p>
            <a:pPr marL="0" indent="0">
              <a:buNone/>
            </a:pPr>
            <a:r>
              <a:rPr lang="cs-CZ" sz="2100" dirty="0">
                <a:solidFill>
                  <a:schemeClr val="tx2"/>
                </a:solidFill>
                <a:cs typeface="Arial" charset="0"/>
              </a:rPr>
              <a:t>e) zlepšení dopravní infrastruktury zahrnující silnice, cyklostezky a stezky pro pěší zajištující dostupnost stávajícího kulturního a přírodního dědictví pro veřejnost. Investice do silnic mohou být podpořeny pouze jako doplňkové k jiným investicím do přírodního a kulturního dědictví, podpořeným z ESI fondů a musí jednoznačně přispívat k dosahování vybraného tematického cíle, resp. investiční priority a jejího specifického cíle. Investice do silnic musí být doprovodného charakteru a jsou realizovány pouze jako doplňkové k opatřením v oblasti ochrany a zachování přírodního a kulturního dědictví přeshraničního regionu. </a:t>
            </a:r>
          </a:p>
          <a:p>
            <a:pPr lvl="1">
              <a:spcAft>
                <a:spcPts val="0"/>
              </a:spcAft>
              <a:defRPr/>
            </a:pPr>
            <a:endParaRPr lang="cs-CZ" sz="2000" dirty="0" smtClean="0">
              <a:solidFill>
                <a:schemeClr val="tx2"/>
              </a:solidFill>
              <a:cs typeface="Arial" charset="0"/>
            </a:endParaRPr>
          </a:p>
        </p:txBody>
      </p:sp>
    </p:spTree>
    <p:extLst>
      <p:ext uri="{BB962C8B-B14F-4D97-AF65-F5344CB8AC3E}">
        <p14:creationId xmlns:p14="http://schemas.microsoft.com/office/powerpoint/2010/main" val="849158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468313" y="2708275"/>
            <a:ext cx="8229600" cy="1143000"/>
          </a:xfrm>
        </p:spPr>
        <p:txBody>
          <a:bodyPr/>
          <a:lstStyle/>
          <a:p>
            <a:r>
              <a:rPr lang="cs-CZ" altLang="cs-CZ" smtClean="0">
                <a:latin typeface="Arial" charset="0"/>
                <a:cs typeface="Arial" charset="0"/>
              </a:rPr>
              <a:t>Děkuji za pozornost</a:t>
            </a:r>
            <a:br>
              <a:rPr lang="cs-CZ" altLang="cs-CZ" smtClean="0">
                <a:latin typeface="Arial" charset="0"/>
                <a:cs typeface="Arial" charset="0"/>
              </a:rPr>
            </a:br>
            <a:r>
              <a:rPr lang="cs-CZ" altLang="cs-CZ" sz="3200" b="1" smtClean="0">
                <a:latin typeface="Arial" charset="0"/>
                <a:cs typeface="Arial" charset="0"/>
              </a:rPr>
              <a:t>www.dotaceeu.cz</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A8FD5E06E66F6743AFFC0A6AD29E7019" ma:contentTypeVersion="0" ma:contentTypeDescription="Vytvoří nový dokument" ma:contentTypeScope="" ma:versionID="43604ab9ab3389815a11b12632956402">
  <xsd:schema xmlns:xsd="http://www.w3.org/2001/XMLSchema" xmlns:xs="http://www.w3.org/2001/XMLSchema" xmlns:p="http://schemas.microsoft.com/office/2006/metadata/properties" targetNamespace="http://schemas.microsoft.com/office/2006/metadata/properties" ma:root="true" ma:fieldsID="e5030a4fb49af6ac1945304746faa32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13330C-A399-45CE-9C73-9741B23160B1}">
  <ds:schemaRefs>
    <ds:schemaRef ds:uri="http://www.w3.org/XML/1998/namespac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dcmitype/"/>
    <ds:schemaRef ds:uri="http://purl.org/dc/terms/"/>
  </ds:schemaRefs>
</ds:datastoreItem>
</file>

<file path=customXml/itemProps2.xml><?xml version="1.0" encoding="utf-8"?>
<ds:datastoreItem xmlns:ds="http://schemas.openxmlformats.org/officeDocument/2006/customXml" ds:itemID="{FFF9C655-41E4-47C3-B006-F056155653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5965</TotalTime>
  <Words>597</Words>
  <Application>Microsoft Office PowerPoint</Application>
  <PresentationFormat>Předvádění na obrazovce (4:3)</PresentationFormat>
  <Paragraphs>68</Paragraphs>
  <Slides>9</Slides>
  <Notes>2</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Děkuji za pozornost www.dotaceeu.cz</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klimes.vladimir</dc:creator>
  <cp:lastModifiedBy>Grulich Tomáš</cp:lastModifiedBy>
  <cp:revision>349</cp:revision>
  <cp:lastPrinted>2015-03-27T10:17:06Z</cp:lastPrinted>
  <dcterms:created xsi:type="dcterms:W3CDTF">2010-11-15T06:15:01Z</dcterms:created>
  <dcterms:modified xsi:type="dcterms:W3CDTF">2015-11-04T07:54:05Z</dcterms:modified>
</cp:coreProperties>
</file>