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handoutMasterIdLst>
    <p:handoutMasterId r:id="rId12"/>
  </p:handoutMasterIdLst>
  <p:sldIdLst>
    <p:sldId id="259" r:id="rId2"/>
    <p:sldId id="299" r:id="rId3"/>
    <p:sldId id="300" r:id="rId4"/>
    <p:sldId id="304" r:id="rId5"/>
    <p:sldId id="301" r:id="rId6"/>
    <p:sldId id="302" r:id="rId7"/>
    <p:sldId id="303" r:id="rId8"/>
    <p:sldId id="305" r:id="rId9"/>
    <p:sldId id="281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F3F"/>
    <a:srgbClr val="000099"/>
    <a:srgbClr val="DB7D00"/>
    <a:srgbClr val="F9E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66" autoAdjust="0"/>
    <p:restoredTop sz="79172" autoAdjust="0"/>
  </p:normalViewPr>
  <p:slideViewPr>
    <p:cSldViewPr>
      <p:cViewPr>
        <p:scale>
          <a:sx n="60" d="100"/>
          <a:sy n="60" d="100"/>
        </p:scale>
        <p:origin x="-3198" y="-77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100" d="100"/>
          <a:sy n="100" d="100"/>
        </p:scale>
        <p:origin x="-3600" y="-1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DA9FB6-D9ED-404E-AFD2-37E0835FC3D6}" type="datetimeFigureOut">
              <a:rPr lang="cs-CZ" smtClean="0"/>
              <a:pPr/>
              <a:t>7.10.2015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BA257B-425A-4350-8792-7C494188941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20806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B48070-1754-4046-9E38-6F5D9D5E9BB1}" type="datetimeFigureOut">
              <a:rPr lang="cs-CZ" smtClean="0"/>
              <a:pPr/>
              <a:t>7.10.2015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477F0F-9C0A-45F8-A7AE-EABCF911889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214698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477F0F-9C0A-45F8-A7AE-EABCF9118898}" type="slidenum">
              <a:rPr lang="cs-CZ" smtClean="0"/>
              <a:pPr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092087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200" dirty="0" smtClean="0"/>
              <a:t>Původně uvedeno „K řešení požadavky MPO zakládající nároky na úpravu MS2014+“ – to je již vyřešeno, našlo se řešení v</a:t>
            </a:r>
            <a:r>
              <a:rPr lang="cs-CZ" sz="1200" baseline="0" dirty="0" smtClean="0"/>
              <a:t> současných technických podmínkách, protože vývoj systému by šel do milionů Kč, tak se to zabalili.</a:t>
            </a:r>
            <a:endParaRPr lang="cs-CZ" sz="1200" dirty="0" smtClean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477F0F-9C0A-45F8-A7AE-EABCF9118898}" type="slidenum">
              <a:rPr lang="cs-CZ" smtClean="0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371247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Koho</a:t>
            </a:r>
            <a:r>
              <a:rPr lang="cs-CZ" baseline="0" dirty="0" smtClean="0"/>
              <a:t> nakonec zahrneme do spolupráce na metodice vyhodnocení SRR? AK ČR/RSK?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477F0F-9C0A-45F8-A7AE-EABCF9118898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763911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OP</a:t>
            </a:r>
            <a:r>
              <a:rPr lang="cs-CZ" baseline="0" dirty="0" smtClean="0"/>
              <a:t> D – průběžné výzvy na celé období</a:t>
            </a:r>
          </a:p>
          <a:p>
            <a:r>
              <a:rPr lang="cs-CZ" baseline="0" dirty="0" smtClean="0"/>
              <a:t>PRV – 1. kolo výzev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477F0F-9C0A-45F8-A7AE-EABCF9118898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269942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OP</a:t>
            </a:r>
            <a:r>
              <a:rPr lang="cs-CZ" baseline="0" dirty="0" smtClean="0"/>
              <a:t> D – průběžné výzvy na celé období</a:t>
            </a:r>
          </a:p>
          <a:p>
            <a:r>
              <a:rPr lang="cs-CZ" baseline="0" dirty="0" smtClean="0"/>
              <a:t>PRV – 1. kolo výzev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477F0F-9C0A-45F8-A7AE-EABCF9118898}" type="slidenum">
              <a:rPr lang="cs-CZ" smtClean="0"/>
              <a:pPr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2699423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OP</a:t>
            </a:r>
            <a:r>
              <a:rPr lang="cs-CZ" baseline="0" dirty="0" smtClean="0"/>
              <a:t> D – průběžné výzvy na celé období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477F0F-9C0A-45F8-A7AE-EABCF9118898}" type="slidenum">
              <a:rPr lang="cs-CZ" smtClean="0"/>
              <a:pPr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269942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OP</a:t>
            </a:r>
            <a:r>
              <a:rPr lang="cs-CZ" baseline="0" dirty="0" smtClean="0"/>
              <a:t> D – průběžné výzvy na celé období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477F0F-9C0A-45F8-A7AE-EABCF9118898}" type="slidenum">
              <a:rPr lang="cs-CZ" smtClean="0"/>
              <a:pPr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269942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1403648" y="4581128"/>
            <a:ext cx="7056784" cy="1800200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l">
              <a:spcBef>
                <a:spcPts val="1000"/>
              </a:spcBef>
              <a:spcAft>
                <a:spcPts val="1000"/>
              </a:spcAft>
              <a:buNone/>
              <a:defRPr sz="20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 smtClean="0"/>
              <a:t>autoři projektu</a:t>
            </a:r>
            <a:endParaRPr lang="cs-CZ" dirty="0"/>
          </a:p>
        </p:txBody>
      </p:sp>
      <p:sp>
        <p:nvSpPr>
          <p:cNvPr id="6" name="Nadpis 13"/>
          <p:cNvSpPr>
            <a:spLocks noGrp="1" noChangeAspect="1"/>
          </p:cNvSpPr>
          <p:nvPr>
            <p:ph type="title" hasCustomPrompt="1"/>
          </p:nvPr>
        </p:nvSpPr>
        <p:spPr>
          <a:xfrm>
            <a:off x="1403648" y="1988840"/>
            <a:ext cx="7283152" cy="1872208"/>
          </a:xfrm>
          <a:prstGeom prst="rect">
            <a:avLst/>
          </a:prstGeom>
        </p:spPr>
        <p:txBody>
          <a:bodyPr anchor="b"/>
          <a:lstStyle>
            <a:lvl1pPr algn="l">
              <a:defRPr b="1" baseline="0">
                <a:solidFill>
                  <a:srgbClr val="00009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cs-CZ" dirty="0" smtClean="0"/>
              <a:t>NÁZEV PREZENTACE</a:t>
            </a:r>
            <a:endParaRPr lang="cs-CZ" dirty="0"/>
          </a:p>
        </p:txBody>
      </p:sp>
      <p:sp>
        <p:nvSpPr>
          <p:cNvPr id="7" name="Podnadpis 2"/>
          <p:cNvSpPr txBox="1">
            <a:spLocks/>
          </p:cNvSpPr>
          <p:nvPr userDrawn="1"/>
        </p:nvSpPr>
        <p:spPr>
          <a:xfrm>
            <a:off x="1403648" y="3789040"/>
            <a:ext cx="7209184" cy="576064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 sz="26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cs-CZ" sz="2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MINISTERSTVO PRO MÍSTNÍ ROZVOJ ČR</a:t>
            </a:r>
          </a:p>
        </p:txBody>
      </p:sp>
      <p:pic>
        <p:nvPicPr>
          <p:cNvPr id="8" name="Obrázek 7" descr="mmr_cr_rgb.e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23528" y="692696"/>
            <a:ext cx="2565000" cy="562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nitřní list s na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395536" y="2060848"/>
            <a:ext cx="8291264" cy="439248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spcBef>
                <a:spcPts val="1000"/>
              </a:spcBef>
              <a:spcAft>
                <a:spcPts val="1000"/>
              </a:spcAft>
              <a:buFontTx/>
              <a:buNone/>
              <a:defRPr sz="2800">
                <a:latin typeface="Arial" pitchFamily="34" charset="0"/>
                <a:cs typeface="Arial" pitchFamily="34" charset="0"/>
              </a:defRPr>
            </a:lvl1pPr>
            <a:lvl2pPr algn="l">
              <a:buFontTx/>
              <a:buNone/>
              <a:defRPr sz="2400">
                <a:latin typeface="Arial" pitchFamily="34" charset="0"/>
                <a:cs typeface="Arial" pitchFamily="34" charset="0"/>
              </a:defRPr>
            </a:lvl2pPr>
            <a:lvl3pPr algn="l">
              <a:buFontTx/>
              <a:buNone/>
              <a:defRPr sz="2000">
                <a:latin typeface="Arial" pitchFamily="34" charset="0"/>
                <a:cs typeface="Arial" pitchFamily="34" charset="0"/>
              </a:defRPr>
            </a:lvl3pPr>
            <a:lvl4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4pPr>
            <a:lvl5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5pPr>
            <a:lvl6pPr>
              <a:buNone/>
              <a:defRPr/>
            </a:lvl6pPr>
          </a:lstStyle>
          <a:p>
            <a:pPr lvl="0"/>
            <a:r>
              <a:rPr lang="cs-CZ" dirty="0" smtClean="0"/>
              <a:t>Klepnutím vložíte text</a:t>
            </a:r>
          </a:p>
        </p:txBody>
      </p:sp>
      <p:sp>
        <p:nvSpPr>
          <p:cNvPr id="10" name="Nadpis 9"/>
          <p:cNvSpPr>
            <a:spLocks noGrp="1"/>
          </p:cNvSpPr>
          <p:nvPr>
            <p:ph type="title" hasCustomPrompt="1"/>
          </p:nvPr>
        </p:nvSpPr>
        <p:spPr>
          <a:xfrm>
            <a:off x="395536" y="1412776"/>
            <a:ext cx="8291264" cy="504056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defRPr sz="3200" b="1">
                <a:solidFill>
                  <a:srgbClr val="00009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cs-CZ" dirty="0" smtClean="0"/>
              <a:t>NADPIS</a:t>
            </a:r>
            <a:endParaRPr lang="cs-CZ" dirty="0"/>
          </a:p>
        </p:txBody>
      </p:sp>
      <p:pic>
        <p:nvPicPr>
          <p:cNvPr id="4" name="Obrázek 3" descr="mmr_cr_rgb.e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67544" y="620688"/>
            <a:ext cx="2016224" cy="44215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nitřní lis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395536" y="1484784"/>
            <a:ext cx="8291264" cy="4968552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spcBef>
                <a:spcPts val="1000"/>
              </a:spcBef>
              <a:spcAft>
                <a:spcPts val="1000"/>
              </a:spcAft>
              <a:buFontTx/>
              <a:buNone/>
              <a:defRPr sz="2800">
                <a:latin typeface="Arial" pitchFamily="34" charset="0"/>
                <a:cs typeface="Arial" pitchFamily="34" charset="0"/>
              </a:defRPr>
            </a:lvl1pPr>
            <a:lvl2pPr algn="l">
              <a:buFontTx/>
              <a:buNone/>
              <a:defRPr sz="2400">
                <a:latin typeface="Arial" pitchFamily="34" charset="0"/>
                <a:cs typeface="Arial" pitchFamily="34" charset="0"/>
              </a:defRPr>
            </a:lvl2pPr>
            <a:lvl3pPr algn="l">
              <a:buFontTx/>
              <a:buNone/>
              <a:defRPr sz="2000">
                <a:latin typeface="Arial" pitchFamily="34" charset="0"/>
                <a:cs typeface="Arial" pitchFamily="34" charset="0"/>
              </a:defRPr>
            </a:lvl3pPr>
            <a:lvl4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4pPr>
            <a:lvl5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5pPr>
            <a:lvl6pPr>
              <a:buNone/>
              <a:defRPr/>
            </a:lvl6pPr>
          </a:lstStyle>
          <a:p>
            <a:pPr lvl="0"/>
            <a:r>
              <a:rPr lang="cs-CZ" dirty="0" smtClean="0"/>
              <a:t>Klepnutím vložíte text</a:t>
            </a:r>
          </a:p>
        </p:txBody>
      </p:sp>
      <p:pic>
        <p:nvPicPr>
          <p:cNvPr id="3" name="Obrázek 2" descr="mmr_cr_rgb.e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67544" y="620688"/>
            <a:ext cx="2016224" cy="44215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nitřní list s odrážkam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adpis 9"/>
          <p:cNvSpPr>
            <a:spLocks noGrp="1"/>
          </p:cNvSpPr>
          <p:nvPr>
            <p:ph type="title" hasCustomPrompt="1"/>
          </p:nvPr>
        </p:nvSpPr>
        <p:spPr>
          <a:xfrm>
            <a:off x="395536" y="1412776"/>
            <a:ext cx="8291264" cy="504056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defRPr sz="3200" b="1">
                <a:solidFill>
                  <a:srgbClr val="00009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cs-CZ" dirty="0" smtClean="0"/>
              <a:t>NADPIS</a:t>
            </a:r>
            <a:endParaRPr lang="cs-CZ" dirty="0"/>
          </a:p>
        </p:txBody>
      </p:sp>
      <p:sp>
        <p:nvSpPr>
          <p:cNvPr id="4" name="Zástupný symbol pro obsah 2"/>
          <p:cNvSpPr>
            <a:spLocks noGrp="1"/>
          </p:cNvSpPr>
          <p:nvPr>
            <p:ph idx="10"/>
          </p:nvPr>
        </p:nvSpPr>
        <p:spPr>
          <a:xfrm>
            <a:off x="467544" y="2060849"/>
            <a:ext cx="8229600" cy="4392488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chemeClr val="accent1"/>
              </a:buClr>
              <a:buFont typeface="Wingdings" pitchFamily="2" charset="2"/>
              <a:buChar char="§"/>
              <a:defRPr/>
            </a:lvl1pPr>
            <a:lvl2pPr marL="742950" indent="-285750">
              <a:buClr>
                <a:schemeClr val="accent1"/>
              </a:buClr>
              <a:buFont typeface="Wingdings" pitchFamily="2" charset="2"/>
              <a:buChar char="§"/>
              <a:defRPr/>
            </a:lvl2pPr>
            <a:lvl3pPr marL="1143000" indent="-228600">
              <a:buClr>
                <a:schemeClr val="accent1"/>
              </a:buClr>
              <a:buFont typeface="Wingdings" pitchFamily="2" charset="2"/>
              <a:buChar char="§"/>
              <a:defRPr/>
            </a:lvl3pPr>
            <a:lvl4pPr marL="1600200" indent="-228600">
              <a:buClr>
                <a:schemeClr val="accent1"/>
              </a:buClr>
              <a:buFont typeface="Wingdings" pitchFamily="2" charset="2"/>
              <a:buChar char="§"/>
              <a:defRPr/>
            </a:lvl4pPr>
            <a:lvl5pPr marL="2057400" indent="-228600">
              <a:buClr>
                <a:schemeClr val="accent1"/>
              </a:buClr>
              <a:buFont typeface="Wingdings" pitchFamily="2" charset="2"/>
              <a:buChar char="§"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pic>
        <p:nvPicPr>
          <p:cNvPr id="5" name="Obrázek 4" descr="mmr_cr_rgb.e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67544" y="620688"/>
            <a:ext cx="2016224" cy="4421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09423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34398069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 descr="podtisk_modry.emf"/>
          <p:cNvPicPr>
            <a:picLocks noChangeAspect="1"/>
          </p:cNvPicPr>
          <p:nvPr/>
        </p:nvPicPr>
        <p:blipFill>
          <a:blip r:embed="rId7" cstate="print"/>
          <a:srcRect l="17008" b="8622"/>
          <a:stretch>
            <a:fillRect/>
          </a:stretch>
        </p:blipFill>
        <p:spPr>
          <a:xfrm>
            <a:off x="2" y="1988841"/>
            <a:ext cx="7908545" cy="4869160"/>
          </a:xfrm>
          <a:prstGeom prst="rect">
            <a:avLst/>
          </a:prstGeom>
        </p:spPr>
      </p:pic>
      <p:sp>
        <p:nvSpPr>
          <p:cNvPr id="8" name="Obdélník 7"/>
          <p:cNvSpPr>
            <a:spLocks noChangeAspect="1"/>
          </p:cNvSpPr>
          <p:nvPr/>
        </p:nvSpPr>
        <p:spPr>
          <a:xfrm>
            <a:off x="0" y="1"/>
            <a:ext cx="9144000" cy="260648"/>
          </a:xfrm>
          <a:prstGeom prst="rect">
            <a:avLst/>
          </a:prstGeom>
          <a:solidFill>
            <a:srgbClr val="000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noFill/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0" y="260649"/>
            <a:ext cx="9144000" cy="144016"/>
          </a:xfrm>
          <a:prstGeom prst="rect">
            <a:avLst/>
          </a:prstGeom>
          <a:gradFill>
            <a:gsLst>
              <a:gs pos="0">
                <a:srgbClr val="000099"/>
              </a:gs>
              <a:gs pos="100000">
                <a:schemeClr val="bg1">
                  <a:alpha val="0"/>
                </a:schemeClr>
              </a:gs>
            </a:gsLst>
            <a:lin ang="0" scaled="1"/>
          </a:gradFill>
          <a:ln>
            <a:noFill/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noFill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590872" y="1925588"/>
            <a:ext cx="8229600" cy="1791444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b="1" kern="1200">
                <a:solidFill>
                  <a:srgbClr val="000099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>
              <a:defRPr/>
            </a:pPr>
            <a:r>
              <a:rPr lang="cs-CZ" sz="3600" dirty="0" smtClean="0">
                <a:latin typeface="Arial Narrow" pitchFamily="34" charset="0"/>
                <a:ea typeface="+mn-ea"/>
                <a:cs typeface="+mn-cs"/>
              </a:rPr>
              <a:t>Aktuální informace z programového </a:t>
            </a:r>
            <a:br>
              <a:rPr lang="cs-CZ" sz="3600" dirty="0" smtClean="0">
                <a:latin typeface="Arial Narrow" pitchFamily="34" charset="0"/>
                <a:ea typeface="+mn-ea"/>
                <a:cs typeface="+mn-cs"/>
              </a:rPr>
            </a:br>
            <a:r>
              <a:rPr lang="cs-CZ" sz="3600" dirty="0" smtClean="0">
                <a:latin typeface="Arial Narrow" pitchFamily="34" charset="0"/>
                <a:ea typeface="+mn-ea"/>
                <a:cs typeface="+mn-cs"/>
              </a:rPr>
              <a:t>období 2014+</a:t>
            </a:r>
            <a:endParaRPr lang="cs-CZ" sz="3600" dirty="0">
              <a:latin typeface="Arial Narrow" pitchFamily="34" charset="0"/>
              <a:ea typeface="+mn-ea"/>
              <a:cs typeface="+mn-cs"/>
            </a:endParaRPr>
          </a:p>
          <a:p>
            <a:pPr>
              <a:defRPr/>
            </a:pPr>
            <a:endParaRPr lang="cs-CZ" sz="3600" dirty="0"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395288" y="5157788"/>
            <a:ext cx="8229600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 typeface="Arial" charset="0"/>
              <a:buNone/>
            </a:pPr>
            <a:endParaRPr lang="cs-CZ" sz="240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611560" y="2852936"/>
            <a:ext cx="46805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dirty="0" smtClean="0">
              <a:solidFill>
                <a:srgbClr val="000099"/>
              </a:solidFill>
              <a:latin typeface="Arial" charset="0"/>
              <a:cs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dirty="0" smtClean="0">
                <a:solidFill>
                  <a:srgbClr val="000099"/>
                </a:solidFill>
                <a:latin typeface="Arial" charset="0"/>
                <a:cs typeface="Arial" charset="0"/>
              </a:rPr>
              <a:t>Ministerstvo pro místní rozvoj ČR</a:t>
            </a:r>
            <a:endParaRPr lang="cs-CZ" dirty="0">
              <a:solidFill>
                <a:srgbClr val="000099"/>
              </a:solidFill>
              <a:latin typeface="Arial" charset="0"/>
              <a:cs typeface="Arial" charset="0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5364088" y="5517232"/>
            <a:ext cx="3260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sz="1600" dirty="0">
                <a:solidFill>
                  <a:srgbClr val="000099"/>
                </a:solidFill>
                <a:latin typeface="Arial" charset="0"/>
                <a:cs typeface="Arial" charset="0"/>
              </a:rPr>
              <a:t>2</a:t>
            </a:r>
            <a:r>
              <a:rPr lang="cs-CZ" sz="1600" dirty="0" smtClean="0">
                <a:solidFill>
                  <a:srgbClr val="000099"/>
                </a:solidFill>
                <a:latin typeface="Arial" charset="0"/>
                <a:cs typeface="Arial" charset="0"/>
              </a:rPr>
              <a:t>. 10. 2015</a:t>
            </a:r>
            <a:br>
              <a:rPr lang="cs-CZ" sz="1600" dirty="0" smtClean="0">
                <a:solidFill>
                  <a:srgbClr val="000099"/>
                </a:solidFill>
                <a:latin typeface="Arial" charset="0"/>
                <a:cs typeface="Arial" charset="0"/>
              </a:rPr>
            </a:br>
            <a:r>
              <a:rPr lang="cs-CZ" sz="1600" dirty="0" smtClean="0">
                <a:solidFill>
                  <a:srgbClr val="000099"/>
                </a:solidFill>
                <a:latin typeface="Arial" charset="0"/>
                <a:cs typeface="Arial" charset="0"/>
              </a:rPr>
              <a:t>RSK Jihomoravského kraje</a:t>
            </a:r>
          </a:p>
        </p:txBody>
      </p:sp>
    </p:spTree>
    <p:extLst>
      <p:ext uri="{BB962C8B-B14F-4D97-AF65-F5344CB8AC3E}">
        <p14:creationId xmlns:p14="http://schemas.microsoft.com/office/powerpoint/2010/main" val="552374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95536" y="1916832"/>
            <a:ext cx="8291264" cy="4608512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cs-CZ" b="1" dirty="0" smtClean="0"/>
              <a:t>Akční plán realizace SRR ČR 2015-2016</a:t>
            </a:r>
          </a:p>
          <a:p>
            <a:pPr marL="457200" indent="-457200">
              <a:lnSpc>
                <a:spcPct val="120000"/>
              </a:lnSpc>
              <a:spcBef>
                <a:spcPts val="0"/>
              </a:spcBef>
              <a:buFontTx/>
              <a:buChar char="-"/>
            </a:pPr>
            <a:r>
              <a:rPr lang="cs-CZ" sz="2100" dirty="0" smtClean="0"/>
              <a:t>Zakomponování RAP do kap. 4</a:t>
            </a:r>
          </a:p>
          <a:p>
            <a:pPr marL="457200" indent="-457200">
              <a:lnSpc>
                <a:spcPct val="120000"/>
              </a:lnSpc>
              <a:spcBef>
                <a:spcPts val="0"/>
              </a:spcBef>
              <a:buFontTx/>
              <a:buChar char="-"/>
            </a:pPr>
            <a:r>
              <a:rPr lang="cs-CZ" sz="2100" dirty="0" smtClean="0"/>
              <a:t>Míra naplňování aktivit SRR prostřednictvím aktivit RAP</a:t>
            </a:r>
          </a:p>
          <a:p>
            <a:pPr marL="457200" indent="-457200">
              <a:lnSpc>
                <a:spcPct val="120000"/>
              </a:lnSpc>
              <a:spcBef>
                <a:spcPts val="0"/>
              </a:spcBef>
              <a:buFontTx/>
              <a:buChar char="-"/>
            </a:pPr>
            <a:r>
              <a:rPr lang="cs-CZ" sz="2100" dirty="0" smtClean="0"/>
              <a:t>MPŘ</a:t>
            </a:r>
            <a:r>
              <a:rPr lang="cs-CZ" sz="2100" dirty="0"/>
              <a:t> </a:t>
            </a:r>
            <a:r>
              <a:rPr lang="cs-CZ" sz="2100" dirty="0" smtClean="0"/>
              <a:t>– ukončení 11. 9.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cs-CZ" sz="2900" b="1" dirty="0" smtClean="0"/>
              <a:t>Aktualizace Národního dokumentu k územní dimenzi</a:t>
            </a:r>
          </a:p>
          <a:p>
            <a:pPr marL="457200" indent="-457200">
              <a:lnSpc>
                <a:spcPct val="120000"/>
              </a:lnSpc>
              <a:spcBef>
                <a:spcPts val="0"/>
              </a:spcBef>
              <a:buFontTx/>
              <a:buChar char="-"/>
            </a:pPr>
            <a:r>
              <a:rPr lang="cs-CZ" sz="2100" dirty="0" smtClean="0"/>
              <a:t>Finanční </a:t>
            </a:r>
            <a:r>
              <a:rPr lang="cs-CZ" sz="2100" dirty="0"/>
              <a:t>alokace, indikátorová soustava pro monitorování a hodnocení územní dimenze</a:t>
            </a:r>
          </a:p>
          <a:p>
            <a:pPr marL="457200" indent="-457200">
              <a:lnSpc>
                <a:spcPct val="120000"/>
              </a:lnSpc>
              <a:spcBef>
                <a:spcPts val="0"/>
              </a:spcBef>
              <a:buFontTx/>
              <a:buChar char="-"/>
            </a:pPr>
            <a:r>
              <a:rPr lang="cs-CZ" sz="2100" dirty="0" smtClean="0"/>
              <a:t>Schváleno vládou dne 14. </a:t>
            </a:r>
            <a:r>
              <a:rPr lang="cs-CZ" sz="2100" dirty="0"/>
              <a:t>9</a:t>
            </a:r>
            <a:r>
              <a:rPr lang="cs-CZ" sz="2100" dirty="0" smtClean="0"/>
              <a:t>. (ÚV 742/2015)</a:t>
            </a:r>
            <a:endParaRPr lang="cs-CZ" sz="2100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cs-CZ" b="1" dirty="0" smtClean="0"/>
              <a:t>Metodický pokyn pro využití IN </a:t>
            </a:r>
          </a:p>
          <a:p>
            <a:pPr marL="457200" indent="-457200">
              <a:lnSpc>
                <a:spcPct val="120000"/>
              </a:lnSpc>
              <a:spcBef>
                <a:spcPts val="0"/>
              </a:spcBef>
              <a:buFontTx/>
              <a:buChar char="-"/>
            </a:pPr>
            <a:r>
              <a:rPr lang="cs-CZ" sz="2100" dirty="0" smtClean="0"/>
              <a:t>Videokonference s EK 6. 10. – upřesnění implementace ITI v ČR  ve vztahu k hodnocení projektů (způsob naplnění článku 7 nařízení EFRR)</a:t>
            </a:r>
          </a:p>
          <a:p>
            <a:pPr marL="457200" indent="-457200">
              <a:lnSpc>
                <a:spcPct val="120000"/>
              </a:lnSpc>
              <a:spcBef>
                <a:spcPts val="0"/>
              </a:spcBef>
              <a:buFontTx/>
              <a:buChar char="-"/>
            </a:pPr>
            <a:r>
              <a:rPr lang="cs-CZ" sz="2100" dirty="0" smtClean="0"/>
              <a:t>Vyhlášena výzva SCLLD / první MAS předkládají strategie do MS2014+, ukončení výzvy 31. 12. 2015 (předpokládá se její prodloužení)</a:t>
            </a:r>
            <a:endParaRPr lang="cs-CZ" sz="21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395536" y="1196752"/>
            <a:ext cx="8291264" cy="504056"/>
          </a:xfrm>
        </p:spPr>
        <p:txBody>
          <a:bodyPr/>
          <a:lstStyle/>
          <a:p>
            <a:r>
              <a:rPr lang="cs-CZ" dirty="0" smtClean="0"/>
              <a:t>Aktuální činnost MMR – ORP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34075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95536" y="1916832"/>
            <a:ext cx="8291264" cy="4608512"/>
          </a:xfrm>
        </p:spPr>
        <p:txBody>
          <a:bodyPr>
            <a:normAutofit lnSpcReduction="10000"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cs-CZ" sz="2000" b="1" dirty="0"/>
              <a:t>3. zasedání NSK</a:t>
            </a:r>
          </a:p>
          <a:p>
            <a:pPr marL="457200" indent="-457200">
              <a:lnSpc>
                <a:spcPct val="120000"/>
              </a:lnSpc>
              <a:spcBef>
                <a:spcPts val="0"/>
              </a:spcBef>
              <a:buFontTx/>
              <a:buChar char="-"/>
            </a:pPr>
            <a:r>
              <a:rPr lang="cs-CZ" sz="1800" dirty="0" smtClean="0"/>
              <a:t>13.11. </a:t>
            </a:r>
            <a:r>
              <a:rPr lang="cs-CZ" sz="1800" dirty="0"/>
              <a:t>2015</a:t>
            </a:r>
          </a:p>
          <a:p>
            <a:pPr marL="457200" indent="-457200">
              <a:lnSpc>
                <a:spcPct val="120000"/>
              </a:lnSpc>
              <a:spcBef>
                <a:spcPts val="0"/>
              </a:spcBef>
              <a:buFontTx/>
              <a:buChar char="-"/>
            </a:pPr>
            <a:r>
              <a:rPr lang="cs-CZ" sz="1800" dirty="0"/>
              <a:t>Vystoupení zástupců ŘO OP, které využívají výstupy RSK/RAP</a:t>
            </a:r>
          </a:p>
          <a:p>
            <a:pPr marL="457200" indent="-457200">
              <a:lnSpc>
                <a:spcPct val="120000"/>
              </a:lnSpc>
              <a:spcBef>
                <a:spcPts val="0"/>
              </a:spcBef>
              <a:buFontTx/>
              <a:buChar char="-"/>
            </a:pPr>
            <a:r>
              <a:rPr lang="cs-CZ" sz="1800" dirty="0" smtClean="0"/>
              <a:t>Vystoupení zástupců RSK – zpětná vazba k fungování RSK</a:t>
            </a:r>
          </a:p>
          <a:p>
            <a:pPr marL="457200" indent="-457200">
              <a:lnSpc>
                <a:spcPct val="120000"/>
              </a:lnSpc>
              <a:spcBef>
                <a:spcPts val="0"/>
              </a:spcBef>
              <a:buFontTx/>
              <a:buChar char="-"/>
            </a:pPr>
            <a:r>
              <a:rPr lang="cs-CZ" sz="1800" dirty="0" smtClean="0"/>
              <a:t>Shrnutí </a:t>
            </a:r>
            <a:r>
              <a:rPr lang="cs-CZ" sz="1800" dirty="0"/>
              <a:t>aktuálních verzí RAP</a:t>
            </a:r>
          </a:p>
          <a:p>
            <a:pPr>
              <a:lnSpc>
                <a:spcPct val="120000"/>
              </a:lnSpc>
              <a:spcBef>
                <a:spcPts val="1200"/>
              </a:spcBef>
            </a:pPr>
            <a:r>
              <a:rPr lang="cs-CZ" sz="2000" b="1" dirty="0" smtClean="0"/>
              <a:t>Doplnění Strategie regionálního rozvoje</a:t>
            </a:r>
          </a:p>
          <a:p>
            <a:pPr marL="457200" indent="-457200">
              <a:lnSpc>
                <a:spcPct val="120000"/>
              </a:lnSpc>
              <a:spcBef>
                <a:spcPts val="0"/>
              </a:spcBef>
              <a:buFontTx/>
              <a:buChar char="-"/>
            </a:pPr>
            <a:r>
              <a:rPr lang="cs-CZ" sz="1800" dirty="0" smtClean="0"/>
              <a:t>Září – výstupy expertního posouzení stávající verze SRR a návrhy na její doplnění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cs-CZ" sz="2000" b="1" dirty="0" smtClean="0"/>
              <a:t>Metodika vyhodnocení SRR</a:t>
            </a:r>
          </a:p>
          <a:p>
            <a:pPr marL="457200" indent="-457200">
              <a:lnSpc>
                <a:spcPct val="120000"/>
              </a:lnSpc>
              <a:spcBef>
                <a:spcPts val="0"/>
              </a:spcBef>
              <a:buFontTx/>
              <a:buChar char="-"/>
            </a:pPr>
            <a:r>
              <a:rPr lang="cs-CZ" sz="1800" dirty="0" smtClean="0"/>
              <a:t>Dopracování </a:t>
            </a:r>
            <a:r>
              <a:rPr lang="cs-CZ" sz="1800" dirty="0"/>
              <a:t>indikátorové </a:t>
            </a:r>
            <a:r>
              <a:rPr lang="cs-CZ" sz="1800" dirty="0" smtClean="0"/>
              <a:t>soustavy SRR do konce roku 2015</a:t>
            </a:r>
            <a:endParaRPr lang="cs-CZ" sz="18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395536" y="1196752"/>
            <a:ext cx="8291264" cy="504056"/>
          </a:xfrm>
        </p:spPr>
        <p:txBody>
          <a:bodyPr/>
          <a:lstStyle/>
          <a:p>
            <a:r>
              <a:rPr lang="cs-CZ" dirty="0" smtClean="0"/>
              <a:t>Plánované činnosti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28464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95536" y="1916832"/>
            <a:ext cx="8136904" cy="4104456"/>
          </a:xfrm>
        </p:spPr>
        <p:txBody>
          <a:bodyPr>
            <a:normAutofit/>
          </a:bodyPr>
          <a:lstStyle/>
          <a:p>
            <a:pPr marL="285750" indent="-285750">
              <a:lnSpc>
                <a:spcPct val="120000"/>
              </a:lnSpc>
              <a:spcBef>
                <a:spcPts val="0"/>
              </a:spcBef>
              <a:buFontTx/>
              <a:buChar char="-"/>
            </a:pPr>
            <a:r>
              <a:rPr lang="cs-CZ" sz="2000" b="1" dirty="0" smtClean="0"/>
              <a:t>V současné době je vyhlášeno celkem 87 výzev</a:t>
            </a:r>
          </a:p>
          <a:p>
            <a:pPr marL="1028700" lvl="1">
              <a:lnSpc>
                <a:spcPct val="120000"/>
              </a:lnSpc>
              <a:spcBef>
                <a:spcPts val="0"/>
              </a:spcBef>
              <a:buFontTx/>
              <a:buChar char="-"/>
            </a:pPr>
            <a:r>
              <a:rPr lang="cs-CZ" sz="1800" dirty="0" smtClean="0"/>
              <a:t>OP Zaměstnanost: </a:t>
            </a:r>
            <a:r>
              <a:rPr lang="cs-CZ" sz="1800" b="1" dirty="0" smtClean="0"/>
              <a:t>32 výzev</a:t>
            </a:r>
          </a:p>
          <a:p>
            <a:pPr marL="1028700" lvl="1">
              <a:lnSpc>
                <a:spcPct val="120000"/>
              </a:lnSpc>
              <a:spcBef>
                <a:spcPts val="0"/>
              </a:spcBef>
              <a:buFontTx/>
              <a:buChar char="-"/>
            </a:pPr>
            <a:r>
              <a:rPr lang="cs-CZ" sz="1800" dirty="0"/>
              <a:t>OP Podnikání a inovace pro konkurenceschopnost: </a:t>
            </a:r>
            <a:r>
              <a:rPr lang="cs-CZ" sz="1800" b="1" dirty="0"/>
              <a:t>20 </a:t>
            </a:r>
            <a:r>
              <a:rPr lang="cs-CZ" sz="1800" b="1" dirty="0" smtClean="0"/>
              <a:t>výzev</a:t>
            </a:r>
          </a:p>
          <a:p>
            <a:pPr marL="1028700" lvl="1">
              <a:lnSpc>
                <a:spcPct val="120000"/>
              </a:lnSpc>
              <a:spcBef>
                <a:spcPts val="0"/>
              </a:spcBef>
              <a:buFontTx/>
              <a:buChar char="-"/>
            </a:pPr>
            <a:r>
              <a:rPr lang="cs-CZ" sz="1800" dirty="0" smtClean="0"/>
              <a:t>OP Životní prostředí: </a:t>
            </a:r>
            <a:r>
              <a:rPr lang="cs-CZ" sz="1800" b="1" dirty="0" smtClean="0"/>
              <a:t>16 výzev</a:t>
            </a:r>
          </a:p>
          <a:p>
            <a:pPr marL="1028700" lvl="1">
              <a:lnSpc>
                <a:spcPct val="120000"/>
              </a:lnSpc>
              <a:spcBef>
                <a:spcPts val="0"/>
              </a:spcBef>
              <a:buFontTx/>
              <a:buChar char="-"/>
            </a:pPr>
            <a:r>
              <a:rPr lang="cs-CZ" sz="1800" dirty="0" smtClean="0"/>
              <a:t>PS Česko-Polsko: </a:t>
            </a:r>
            <a:r>
              <a:rPr lang="cs-CZ" sz="1800" b="1" dirty="0" smtClean="0"/>
              <a:t>6 výzev</a:t>
            </a:r>
          </a:p>
          <a:p>
            <a:pPr marL="1028700" lvl="1">
              <a:lnSpc>
                <a:spcPct val="120000"/>
              </a:lnSpc>
              <a:spcBef>
                <a:spcPts val="0"/>
              </a:spcBef>
              <a:buFontTx/>
              <a:buChar char="-"/>
            </a:pPr>
            <a:r>
              <a:rPr lang="cs-CZ" sz="1800" dirty="0" smtClean="0"/>
              <a:t>IROP: </a:t>
            </a:r>
            <a:r>
              <a:rPr lang="cs-CZ" sz="1800" b="1" dirty="0" smtClean="0"/>
              <a:t>5 výzev</a:t>
            </a:r>
          </a:p>
          <a:p>
            <a:pPr marL="1028700" lvl="1">
              <a:lnSpc>
                <a:spcPct val="120000"/>
              </a:lnSpc>
              <a:spcBef>
                <a:spcPts val="0"/>
              </a:spcBef>
              <a:buFontTx/>
              <a:buChar char="-"/>
            </a:pPr>
            <a:r>
              <a:rPr lang="cs-CZ" sz="1800" dirty="0" smtClean="0"/>
              <a:t>OP Výzkum, vývoj a vzdělávání: </a:t>
            </a:r>
            <a:r>
              <a:rPr lang="cs-CZ" sz="1800" b="1" dirty="0" smtClean="0"/>
              <a:t>5 výzev</a:t>
            </a:r>
          </a:p>
          <a:p>
            <a:pPr marL="1028700" lvl="1">
              <a:lnSpc>
                <a:spcPct val="120000"/>
              </a:lnSpc>
              <a:spcBef>
                <a:spcPts val="0"/>
              </a:spcBef>
              <a:buFontTx/>
              <a:buChar char="-"/>
            </a:pPr>
            <a:r>
              <a:rPr lang="cs-CZ" sz="1800" dirty="0" smtClean="0"/>
              <a:t>OP Technická pomoc: </a:t>
            </a:r>
            <a:r>
              <a:rPr lang="cs-CZ" sz="1800" b="1" dirty="0" smtClean="0"/>
              <a:t>2 výzvy</a:t>
            </a:r>
          </a:p>
          <a:p>
            <a:pPr lvl="1" indent="0">
              <a:lnSpc>
                <a:spcPct val="120000"/>
              </a:lnSpc>
              <a:spcBef>
                <a:spcPts val="0"/>
              </a:spcBef>
            </a:pPr>
            <a:endParaRPr lang="cs-CZ" sz="1800" b="1" dirty="0" smtClean="0"/>
          </a:p>
          <a:p>
            <a:pPr marL="1028700" lvl="1">
              <a:lnSpc>
                <a:spcPct val="120000"/>
              </a:lnSpc>
              <a:spcBef>
                <a:spcPts val="0"/>
              </a:spcBef>
              <a:buFontTx/>
              <a:buChar char="-"/>
            </a:pPr>
            <a:endParaRPr lang="cs-CZ" sz="1800" dirty="0" smtClean="0"/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cs-CZ" sz="1600" dirty="0" smtClean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395536" y="1196752"/>
            <a:ext cx="8291264" cy="504056"/>
          </a:xfrm>
        </p:spPr>
        <p:txBody>
          <a:bodyPr/>
          <a:lstStyle/>
          <a:p>
            <a:r>
              <a:rPr lang="cs-CZ" dirty="0" smtClean="0"/>
              <a:t>Výzvy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01789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95536" y="1916832"/>
            <a:ext cx="8291264" cy="4941168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cs-CZ" sz="2000" b="1" dirty="0" smtClean="0"/>
              <a:t>OP Podnikání a inovace pro konkurenceschopnost</a:t>
            </a:r>
          </a:p>
          <a:p>
            <a:pPr marL="361950" indent="-361950">
              <a:lnSpc>
                <a:spcPct val="120000"/>
              </a:lnSpc>
              <a:spcBef>
                <a:spcPts val="0"/>
              </a:spcBef>
              <a:buFontTx/>
              <a:buChar char="-"/>
            </a:pPr>
            <a:r>
              <a:rPr lang="cs-CZ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Značná část programu již vyhlášena</a:t>
            </a:r>
          </a:p>
          <a:p>
            <a:pPr marL="361950" indent="-361950">
              <a:lnSpc>
                <a:spcPct val="120000"/>
              </a:lnSpc>
              <a:spcBef>
                <a:spcPts val="0"/>
              </a:spcBef>
              <a:buFontTx/>
              <a:buChar char="-"/>
            </a:pPr>
            <a:r>
              <a:rPr lang="cs-CZ" sz="1800" dirty="0" smtClean="0"/>
              <a:t>Ve druhé polovině září nově vyhlášeny výzvy v programech Marketing a Technologie </a:t>
            </a:r>
            <a:br>
              <a:rPr lang="cs-CZ" sz="1800" dirty="0" smtClean="0"/>
            </a:br>
            <a:r>
              <a:rPr lang="cs-CZ" sz="1800" dirty="0" smtClean="0"/>
              <a:t>(II. výzva)</a:t>
            </a:r>
            <a:endParaRPr lang="cs-CZ" sz="2200" dirty="0" smtClean="0"/>
          </a:p>
          <a:p>
            <a:pPr marL="361950" indent="-361950">
              <a:lnSpc>
                <a:spcPct val="120000"/>
              </a:lnSpc>
              <a:spcBef>
                <a:spcPts val="1200"/>
              </a:spcBef>
            </a:pPr>
            <a:r>
              <a:rPr lang="cs-CZ" sz="2000" b="1" dirty="0" smtClean="0"/>
              <a:t>OP Doprava</a:t>
            </a:r>
          </a:p>
          <a:p>
            <a:pPr marL="361950" indent="-361950">
              <a:lnSpc>
                <a:spcPct val="120000"/>
              </a:lnSpc>
              <a:spcBef>
                <a:spcPts val="0"/>
              </a:spcBef>
              <a:buFontTx/>
              <a:buChar char="-"/>
            </a:pPr>
            <a:r>
              <a:rPr lang="cs-CZ" sz="1800" dirty="0" smtClean="0"/>
              <a:t>Prozatím zaměřeno na dočerpávání OP D I</a:t>
            </a:r>
          </a:p>
          <a:p>
            <a:pPr marL="361950" indent="-361950">
              <a:lnSpc>
                <a:spcPct val="120000"/>
              </a:lnSpc>
              <a:spcBef>
                <a:spcPts val="0"/>
              </a:spcBef>
              <a:buFontTx/>
              <a:buChar char="-"/>
            </a:pPr>
            <a:r>
              <a:rPr lang="cs-CZ" sz="1800" dirty="0" smtClean="0"/>
              <a:t>Říjen 2015 - výzvy na SC 1.1 (železniční doprava), 2.1 (silnice TEN-T) a 3.1 (silnice mimo TEN-T)</a:t>
            </a:r>
          </a:p>
          <a:p>
            <a:pPr marL="361950" indent="-361950">
              <a:lnSpc>
                <a:spcPct val="120000"/>
              </a:lnSpc>
              <a:spcBef>
                <a:spcPts val="0"/>
              </a:spcBef>
            </a:pPr>
            <a:r>
              <a:rPr lang="cs-CZ" sz="2000" b="1" dirty="0" smtClean="0"/>
              <a:t>Program rozvoje venkova</a:t>
            </a:r>
          </a:p>
          <a:p>
            <a:pPr marL="361950" indent="-361950">
              <a:lnSpc>
                <a:spcPct val="120000"/>
              </a:lnSpc>
              <a:spcBef>
                <a:spcPts val="0"/>
              </a:spcBef>
              <a:buFontTx/>
              <a:buChar char="-"/>
            </a:pPr>
            <a:r>
              <a:rPr lang="cs-CZ" sz="1800" dirty="0" smtClean="0"/>
              <a:t>Příjem žádostí od 29. 9., ukončení 12. 10. 2015</a:t>
            </a:r>
            <a:endParaRPr lang="cs-CZ" sz="1800" dirty="0"/>
          </a:p>
          <a:p>
            <a:pPr marL="1104900" lvl="1" indent="-361950">
              <a:lnSpc>
                <a:spcPct val="120000"/>
              </a:lnSpc>
              <a:spcBef>
                <a:spcPts val="0"/>
              </a:spcBef>
              <a:buFontTx/>
              <a:buChar char="-"/>
            </a:pPr>
            <a:r>
              <a:rPr lang="cs-CZ" sz="1600" dirty="0" smtClean="0"/>
              <a:t>Investice do zemědělských podniků (4.1.1)</a:t>
            </a:r>
          </a:p>
          <a:p>
            <a:pPr marL="1104900" lvl="1" indent="-361950">
              <a:lnSpc>
                <a:spcPct val="120000"/>
              </a:lnSpc>
              <a:spcBef>
                <a:spcPts val="0"/>
              </a:spcBef>
              <a:buFontTx/>
              <a:buChar char="-"/>
            </a:pPr>
            <a:r>
              <a:rPr lang="cs-CZ" sz="1600" dirty="0" smtClean="0"/>
              <a:t>Zpracování a uvádění na trh zemědělských produktů (4.2.1)</a:t>
            </a:r>
          </a:p>
          <a:p>
            <a:pPr marL="1104900" lvl="1" indent="-361950">
              <a:lnSpc>
                <a:spcPct val="120000"/>
              </a:lnSpc>
              <a:spcBef>
                <a:spcPts val="0"/>
              </a:spcBef>
              <a:buFontTx/>
              <a:buChar char="-"/>
            </a:pPr>
            <a:r>
              <a:rPr lang="cs-CZ" sz="1600" dirty="0" smtClean="0"/>
              <a:t>Lesnická infrastruktura (4.3.2)</a:t>
            </a:r>
          </a:p>
          <a:p>
            <a:pPr marL="1104900" lvl="1" indent="-361950">
              <a:lnSpc>
                <a:spcPct val="120000"/>
              </a:lnSpc>
              <a:spcBef>
                <a:spcPts val="0"/>
              </a:spcBef>
              <a:buFontTx/>
              <a:buChar char="-"/>
            </a:pPr>
            <a:r>
              <a:rPr lang="cs-CZ" sz="1600" dirty="0"/>
              <a:t>Technika a technologie pro lesní </a:t>
            </a:r>
            <a:r>
              <a:rPr lang="cs-CZ" sz="1600" dirty="0" smtClean="0"/>
              <a:t>hospodářství (8.6.1)</a:t>
            </a:r>
          </a:p>
          <a:p>
            <a:pPr marL="1104900" lvl="1" indent="-361950">
              <a:lnSpc>
                <a:spcPct val="120000"/>
              </a:lnSpc>
              <a:spcBef>
                <a:spcPts val="0"/>
              </a:spcBef>
              <a:buFontTx/>
              <a:buChar char="-"/>
            </a:pPr>
            <a:r>
              <a:rPr lang="cs-CZ" sz="1600" dirty="0"/>
              <a:t>Podpora vývoje nových produktů, postupů a technologií při zpracování zemědělských produktů a jejich uvádění na </a:t>
            </a:r>
            <a:r>
              <a:rPr lang="cs-CZ" sz="1600" dirty="0" smtClean="0"/>
              <a:t>trh (16.2.2)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395536" y="1196752"/>
            <a:ext cx="8291264" cy="504056"/>
          </a:xfrm>
        </p:spPr>
        <p:txBody>
          <a:bodyPr/>
          <a:lstStyle/>
          <a:p>
            <a:r>
              <a:rPr lang="cs-CZ" dirty="0" smtClean="0"/>
              <a:t>Výzvy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90892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95536" y="1916832"/>
            <a:ext cx="8291264" cy="4608512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cs-CZ" sz="1600" b="1" dirty="0" smtClean="0"/>
              <a:t>OP Věda, výzkum, vzdělávání </a:t>
            </a:r>
          </a:p>
          <a:p>
            <a:pPr marL="361950" indent="-361950">
              <a:lnSpc>
                <a:spcPct val="120000"/>
              </a:lnSpc>
              <a:spcBef>
                <a:spcPts val="0"/>
              </a:spcBef>
              <a:buFontTx/>
              <a:buChar char="-"/>
            </a:pPr>
            <a:r>
              <a:rPr lang="cs-CZ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Místní akční plány rozvoje vzdělávání (příjem </a:t>
            </a:r>
            <a:r>
              <a:rPr lang="cs-CZ" sz="16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ŽoP</a:t>
            </a:r>
            <a:r>
              <a:rPr lang="cs-CZ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26. 10, ukončení 12/2016)</a:t>
            </a:r>
          </a:p>
          <a:p>
            <a:pPr marL="361950" indent="-361950">
              <a:lnSpc>
                <a:spcPct val="120000"/>
              </a:lnSpc>
              <a:spcBef>
                <a:spcPts val="0"/>
              </a:spcBef>
              <a:buFontTx/>
              <a:buChar char="-"/>
            </a:pPr>
            <a:r>
              <a:rPr lang="cs-CZ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Krajské akční plány rozvoje vzdělávání (příjem </a:t>
            </a:r>
            <a:r>
              <a:rPr lang="cs-CZ" sz="16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ŽoP</a:t>
            </a:r>
            <a:r>
              <a:rPr lang="cs-CZ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28. 8., ukončení při vyčerpání alokace, nejpozději do 31. 12. 2016)</a:t>
            </a:r>
          </a:p>
          <a:p>
            <a:pPr marL="361950" indent="-361950">
              <a:lnSpc>
                <a:spcPct val="120000"/>
              </a:lnSpc>
              <a:spcBef>
                <a:spcPts val="1200"/>
              </a:spcBef>
            </a:pPr>
            <a:r>
              <a:rPr lang="cs-CZ" sz="1600" b="1" dirty="0" smtClean="0"/>
              <a:t>OP Životní prostředí</a:t>
            </a:r>
          </a:p>
          <a:p>
            <a:pPr marL="361950" indent="-361950">
              <a:lnSpc>
                <a:spcPct val="120000"/>
              </a:lnSpc>
              <a:spcBef>
                <a:spcPts val="0"/>
              </a:spcBef>
              <a:buFontTx/>
              <a:buChar char="-"/>
            </a:pPr>
            <a:r>
              <a:rPr lang="cs-CZ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Náhrada </a:t>
            </a:r>
            <a:r>
              <a:rPr lang="cs-CZ" sz="1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stávajících stacionárních spalovacích zdrojů na pevná paliva </a:t>
            </a:r>
            <a:r>
              <a:rPr lang="cs-CZ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cs-CZ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cs-CZ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v </a:t>
            </a:r>
            <a:r>
              <a:rPr lang="cs-CZ" sz="1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domácnostech (příjem žádostí o podporu od 14.8.2015, ukončení příjmu žádostí </a:t>
            </a:r>
            <a:r>
              <a:rPr lang="cs-CZ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cs-CZ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cs-CZ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o </a:t>
            </a:r>
            <a:r>
              <a:rPr lang="cs-CZ" sz="1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podporu: 30.9.2015</a:t>
            </a:r>
            <a:r>
              <a:rPr lang="cs-CZ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)</a:t>
            </a:r>
          </a:p>
          <a:p>
            <a:pPr marL="361950" indent="-361950">
              <a:lnSpc>
                <a:spcPct val="120000"/>
              </a:lnSpc>
              <a:spcBef>
                <a:spcPts val="0"/>
              </a:spcBef>
              <a:buFontTx/>
              <a:buChar char="-"/>
            </a:pPr>
            <a:r>
              <a:rPr lang="cs-CZ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Výzvy vyhlášeny v prioritních osách 1 (Zlepšování kvality vody a snižování rizika povodní), 2 (Zlepšování kvality ovzduší v lidských sídlech), 3 (Odpady a materiálové toky, ekologické zátěže a rizika), 4 (Ochrana péče o přírodu a krajinu).</a:t>
            </a:r>
          </a:p>
          <a:p>
            <a:pPr marL="361950" indent="-361950">
              <a:lnSpc>
                <a:spcPct val="120000"/>
              </a:lnSpc>
              <a:spcBef>
                <a:spcPts val="0"/>
              </a:spcBef>
              <a:buFontTx/>
              <a:buChar char="-"/>
            </a:pPr>
            <a:r>
              <a:rPr lang="cs-CZ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Výzvy v prioritní ose 5 (Energetické úspory) by měly být vyhlášeny v polovině října 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395536" y="1196752"/>
            <a:ext cx="8291264" cy="504056"/>
          </a:xfrm>
        </p:spPr>
        <p:txBody>
          <a:bodyPr/>
          <a:lstStyle/>
          <a:p>
            <a:r>
              <a:rPr lang="cs-CZ" dirty="0" smtClean="0"/>
              <a:t>Výzvy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36957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179512" y="1772816"/>
            <a:ext cx="8507288" cy="5085184"/>
          </a:xfrm>
        </p:spPr>
        <p:txBody>
          <a:bodyPr>
            <a:normAutofit fontScale="77500" lnSpcReduction="20000"/>
          </a:bodyPr>
          <a:lstStyle/>
          <a:p>
            <a:pPr marL="361950" indent="-361950">
              <a:lnSpc>
                <a:spcPct val="120000"/>
              </a:lnSpc>
              <a:spcBef>
                <a:spcPts val="0"/>
              </a:spcBef>
            </a:pPr>
            <a:r>
              <a:rPr lang="cs-CZ" sz="2000" b="1" dirty="0"/>
              <a:t>Integrovaný regionální operační program</a:t>
            </a:r>
          </a:p>
          <a:p>
            <a:pPr marL="457200" indent="-4572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sz="1900" dirty="0">
                <a:latin typeface="+mj-lt"/>
              </a:rPr>
              <a:t>Vybrané úseky silnic II. a III. třídy</a:t>
            </a:r>
          </a:p>
          <a:p>
            <a:pPr marL="457200" indent="-4572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sz="1900" dirty="0" err="1">
                <a:latin typeface="+mj-lt"/>
              </a:rPr>
              <a:t>Deinstitucionalizace</a:t>
            </a:r>
            <a:r>
              <a:rPr lang="cs-CZ" sz="1900" dirty="0">
                <a:latin typeface="+mj-lt"/>
              </a:rPr>
              <a:t> sociálních služeb (včetně SVL): 9/2015 – 3/2016</a:t>
            </a:r>
          </a:p>
          <a:p>
            <a:pPr marL="457200" indent="-4572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sz="1900" dirty="0">
                <a:latin typeface="+mj-lt"/>
              </a:rPr>
              <a:t>Územní plány: 9/2015 – </a:t>
            </a:r>
            <a:r>
              <a:rPr lang="cs-CZ" sz="1900" dirty="0" smtClean="0">
                <a:latin typeface="+mj-lt"/>
              </a:rPr>
              <a:t>3/2017</a:t>
            </a:r>
          </a:p>
          <a:p>
            <a:pPr marL="457200" indent="-4572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sz="1900" dirty="0">
                <a:latin typeface="+mj-lt"/>
              </a:rPr>
              <a:t>Vysoce specializovaná péče v oblastech </a:t>
            </a:r>
            <a:r>
              <a:rPr lang="cs-CZ" sz="1900" dirty="0" err="1">
                <a:latin typeface="+mj-lt"/>
              </a:rPr>
              <a:t>onkogynekologie</a:t>
            </a:r>
            <a:r>
              <a:rPr lang="cs-CZ" sz="1900" dirty="0">
                <a:latin typeface="+mj-lt"/>
              </a:rPr>
              <a:t> a </a:t>
            </a:r>
            <a:r>
              <a:rPr lang="cs-CZ" sz="1900" dirty="0" err="1">
                <a:latin typeface="+mj-lt"/>
              </a:rPr>
              <a:t>perinatologie</a:t>
            </a:r>
            <a:r>
              <a:rPr lang="cs-CZ" sz="1900" dirty="0">
                <a:latin typeface="+mj-lt"/>
              </a:rPr>
              <a:t> </a:t>
            </a:r>
            <a:endParaRPr lang="cs-CZ" sz="1900" dirty="0" smtClean="0">
              <a:latin typeface="+mj-lt"/>
            </a:endParaRPr>
          </a:p>
          <a:p>
            <a:pPr marL="457200" indent="-4572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sz="2000" dirty="0" smtClean="0"/>
              <a:t>Provozní </a:t>
            </a:r>
            <a:r>
              <a:rPr lang="cs-CZ" sz="2000" dirty="0"/>
              <a:t>a animační </a:t>
            </a:r>
            <a:r>
              <a:rPr lang="cs-CZ" sz="2000" dirty="0" smtClean="0"/>
              <a:t>výdaje MAS</a:t>
            </a:r>
            <a:endParaRPr lang="cs-CZ" sz="1900" dirty="0">
              <a:latin typeface="+mj-lt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cs-CZ" sz="2000" b="1" dirty="0"/>
              <a:t>OP Zaměstnanost</a:t>
            </a:r>
          </a:p>
          <a:p>
            <a:pPr marL="457200" indent="-4572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sz="1900" dirty="0">
                <a:latin typeface="+mj-lt"/>
              </a:rPr>
              <a:t>Zvýšená zaměstnatelnosti cílových skupin na trhu práce (vyhlášení </a:t>
            </a:r>
            <a:r>
              <a:rPr lang="cs-CZ" sz="1900" dirty="0" smtClean="0">
                <a:latin typeface="+mj-lt"/>
              </a:rPr>
              <a:t>výzvy: 31.8.2015)</a:t>
            </a:r>
          </a:p>
          <a:p>
            <a:pPr marL="457200" indent="-4572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sz="1900" dirty="0" smtClean="0">
                <a:latin typeface="+mj-lt"/>
              </a:rPr>
              <a:t>Podpora aktivit a programů v rámci </a:t>
            </a:r>
            <a:r>
              <a:rPr lang="cs-CZ" sz="1900" smtClean="0">
                <a:latin typeface="+mj-lt"/>
              </a:rPr>
              <a:t>sociálního začleňování</a:t>
            </a:r>
            <a:endParaRPr lang="cs-CZ" sz="1900" dirty="0">
              <a:latin typeface="+mj-lt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cs-CZ" sz="2000" b="1" dirty="0" smtClean="0"/>
              <a:t>OP Technická pomoc</a:t>
            </a:r>
          </a:p>
          <a:p>
            <a:pPr marL="457200" indent="-4572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sz="1900" dirty="0" smtClean="0">
                <a:latin typeface="+mj-lt"/>
              </a:rPr>
              <a:t>12. 10 </a:t>
            </a:r>
            <a:r>
              <a:rPr lang="cs-CZ" sz="1900" dirty="0">
                <a:latin typeface="+mj-lt"/>
              </a:rPr>
              <a:t>- výzva pro sekretariáty regionálních stálých </a:t>
            </a:r>
            <a:r>
              <a:rPr lang="cs-CZ" sz="1900" dirty="0" smtClean="0">
                <a:latin typeface="+mj-lt"/>
              </a:rPr>
              <a:t>konferencí, ITI a Regionální rady</a:t>
            </a:r>
          </a:p>
          <a:p>
            <a:pPr marL="457200" indent="-4572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sz="1900" dirty="0" smtClean="0">
                <a:latin typeface="+mj-lt"/>
              </a:rPr>
              <a:t>Seminář k tématu dne 3.11. </a:t>
            </a:r>
          </a:p>
          <a:p>
            <a:pPr marL="457200" indent="-4572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sz="1900" dirty="0" smtClean="0">
                <a:latin typeface="+mj-lt"/>
              </a:rPr>
              <a:t>Mzdové náklady: max. 3 FTE (max. </a:t>
            </a:r>
            <a:r>
              <a:rPr lang="cs-CZ" sz="1900" dirty="0" err="1" smtClean="0">
                <a:latin typeface="+mj-lt"/>
              </a:rPr>
              <a:t>superhrubá</a:t>
            </a:r>
            <a:r>
              <a:rPr lang="cs-CZ" sz="1900" dirty="0" smtClean="0">
                <a:latin typeface="+mj-lt"/>
              </a:rPr>
              <a:t> mzda ve výši 53 600 Kč)</a:t>
            </a:r>
          </a:p>
          <a:p>
            <a:pPr marL="457200" indent="-4572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sz="1900" dirty="0" smtClean="0">
                <a:latin typeface="+mj-lt"/>
              </a:rPr>
              <a:t>Způsobilé  výdaje : např. analýzy, studie, příprava RAP, tuzemské cestovné, IT vybavení</a:t>
            </a:r>
          </a:p>
          <a:p>
            <a:pPr marL="457200" indent="-4572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sz="1900" dirty="0" smtClean="0">
                <a:latin typeface="+mj-lt"/>
              </a:rPr>
              <a:t>Nezpůsobilé výdaje: např. nepřímé náklady (energie, nájemné), vzdělávání zaměstnanců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sz="1800" dirty="0" smtClean="0">
              <a:latin typeface="Calibri" panose="020F0502020204030204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395536" y="1196752"/>
            <a:ext cx="8291264" cy="504056"/>
          </a:xfrm>
        </p:spPr>
        <p:txBody>
          <a:bodyPr/>
          <a:lstStyle/>
          <a:p>
            <a:r>
              <a:rPr lang="cs-CZ" dirty="0" smtClean="0"/>
              <a:t>Výzvy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58044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395536" y="1124744"/>
            <a:ext cx="8291264" cy="504056"/>
          </a:xfrm>
        </p:spPr>
        <p:txBody>
          <a:bodyPr/>
          <a:lstStyle/>
          <a:p>
            <a:r>
              <a:rPr lang="cs-CZ" dirty="0" smtClean="0"/>
              <a:t>Monitorovací výbory</a:t>
            </a:r>
            <a:endParaRPr lang="cs-CZ" dirty="0"/>
          </a:p>
        </p:txBody>
      </p:sp>
      <p:sp>
        <p:nvSpPr>
          <p:cNvPr id="4" name="Zástupný symbol pro obsah 1"/>
          <p:cNvSpPr>
            <a:spLocks noGrp="1"/>
          </p:cNvSpPr>
          <p:nvPr>
            <p:ph idx="1"/>
          </p:nvPr>
        </p:nvSpPr>
        <p:spPr>
          <a:xfrm>
            <a:off x="395536" y="2060848"/>
            <a:ext cx="8291264" cy="4392488"/>
          </a:xfrm>
        </p:spPr>
        <p:txBody>
          <a:bodyPr>
            <a:normAutofit/>
          </a:bodyPr>
          <a:lstStyle/>
          <a:p>
            <a:endParaRPr lang="cs-CZ" sz="2400" dirty="0" smtClean="0"/>
          </a:p>
          <a:p>
            <a:pPr marL="342900" indent="-342900">
              <a:buFontTx/>
              <a:buChar char="-"/>
            </a:pPr>
            <a:endParaRPr lang="cs-CZ" sz="2400" dirty="0"/>
          </a:p>
        </p:txBody>
      </p:sp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8130516"/>
              </p:ext>
            </p:extLst>
          </p:nvPr>
        </p:nvGraphicFramePr>
        <p:xfrm>
          <a:off x="179512" y="1772816"/>
          <a:ext cx="8568953" cy="475252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36304"/>
                <a:gridCol w="1728192"/>
                <a:gridCol w="4104457"/>
              </a:tblGrid>
              <a:tr h="1260183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 dirty="0">
                          <a:effectLst/>
                        </a:rPr>
                        <a:t>Operační program</a:t>
                      </a:r>
                      <a:endParaRPr lang="cs-CZ" sz="1600" b="1" i="1" u="none" strike="noStrike" dirty="0">
                        <a:effectLst/>
                        <a:latin typeface="Arial"/>
                      </a:endParaRPr>
                    </a:p>
                  </a:txBody>
                  <a:tcPr marL="6409" marR="6409" marT="64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>
                          <a:effectLst/>
                        </a:rPr>
                        <a:t>Řídicí orgán</a:t>
                      </a:r>
                      <a:endParaRPr lang="cs-CZ" sz="1600" b="1" i="1" u="none" strike="noStrike">
                        <a:effectLst/>
                        <a:latin typeface="Arial"/>
                      </a:endParaRPr>
                    </a:p>
                  </a:txBody>
                  <a:tcPr marL="6409" marR="6409" marT="64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 dirty="0">
                          <a:effectLst/>
                        </a:rPr>
                        <a:t>zástupci krajů (jde ve všech případech o AK)</a:t>
                      </a:r>
                      <a:endParaRPr lang="cs-CZ" sz="1600" b="1" i="1" u="none" strike="noStrike" dirty="0">
                        <a:effectLst/>
                        <a:latin typeface="Arial"/>
                      </a:endParaRPr>
                    </a:p>
                  </a:txBody>
                  <a:tcPr marL="6409" marR="6409" marT="6409" marB="0" anchor="ctr"/>
                </a:tc>
              </a:tr>
              <a:tr h="466418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>
                          <a:effectLst/>
                        </a:rPr>
                        <a:t>OP PIK</a:t>
                      </a:r>
                      <a:endParaRPr lang="cs-CZ" sz="1600" b="1" i="0" u="none" strike="noStrike">
                        <a:effectLst/>
                        <a:latin typeface="Arial"/>
                      </a:endParaRPr>
                    </a:p>
                  </a:txBody>
                  <a:tcPr marL="6409" marR="6409" marT="64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 dirty="0">
                          <a:effectLst/>
                        </a:rPr>
                        <a:t>MPO</a:t>
                      </a:r>
                      <a:endParaRPr lang="cs-CZ" sz="1600" b="1" i="0" u="none" strike="noStrike" dirty="0">
                        <a:effectLst/>
                        <a:latin typeface="Arial"/>
                      </a:endParaRPr>
                    </a:p>
                  </a:txBody>
                  <a:tcPr marL="6409" marR="6409" marT="64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 dirty="0">
                          <a:effectLst/>
                        </a:rPr>
                        <a:t>AK - Ing. J. Drozd/Mgr. M. Radvan, LL.M.</a:t>
                      </a:r>
                      <a:endParaRPr lang="cs-CZ" sz="1600" b="1" i="0" u="none" strike="noStrike" dirty="0">
                        <a:effectLst/>
                        <a:latin typeface="Arial"/>
                      </a:endParaRPr>
                    </a:p>
                  </a:txBody>
                  <a:tcPr marL="6409" marR="6409" marT="6409" marB="0" anchor="ctr"/>
                </a:tc>
              </a:tr>
              <a:tr h="336214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>
                          <a:effectLst/>
                        </a:rPr>
                        <a:t>OP Z</a:t>
                      </a:r>
                      <a:endParaRPr lang="cs-CZ" sz="1600" b="1" i="0" u="none" strike="noStrike">
                        <a:effectLst/>
                        <a:latin typeface="Arial"/>
                      </a:endParaRPr>
                    </a:p>
                  </a:txBody>
                  <a:tcPr marL="6409" marR="6409" marT="64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 dirty="0">
                          <a:effectLst/>
                        </a:rPr>
                        <a:t>MPSV</a:t>
                      </a:r>
                      <a:endParaRPr lang="cs-CZ" sz="1600" b="1" i="0" u="none" strike="noStrike" dirty="0">
                        <a:effectLst/>
                        <a:latin typeface="Arial"/>
                      </a:endParaRPr>
                    </a:p>
                  </a:txBody>
                  <a:tcPr marL="6409" marR="6409" marT="64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 dirty="0">
                          <a:effectLst/>
                        </a:rPr>
                        <a:t>AK- Bc. M. Čermák /Mgr. M. Šlapal</a:t>
                      </a:r>
                      <a:endParaRPr lang="cs-CZ" sz="1600" b="1" i="0" u="none" strike="noStrike" dirty="0">
                        <a:effectLst/>
                        <a:latin typeface="Arial"/>
                      </a:endParaRPr>
                    </a:p>
                  </a:txBody>
                  <a:tcPr marL="6409" marR="6409" marT="6409" marB="0" anchor="ctr"/>
                </a:tc>
              </a:tr>
              <a:tr h="336214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>
                          <a:effectLst/>
                        </a:rPr>
                        <a:t>OPTP</a:t>
                      </a:r>
                      <a:endParaRPr lang="cs-CZ" sz="1600" b="1" i="0" u="none" strike="noStrike">
                        <a:effectLst/>
                        <a:latin typeface="Arial"/>
                      </a:endParaRPr>
                    </a:p>
                  </a:txBody>
                  <a:tcPr marL="6409" marR="6409" marT="64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>
                          <a:effectLst/>
                        </a:rPr>
                        <a:t>MMR</a:t>
                      </a:r>
                      <a:endParaRPr lang="cs-CZ" sz="1600" b="1" i="0" u="none" strike="noStrike">
                        <a:effectLst/>
                        <a:latin typeface="Arial"/>
                      </a:endParaRPr>
                    </a:p>
                  </a:txBody>
                  <a:tcPr marL="6409" marR="6409" marT="64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 dirty="0">
                          <a:effectLst/>
                        </a:rPr>
                        <a:t>AK - Mgr. M. Otta</a:t>
                      </a:r>
                      <a:endParaRPr lang="cs-CZ" sz="1600" b="1" i="0" u="none" strike="noStrike" dirty="0">
                        <a:effectLst/>
                        <a:latin typeface="Arial"/>
                      </a:endParaRPr>
                    </a:p>
                  </a:txBody>
                  <a:tcPr marL="6409" marR="6409" marT="6409" marB="0" anchor="ctr"/>
                </a:tc>
              </a:tr>
              <a:tr h="336214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>
                          <a:effectLst/>
                        </a:rPr>
                        <a:t>OP ŽP</a:t>
                      </a:r>
                      <a:endParaRPr lang="cs-CZ" sz="1600" b="1" i="0" u="none" strike="noStrike">
                        <a:effectLst/>
                        <a:latin typeface="Arial"/>
                      </a:endParaRPr>
                    </a:p>
                  </a:txBody>
                  <a:tcPr marL="6409" marR="6409" marT="64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>
                          <a:effectLst/>
                        </a:rPr>
                        <a:t>MŽP</a:t>
                      </a:r>
                      <a:endParaRPr lang="cs-CZ" sz="1600" b="1" i="0" u="none" strike="noStrike">
                        <a:effectLst/>
                        <a:latin typeface="Arial"/>
                      </a:endParaRPr>
                    </a:p>
                  </a:txBody>
                  <a:tcPr marL="6409" marR="6409" marT="64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 dirty="0">
                          <a:effectLst/>
                        </a:rPr>
                        <a:t>AK - </a:t>
                      </a:r>
                      <a:r>
                        <a:rPr lang="cs-CZ" sz="1600" u="none" strike="noStrike" dirty="0" err="1">
                          <a:effectLst/>
                        </a:rPr>
                        <a:t>Mgr.D</a:t>
                      </a:r>
                      <a:r>
                        <a:rPr lang="cs-CZ" sz="1600" u="none" strike="noStrike" dirty="0">
                          <a:effectLst/>
                        </a:rPr>
                        <a:t>. Havlík/Ing. M. </a:t>
                      </a:r>
                      <a:r>
                        <a:rPr lang="cs-CZ" sz="1600" u="none" strike="noStrike" dirty="0" err="1">
                          <a:effectLst/>
                        </a:rPr>
                        <a:t>Zeman,MBA</a:t>
                      </a:r>
                      <a:endParaRPr lang="cs-CZ" sz="1600" b="1" i="0" u="none" strike="noStrike" dirty="0">
                        <a:effectLst/>
                        <a:latin typeface="Arial"/>
                      </a:endParaRPr>
                    </a:p>
                  </a:txBody>
                  <a:tcPr marL="6409" marR="6409" marT="6409" marB="0" anchor="ctr"/>
                </a:tc>
              </a:tr>
              <a:tr h="336214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>
                          <a:effectLst/>
                        </a:rPr>
                        <a:t>OP VVV</a:t>
                      </a:r>
                      <a:endParaRPr lang="cs-CZ" sz="1600" b="1" i="0" u="none" strike="noStrike">
                        <a:effectLst/>
                        <a:latin typeface="Arial"/>
                      </a:endParaRPr>
                    </a:p>
                  </a:txBody>
                  <a:tcPr marL="6409" marR="6409" marT="64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>
                          <a:effectLst/>
                        </a:rPr>
                        <a:t>MŠMT</a:t>
                      </a:r>
                      <a:endParaRPr lang="cs-CZ" sz="1600" b="1" i="0" u="none" strike="noStrike">
                        <a:effectLst/>
                        <a:latin typeface="Arial"/>
                      </a:endParaRPr>
                    </a:p>
                  </a:txBody>
                  <a:tcPr marL="6409" marR="6409" marT="64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 dirty="0">
                          <a:effectLst/>
                        </a:rPr>
                        <a:t>AK - Kamil </a:t>
                      </a:r>
                      <a:r>
                        <a:rPr lang="cs-CZ" sz="1600" u="none" strike="noStrike" dirty="0" err="1">
                          <a:effectLst/>
                        </a:rPr>
                        <a:t>Ubr</a:t>
                      </a:r>
                      <a:endParaRPr lang="cs-CZ" sz="1600" b="1" i="0" u="none" strike="noStrike" dirty="0">
                        <a:effectLst/>
                        <a:latin typeface="Arial"/>
                      </a:endParaRPr>
                    </a:p>
                  </a:txBody>
                  <a:tcPr marL="6409" marR="6409" marT="6409" marB="0" anchor="ctr"/>
                </a:tc>
              </a:tr>
              <a:tr h="336214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>
                          <a:effectLst/>
                        </a:rPr>
                        <a:t>PRV</a:t>
                      </a:r>
                      <a:endParaRPr lang="cs-CZ" sz="1600" b="1" i="0" u="none" strike="noStrike">
                        <a:effectLst/>
                        <a:latin typeface="Arial"/>
                      </a:endParaRPr>
                    </a:p>
                  </a:txBody>
                  <a:tcPr marL="6409" marR="6409" marT="64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>
                          <a:effectLst/>
                        </a:rPr>
                        <a:t>MZE</a:t>
                      </a:r>
                      <a:endParaRPr lang="cs-CZ" sz="1600" b="1" i="0" u="none" strike="noStrike">
                        <a:effectLst/>
                        <a:latin typeface="Arial"/>
                      </a:endParaRPr>
                    </a:p>
                  </a:txBody>
                  <a:tcPr marL="6409" marR="6409" marT="64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 dirty="0">
                          <a:effectLst/>
                        </a:rPr>
                        <a:t>AK -JUDr. M. Hašek /MVDr. S. </a:t>
                      </a:r>
                      <a:r>
                        <a:rPr lang="cs-CZ" sz="1600" u="none" strike="noStrike" dirty="0" err="1">
                          <a:effectLst/>
                        </a:rPr>
                        <a:t>Mišák</a:t>
                      </a:r>
                      <a:r>
                        <a:rPr lang="cs-CZ" sz="1600" u="none" strike="noStrike" dirty="0">
                          <a:effectLst/>
                        </a:rPr>
                        <a:t> </a:t>
                      </a:r>
                      <a:endParaRPr lang="cs-CZ" sz="1600" b="1" i="0" u="none" strike="noStrike" dirty="0">
                        <a:effectLst/>
                        <a:latin typeface="Arial"/>
                      </a:endParaRPr>
                    </a:p>
                  </a:txBody>
                  <a:tcPr marL="6409" marR="6409" marT="6409" marB="0" anchor="ctr"/>
                </a:tc>
              </a:tr>
              <a:tr h="336214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>
                          <a:effectLst/>
                        </a:rPr>
                        <a:t>OP D</a:t>
                      </a:r>
                      <a:endParaRPr lang="cs-CZ" sz="1600" b="1" i="0" u="none" strike="noStrike">
                        <a:effectLst/>
                        <a:latin typeface="Arial"/>
                      </a:endParaRPr>
                    </a:p>
                  </a:txBody>
                  <a:tcPr marL="6409" marR="6409" marT="64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>
                          <a:effectLst/>
                        </a:rPr>
                        <a:t>MD</a:t>
                      </a:r>
                      <a:endParaRPr lang="cs-CZ" sz="1600" b="1" i="0" u="none" strike="noStrike">
                        <a:effectLst/>
                        <a:latin typeface="Arial"/>
                      </a:endParaRPr>
                    </a:p>
                  </a:txBody>
                  <a:tcPr marL="6409" marR="6409" marT="64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 dirty="0">
                          <a:effectLst/>
                        </a:rPr>
                        <a:t>AK- Ing. L. Růžička /Mgr. F. </a:t>
                      </a:r>
                      <a:r>
                        <a:rPr lang="cs-CZ" sz="1600" u="none" strike="noStrike" dirty="0" err="1">
                          <a:effectLst/>
                        </a:rPr>
                        <a:t>Pěruška</a:t>
                      </a:r>
                      <a:r>
                        <a:rPr lang="cs-CZ" sz="1600" u="none" strike="noStrike" dirty="0">
                          <a:effectLst/>
                        </a:rPr>
                        <a:t> </a:t>
                      </a:r>
                      <a:endParaRPr lang="cs-CZ" sz="1600" b="1" i="0" u="none" strike="noStrike" dirty="0">
                        <a:effectLst/>
                        <a:latin typeface="Arial"/>
                      </a:endParaRPr>
                    </a:p>
                  </a:txBody>
                  <a:tcPr marL="6409" marR="6409" marT="6409" marB="0" anchor="ctr"/>
                </a:tc>
              </a:tr>
              <a:tr h="1008643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>
                          <a:effectLst/>
                        </a:rPr>
                        <a:t>IROP</a:t>
                      </a:r>
                      <a:endParaRPr lang="cs-CZ" sz="1600" b="1" i="0" u="none" strike="noStrike">
                        <a:effectLst/>
                        <a:latin typeface="Arial"/>
                      </a:endParaRPr>
                    </a:p>
                  </a:txBody>
                  <a:tcPr marL="6409" marR="6409" marT="64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>
                          <a:effectLst/>
                        </a:rPr>
                        <a:t>MMR</a:t>
                      </a:r>
                      <a:endParaRPr lang="cs-CZ" sz="1600" b="1" i="0" u="none" strike="noStrike">
                        <a:effectLst/>
                        <a:latin typeface="Arial"/>
                      </a:endParaRPr>
                    </a:p>
                  </a:txBody>
                  <a:tcPr marL="6409" marR="6409" marT="640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 dirty="0">
                          <a:effectLst/>
                        </a:rPr>
                        <a:t>AK - Ing. Soňa </a:t>
                      </a:r>
                      <a:r>
                        <a:rPr lang="cs-CZ" sz="1600" u="none" strike="noStrike" dirty="0" err="1" smtClean="0">
                          <a:effectLst/>
                        </a:rPr>
                        <a:t>Měrtlová</a:t>
                      </a:r>
                      <a:r>
                        <a:rPr lang="cs-CZ" sz="1600" u="none" strike="noStrike" baseline="0" dirty="0" smtClean="0">
                          <a:effectLst/>
                        </a:rPr>
                        <a:t> </a:t>
                      </a:r>
                      <a:r>
                        <a:rPr lang="cs-CZ" sz="1600" u="none" strike="noStrike" dirty="0" smtClean="0">
                          <a:effectLst/>
                        </a:rPr>
                        <a:t>/ Mgr</a:t>
                      </a:r>
                      <a:r>
                        <a:rPr lang="cs-CZ" sz="1600" u="none" strike="noStrike" dirty="0">
                          <a:effectLst/>
                        </a:rPr>
                        <a:t>. et Bc. Petr </a:t>
                      </a:r>
                      <a:r>
                        <a:rPr lang="cs-CZ" sz="1600" u="none" strike="noStrike" dirty="0" smtClean="0">
                          <a:effectLst/>
                        </a:rPr>
                        <a:t>Krčál / Mgr</a:t>
                      </a:r>
                      <a:r>
                        <a:rPr lang="cs-CZ" sz="1600" u="none" strike="noStrike" dirty="0">
                          <a:effectLst/>
                        </a:rPr>
                        <a:t>. Františka </a:t>
                      </a:r>
                      <a:r>
                        <a:rPr lang="cs-CZ" sz="1600" u="none" strike="noStrike" dirty="0" err="1" smtClean="0">
                          <a:effectLst/>
                        </a:rPr>
                        <a:t>Pěruška</a:t>
                      </a:r>
                      <a:r>
                        <a:rPr lang="cs-CZ" sz="1600" u="none" strike="noStrike" dirty="0" smtClean="0">
                          <a:effectLst/>
                        </a:rPr>
                        <a:t> /</a:t>
                      </a:r>
                      <a:r>
                        <a:rPr lang="cs-CZ" sz="1600" u="none" strike="noStrike" dirty="0">
                          <a:effectLst/>
                        </a:rPr>
                        <a:t>Mgr. Lucien </a:t>
                      </a:r>
                      <a:r>
                        <a:rPr lang="cs-CZ" sz="1600" u="none" strike="noStrike" dirty="0" err="1" smtClean="0">
                          <a:effectLst/>
                        </a:rPr>
                        <a:t>Rozprým</a:t>
                      </a:r>
                      <a:r>
                        <a:rPr lang="cs-CZ" sz="1600" u="none" strike="noStrike" dirty="0" smtClean="0">
                          <a:effectLst/>
                        </a:rPr>
                        <a:t> / Ing</a:t>
                      </a:r>
                      <a:r>
                        <a:rPr lang="cs-CZ" sz="1600" u="none" strike="noStrike" dirty="0">
                          <a:effectLst/>
                        </a:rPr>
                        <a:t>. Petr </a:t>
                      </a:r>
                      <a:r>
                        <a:rPr lang="cs-CZ" sz="1600" u="none" strike="noStrike" dirty="0" err="1">
                          <a:effectLst/>
                        </a:rPr>
                        <a:t>Pavlinec</a:t>
                      </a:r>
                      <a:endParaRPr lang="cs-CZ" sz="1600" b="1" i="0" u="none" strike="noStrike" dirty="0">
                        <a:effectLst/>
                        <a:latin typeface="Arial"/>
                      </a:endParaRPr>
                    </a:p>
                  </a:txBody>
                  <a:tcPr marL="6409" marR="6409" marT="6409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72496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cs-CZ" dirty="0" smtClean="0">
              <a:solidFill>
                <a:srgbClr val="261BBB"/>
              </a:solidFill>
            </a:endParaRPr>
          </a:p>
          <a:p>
            <a:pPr algn="ctr">
              <a:buNone/>
            </a:pPr>
            <a:endParaRPr lang="cs-CZ" dirty="0" smtClean="0">
              <a:solidFill>
                <a:srgbClr val="261BBB"/>
              </a:solidFill>
            </a:endParaRPr>
          </a:p>
          <a:p>
            <a:pPr algn="ctr">
              <a:buNone/>
            </a:pPr>
            <a:r>
              <a:rPr lang="cs-CZ" b="1" dirty="0" smtClean="0">
                <a:solidFill>
                  <a:srgbClr val="261BBB"/>
                </a:solidFill>
                <a:latin typeface="Arial" pitchFamily="34" charset="0"/>
                <a:cs typeface="Arial" pitchFamily="34" charset="0"/>
              </a:rPr>
              <a:t>Děkuji za pozornost</a:t>
            </a:r>
          </a:p>
          <a:p>
            <a:pPr algn="ctr">
              <a:buNone/>
            </a:pPr>
            <a:endParaRPr lang="cs-CZ" b="1" dirty="0">
              <a:solidFill>
                <a:srgbClr val="261BBB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cs-CZ" sz="2000" b="1" dirty="0" smtClean="0">
                <a:solidFill>
                  <a:srgbClr val="261BBB"/>
                </a:solidFill>
                <a:latin typeface="Arial" pitchFamily="34" charset="0"/>
                <a:cs typeface="Arial" pitchFamily="34" charset="0"/>
              </a:rPr>
              <a:t>stepan.nosek@mmr.cz</a:t>
            </a:r>
          </a:p>
        </p:txBody>
      </p:sp>
    </p:spTree>
    <p:extLst>
      <p:ext uri="{BB962C8B-B14F-4D97-AF65-F5344CB8AC3E}">
        <p14:creationId xmlns:p14="http://schemas.microsoft.com/office/powerpoint/2010/main" val="196327057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MR_klas">
  <a:themeElements>
    <a:clrScheme name="Barvy MMR">
      <a:dk1>
        <a:sysClr val="windowText" lastClr="000000"/>
      </a:dk1>
      <a:lt1>
        <a:sysClr val="window" lastClr="FFFFFF"/>
      </a:lt1>
      <a:dk2>
        <a:srgbClr val="262626"/>
      </a:dk2>
      <a:lt2>
        <a:srgbClr val="EEECE1"/>
      </a:lt2>
      <a:accent1>
        <a:srgbClr val="000099"/>
      </a:accent1>
      <a:accent2>
        <a:srgbClr val="00AF3F"/>
      </a:accent2>
      <a:accent3>
        <a:srgbClr val="F9E300"/>
      </a:accent3>
      <a:accent4>
        <a:srgbClr val="E21C18"/>
      </a:accent4>
      <a:accent5>
        <a:srgbClr val="24A7AF"/>
      </a:accent5>
      <a:accent6>
        <a:srgbClr val="868686"/>
      </a:accent6>
      <a:hlink>
        <a:srgbClr val="00AF3F"/>
      </a:hlink>
      <a:folHlink>
        <a:srgbClr val="868686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801</TotalTime>
  <Words>707</Words>
  <Application>Microsoft Office PowerPoint</Application>
  <PresentationFormat>Předvádění na obrazovce (4:3)</PresentationFormat>
  <Paragraphs>121</Paragraphs>
  <Slides>9</Slides>
  <Notes>7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MMR_klas</vt:lpstr>
      <vt:lpstr>Prezentace aplikace PowerPoint</vt:lpstr>
      <vt:lpstr>Aktuální činnost MMR – ORP</vt:lpstr>
      <vt:lpstr>Plánované činnosti</vt:lpstr>
      <vt:lpstr>Výzvy</vt:lpstr>
      <vt:lpstr>Výzvy</vt:lpstr>
      <vt:lpstr>Výzvy</vt:lpstr>
      <vt:lpstr>Výzvy</vt:lpstr>
      <vt:lpstr>Monitorovací výbory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Vaner Lukáš</dc:creator>
  <cp:lastModifiedBy>Holcová Veronika</cp:lastModifiedBy>
  <cp:revision>84</cp:revision>
  <dcterms:created xsi:type="dcterms:W3CDTF">2014-02-26T13:05:03Z</dcterms:created>
  <dcterms:modified xsi:type="dcterms:W3CDTF">2015-10-07T10:31:08Z</dcterms:modified>
</cp:coreProperties>
</file>